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7"/>
  </p:notesMasterIdLst>
  <p:sldIdLst>
    <p:sldId id="256" r:id="rId2"/>
    <p:sldId id="257" r:id="rId3"/>
    <p:sldId id="259" r:id="rId4"/>
    <p:sldId id="261" r:id="rId5"/>
    <p:sldId id="262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50">
          <p15:clr>
            <a:srgbClr val="747775"/>
          </p15:clr>
        </p15:guide>
        <p15:guide id="2" pos="5556">
          <p15:clr>
            <a:srgbClr val="747775"/>
          </p15:clr>
        </p15:guide>
        <p15:guide id="3" orient="horz" pos="14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80" y="92"/>
      </p:cViewPr>
      <p:guideLst>
        <p:guide pos="250"/>
        <p:guide pos="5556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2" marR="0" lvl="2" indent="-1267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47" marR="0" lvl="4" indent="-1264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34" marR="0" lvl="5" indent="-126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8" marR="0" lvl="7" indent="-126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2" marR="0" lvl="2" indent="-1267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47" marR="0" lvl="4" indent="-1264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34" marR="0" lvl="5" indent="-126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8" marR="0" lvl="7" indent="-126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2" marR="0" lvl="2" indent="-1267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47" marR="0" lvl="4" indent="-1264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34" marR="0" lvl="5" indent="-126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8" marR="0" lvl="7" indent="-126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694ec02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6694ec02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6694ec025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d9f57184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d9f571845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no-NO" sz="1300">
                <a:latin typeface="Times New Roman"/>
                <a:ea typeface="Times New Roman"/>
                <a:cs typeface="Times New Roman"/>
                <a:sym typeface="Times New Roman"/>
              </a:rPr>
              <a:t>Notes from Florian:</a:t>
            </a:r>
            <a:r>
              <a:rPr lang="no-NO" sz="19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no-NO" sz="1100">
                <a:highlight>
                  <a:srgbClr val="FFFFFF"/>
                </a:highlight>
              </a:rPr>
              <a:t>Ensemble version of AIFS (AIFS CRPS) expected 1 July. </a:t>
            </a:r>
            <a:endParaRPr sz="11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no-NO" sz="1100">
                <a:highlight>
                  <a:srgbClr val="FFFFFF"/>
                </a:highlight>
              </a:rPr>
              <a:t>1. Operational maturity - I would suggest explicitly highlighting that AIFS/etc is already operational. AIFS Single v1.0 was implemented in February and the </a:t>
            </a:r>
            <a:r>
              <a:rPr lang="no-NO" sz="1100" b="1">
                <a:highlight>
                  <a:srgbClr val="FFFFFF"/>
                </a:highlight>
              </a:rPr>
              <a:t>ensemble version is planned for this summer</a:t>
            </a:r>
            <a:r>
              <a:rPr lang="no-NO" sz="1100">
                <a:highlight>
                  <a:srgbClr val="FFFFFF"/>
                </a:highlight>
              </a:rPr>
              <a:t>. It shows skill comparable to, or exceeding, both IFS and private-sector systems like GenCast —</a:t>
            </a:r>
            <a:r>
              <a:rPr lang="no-NO" sz="1100" b="1">
                <a:highlight>
                  <a:srgbClr val="FFFFFF"/>
                </a:highlight>
              </a:rPr>
              <a:t> showing that AI is not just under development in the public sector but is already transforming operations. Which is more exciting than some research project somewhere</a:t>
            </a:r>
            <a:endParaRPr sz="1100" b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100" b="1">
              <a:highlight>
                <a:srgbClr val="FFFFFF"/>
              </a:highlight>
            </a:endParaRPr>
          </a:p>
        </p:txBody>
      </p:sp>
      <p:sp>
        <p:nvSpPr>
          <p:cNvPr id="157" name="Google Shape;157;g35d9f571845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80e34323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680e34323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3680e34323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e635aab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e635aab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5fe635aab2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bileumsslide">
  <p:cSld name="Jubileums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9" name="Google Shape;1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504900" cy="37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vileside #2">
  <p:cSld name="Hvileside #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2" name="Google Shape;82;p11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vileside #3">
  <p:cSld name="Hvileside #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6" name="Google Shape;86;p12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vileside #1">
  <p:cSld name="Hvileside #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edragsholderinfo">
  <p:cSld name="Foredragsholderinf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4" name="Google Shape;94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86050" y="2305559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300"/>
              <a:buFont typeface="Arial"/>
              <a:buNone/>
              <a:defRPr sz="3400" b="1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2269058" y="2788634"/>
            <a:ext cx="5988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BADEE4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2"/>
          </p:nvPr>
        </p:nvSpPr>
        <p:spPr>
          <a:xfrm>
            <a:off x="2272317" y="3034059"/>
            <a:ext cx="59856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BADEE4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3"/>
          </p:nvPr>
        </p:nvSpPr>
        <p:spPr>
          <a:xfrm>
            <a:off x="2269058" y="3279295"/>
            <a:ext cx="5988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BADEE4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4"/>
          </p:nvPr>
        </p:nvSpPr>
        <p:spPr>
          <a:xfrm>
            <a:off x="886050" y="2788635"/>
            <a:ext cx="1063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5"/>
          </p:nvPr>
        </p:nvSpPr>
        <p:spPr>
          <a:xfrm>
            <a:off x="886050" y="3045099"/>
            <a:ext cx="1063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6"/>
          </p:nvPr>
        </p:nvSpPr>
        <p:spPr>
          <a:xfrm>
            <a:off x="886050" y="3295150"/>
            <a:ext cx="1063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luttnings/ intro slide">
  <p:cSld name="Avsluttnings/ intro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5" name="Google Shape;10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504900" cy="37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>
  <p:cSld name="To innholdsdel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886050" y="1200154"/>
            <a:ext cx="3594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4663602" y="1200154"/>
            <a:ext cx="3594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lvl="0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23850" rtl="0">
              <a:spcBef>
                <a:spcPts val="300"/>
              </a:spcBef>
              <a:spcAft>
                <a:spcPts val="0"/>
              </a:spcAft>
              <a:buSzPts val="1500"/>
              <a:buChar char="­"/>
              <a:defRPr/>
            </a:lvl2pPr>
            <a:lvl3pPr marL="1371600" lvl="2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­"/>
              <a:defRPr/>
            </a:lvl4pPr>
            <a:lvl5pPr marL="2286000" lvl="4" indent="-323850" rtl="0">
              <a:spcBef>
                <a:spcPts val="300"/>
              </a:spcBef>
              <a:spcAft>
                <a:spcPts val="0"/>
              </a:spcAft>
              <a:buSzPts val="1500"/>
              <a:buChar char="­"/>
              <a:defRPr/>
            </a:lvl5pPr>
            <a:lvl6pPr marL="2743200" lvl="5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sidemal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48089" y="2143608"/>
            <a:ext cx="8253000" cy="26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886050" y="2970714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886049" y="3446222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872677" y="4332831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74C4D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733100" cy="17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rsidemal med bilde">
  <p:cSld name="Forsidemal med bil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448089" y="2143608"/>
            <a:ext cx="8253000" cy="26676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886050" y="2971513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886049" y="3446663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872677" y="4332831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81100" cy="20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/>
          <p:nvPr/>
        </p:nvSpPr>
        <p:spPr>
          <a:xfrm>
            <a:off x="5584875" y="4332825"/>
            <a:ext cx="30000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 b="1">
                <a:solidFill>
                  <a:srgbClr val="74C4D7"/>
                </a:solidFill>
              </a:rPr>
              <a:t>Classification: Open, Internal, Confidential, Classified</a:t>
            </a:r>
            <a:endParaRPr b="1">
              <a:solidFill>
                <a:srgbClr val="74C4D7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rsidemal med bilde #2">
  <p:cSld name="Forsidemal med bilde #2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0" name="Google Shape;40;p5"/>
          <p:cNvSpPr/>
          <p:nvPr/>
        </p:nvSpPr>
        <p:spPr>
          <a:xfrm>
            <a:off x="448089" y="2143608"/>
            <a:ext cx="8253000" cy="26676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ctrTitle"/>
          </p:nvPr>
        </p:nvSpPr>
        <p:spPr>
          <a:xfrm>
            <a:off x="886050" y="3007672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886049" y="3473782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872677" y="4332831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81100" cy="20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 og innhold med logo" type="obj">
  <p:cSld name="OBJECT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396250" y="380700"/>
            <a:ext cx="8607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396250" y="1047750"/>
            <a:ext cx="7568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52" name="Google Shape;5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7151" y="4569920"/>
            <a:ext cx="1098275" cy="33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>
  <p:cSld name="Tittel og innhold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1588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886050" y="16573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telslide #1">
  <p:cSld name="Kapittelslide #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2" name="Google Shape;62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455682" y="322775"/>
            <a:ext cx="8253000" cy="448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886050" y="2319135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886049" y="279959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1590900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telslide #2">
  <p:cSld name="Kapittelslide #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9" name="Google Shape;69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455682" y="322775"/>
            <a:ext cx="8253000" cy="448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 txBox="1">
            <a:spLocks noGrp="1"/>
          </p:cNvSpPr>
          <p:nvPr>
            <p:ph type="ctrTitle"/>
          </p:nvPr>
        </p:nvSpPr>
        <p:spPr>
          <a:xfrm>
            <a:off x="886050" y="2319135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86049" y="279959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B9DABB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9DAB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1590900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telslide #3">
  <p:cSld name="Kapittelslide #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455682" y="322775"/>
            <a:ext cx="8253000" cy="448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886050" y="2319135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>
            <a:off x="886049" y="279959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0090A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1590900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588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86050" y="16573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6011918" y="4854921"/>
            <a:ext cx="224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Norwegian Meteorological Institute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hyperlink" Target="https://huggingface.co/ecmwf/aifs-single-1.0" TargetMode="External"/><Relationship Id="rId4" Type="http://schemas.openxmlformats.org/officeDocument/2006/relationships/hyperlink" Target="https://destine.ecmwf.int/news/forecast-in-a-box-portable-ai-forecasting-workflows-within-the-destine-digital-twin-engin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>
            <a:off x="1588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nb-NO"/>
          </a:p>
        </p:txBody>
      </p:sp>
      <p:sp>
        <p:nvSpPr>
          <p:cNvPr id="128" name="Google Shape;128;p19"/>
          <p:cNvSpPr/>
          <p:nvPr/>
        </p:nvSpPr>
        <p:spPr>
          <a:xfrm>
            <a:off x="756700" y="3008325"/>
            <a:ext cx="7503300" cy="1031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4294967295"/>
          </p:nvPr>
        </p:nvSpPr>
        <p:spPr>
          <a:xfrm>
            <a:off x="396250" y="4340000"/>
            <a:ext cx="84825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Font typeface="Arial"/>
              <a:buNone/>
            </a:pPr>
            <a:r>
              <a:rPr lang="no-NO" u="sng">
                <a:solidFill>
                  <a:schemeClr val="lt1"/>
                </a:solidFill>
              </a:rPr>
              <a:t>Roar Skålin</a:t>
            </a:r>
            <a:r>
              <a:rPr lang="no-NO">
                <a:solidFill>
                  <a:schemeClr val="lt1"/>
                </a:solidFill>
              </a:rPr>
              <a:t>, Jørn Kristiansen, Jordis Tradowsky, Norwegian Meteorological Institute</a:t>
            </a:r>
            <a:endParaRPr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Font typeface="Arial"/>
              <a:buNone/>
            </a:pPr>
            <a:r>
              <a:rPr lang="no-NO">
                <a:solidFill>
                  <a:schemeClr val="lt1"/>
                </a:solidFill>
              </a:rPr>
              <a:t>Florian Pappenberger, Florence Rabier, ECMWF</a:t>
            </a:r>
            <a:endParaRPr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Font typeface="Arial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7571050" y="4881975"/>
            <a:ext cx="1307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FFFFFF"/>
              </a:solidFill>
            </a:endParaRPr>
          </a:p>
        </p:txBody>
      </p:sp>
      <p:sp>
        <p:nvSpPr>
          <p:cNvPr id="131" name="Google Shape;131;p19"/>
          <p:cNvSpPr txBox="1">
            <a:spLocks noGrp="1"/>
          </p:cNvSpPr>
          <p:nvPr>
            <p:ph type="ctrTitle" idx="4294967295"/>
          </p:nvPr>
        </p:nvSpPr>
        <p:spPr>
          <a:xfrm>
            <a:off x="756700" y="2855928"/>
            <a:ext cx="74325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no-NO" sz="3000" b="0">
                <a:solidFill>
                  <a:schemeClr val="lt1"/>
                </a:solidFill>
              </a:rPr>
              <a:t>What would it take? </a:t>
            </a:r>
            <a:endParaRPr sz="3000" b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no-NO" sz="2300" b="0">
                <a:solidFill>
                  <a:schemeClr val="lt1"/>
                </a:solidFill>
              </a:rPr>
              <a:t>… For all to benefit from AI in Earth System Predictions</a:t>
            </a:r>
            <a:endParaRPr sz="2300" b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396250" y="178250"/>
            <a:ext cx="86079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/>
              <a:t>An open and collaborative approach </a:t>
            </a:r>
            <a:endParaRPr sz="2400" b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396250" y="730800"/>
            <a:ext cx="6399000" cy="36897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no-NO" sz="1800"/>
              <a:t>The changes we experience are not just technological, they also reshape how and by whom forecasts are produced. 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1800"/>
              <a:t>To build trust &amp; accountability, avoid lock-in and enable all NMHSs to benefit from this change, the systems should be truly open -  open models, weights, tools and training data.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-NO" sz="1800"/>
              <a:t>The </a:t>
            </a:r>
            <a:r>
              <a:rPr lang="no-NO" sz="1800" b="1"/>
              <a:t>European Meteorological Infrastructure</a:t>
            </a:r>
            <a:r>
              <a:rPr lang="no-NO" sz="1800"/>
              <a:t> combines resources for open AI developments</a:t>
            </a:r>
            <a:endParaRPr sz="18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no-NO" sz="1600"/>
              <a:t>The EUMETNET E-AI Programme develops open tools covering the entire value chain - observations to services.  </a:t>
            </a:r>
            <a:endParaRPr sz="16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no-NO" sz="1600"/>
              <a:t>E-AI and ECMWF provides training sessions - these are recorded and can benefit the wider, global community. </a:t>
            </a:r>
            <a:endParaRPr sz="16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no-NO" sz="1600"/>
              <a:t>A framework for testing and comparing models and tools</a:t>
            </a:r>
            <a:endParaRPr sz="1600"/>
          </a:p>
        </p:txBody>
      </p:sp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2650" y="1428175"/>
            <a:ext cx="1638500" cy="1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2650" y="2821750"/>
            <a:ext cx="1638500" cy="12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2652" y="228300"/>
            <a:ext cx="1638500" cy="138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 title="rmsef_t2m_april2025.jpg"/>
          <p:cNvPicPr preferRelativeResize="0"/>
          <p:nvPr/>
        </p:nvPicPr>
        <p:blipFill rotWithShape="1">
          <a:blip r:embed="rId3">
            <a:alphaModFix/>
          </a:blip>
          <a:srcRect t="980" b="970"/>
          <a:stretch/>
        </p:blipFill>
        <p:spPr>
          <a:xfrm>
            <a:off x="5123062" y="1174850"/>
            <a:ext cx="4020925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396250" y="180000"/>
            <a:ext cx="56163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/>
              <a:t>Developments by and with ECMWF </a:t>
            </a:r>
            <a:endParaRPr sz="2400"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396000" y="730800"/>
            <a:ext cx="4948500" cy="37602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ECMWF’s Artificial Intelligence Forecasting System (AIFS) became </a:t>
            </a:r>
            <a:r>
              <a:rPr lang="no-NO" sz="1800" b="1"/>
              <a:t>operational</a:t>
            </a:r>
            <a:r>
              <a:rPr lang="no-NO" sz="1800"/>
              <a:t> February 2025.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Anemoi - an open-source ML software framework for earth system modelling.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“</a:t>
            </a:r>
            <a:r>
              <a:rPr lang="no-NO" sz="1800" u="sng">
                <a:solidFill>
                  <a:schemeClr val="hlink"/>
                </a:solidFill>
                <a:hlinkClick r:id="rId4"/>
              </a:rPr>
              <a:t>forecast-in-a-box</a:t>
            </a:r>
            <a:r>
              <a:rPr lang="no-NO" sz="1800"/>
              <a:t>” - comprising AI models and the entire workflow from input data to visualisation.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Anemoi won the 2025 EMS Technology Achievement Award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no-NO" sz="1800">
                <a:solidFill>
                  <a:schemeClr val="dk2"/>
                </a:solidFill>
              </a:rPr>
              <a:t>Goal to make open-source AI easily available to NMHSs globally.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5344613" y="3898875"/>
            <a:ext cx="36510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1000"/>
              </a:spcAft>
              <a:buNone/>
            </a:pPr>
            <a:r>
              <a:rPr lang="no-N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Run AIFS yourself: </a:t>
            </a:r>
            <a:r>
              <a:rPr lang="no-NO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https://huggingface.co/ecmwf/aifs-single-1.0</a:t>
            </a:r>
            <a:r>
              <a:rPr lang="no-NO">
                <a:solidFill>
                  <a:schemeClr val="dk1"/>
                </a:solidFill>
                <a:highlight>
                  <a:schemeClr val="lt1"/>
                </a:highlight>
              </a:rPr>
              <a:t>​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p22" descr="A blue and black logo&#10;&#10;AI-generated content may be incorrect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9125" y="228300"/>
            <a:ext cx="2556499" cy="85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396250" y="180000"/>
            <a:ext cx="86079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300"/>
              <a:t>Bris [bri:s] - Developed by the Norwegian Meteorological Institute</a:t>
            </a:r>
            <a:endParaRPr sz="2300"/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396250" y="729750"/>
            <a:ext cx="5216400" cy="26586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A global, open-source AI-based model with high resolution over our focus area(s)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Aim to seamlessly cover nowcasting (next hour) to long-range (21 days)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Based on AIFS and developed within the Anemoi framework together with European partners.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no-NO" sz="1800"/>
              <a:t>Testing to move high resolution area to other countries both in Europe and in other regions. </a:t>
            </a:r>
            <a:endParaRPr sz="1800"/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l="22875" t="12599" r="29869" b="5426"/>
          <a:stretch/>
        </p:blipFill>
        <p:spPr>
          <a:xfrm>
            <a:off x="2398804" y="3765789"/>
            <a:ext cx="1671738" cy="133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/>
          <p:nvPr/>
        </p:nvSpPr>
        <p:spPr>
          <a:xfrm>
            <a:off x="1736155" y="3936741"/>
            <a:ext cx="1390338" cy="948250"/>
          </a:xfrm>
          <a:custGeom>
            <a:avLst/>
            <a:gdLst/>
            <a:ahLst/>
            <a:cxnLst/>
            <a:rect l="l" t="t" r="r" b="b"/>
            <a:pathLst>
              <a:path w="85075" h="68330" extrusionOk="0">
                <a:moveTo>
                  <a:pt x="79593" y="11308"/>
                </a:moveTo>
                <a:lnTo>
                  <a:pt x="0" y="0"/>
                </a:lnTo>
                <a:lnTo>
                  <a:pt x="0" y="68330"/>
                </a:lnTo>
                <a:lnTo>
                  <a:pt x="85075" y="28642"/>
                </a:lnTo>
                <a:lnTo>
                  <a:pt x="79591" y="20417"/>
                </a:lnTo>
              </a:path>
            </a:pathLst>
          </a:custGeom>
          <a:solidFill>
            <a:srgbClr val="666666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nb-NO"/>
          </a:p>
        </p:txBody>
      </p:sp>
      <p:sp>
        <p:nvSpPr>
          <p:cNvPr id="197" name="Google Shape;197;p24"/>
          <p:cNvSpPr/>
          <p:nvPr/>
        </p:nvSpPr>
        <p:spPr>
          <a:xfrm rot="1213777">
            <a:off x="2992698" y="4092879"/>
            <a:ext cx="178725" cy="218421"/>
          </a:xfrm>
          <a:prstGeom prst="rect">
            <a:avLst/>
          </a:prstGeom>
          <a:solidFill>
            <a:srgbClr val="434343">
              <a:alpha val="80000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8" name="Google Shape;198;p24"/>
          <p:cNvSpPr/>
          <p:nvPr/>
        </p:nvSpPr>
        <p:spPr>
          <a:xfrm>
            <a:off x="3155101" y="3895036"/>
            <a:ext cx="1828415" cy="729429"/>
          </a:xfrm>
          <a:custGeom>
            <a:avLst/>
            <a:gdLst/>
            <a:ahLst/>
            <a:cxnLst/>
            <a:rect l="l" t="t" r="r" b="b"/>
            <a:pathLst>
              <a:path w="111881" h="52562" extrusionOk="0">
                <a:moveTo>
                  <a:pt x="3756" y="3445"/>
                </a:moveTo>
                <a:lnTo>
                  <a:pt x="111881" y="0"/>
                </a:lnTo>
                <a:lnTo>
                  <a:pt x="74086" y="52562"/>
                </a:lnTo>
                <a:lnTo>
                  <a:pt x="0" y="19067"/>
                </a:lnTo>
                <a:lnTo>
                  <a:pt x="966" y="14373"/>
                </a:lnTo>
              </a:path>
            </a:pathLst>
          </a:custGeom>
          <a:solidFill>
            <a:srgbClr val="666666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nb-NO"/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197" y="3937171"/>
            <a:ext cx="986772" cy="94756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dir="27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0" name="Google Shape;20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92625">
            <a:off x="4610141" y="3986508"/>
            <a:ext cx="758407" cy="938819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algn="bl" rotWithShape="0">
              <a:srgbClr val="000000">
                <a:alpha val="50000"/>
              </a:srgbClr>
            </a:outerShdw>
          </a:effectLst>
        </p:spPr>
      </p:pic>
      <p:sp>
        <p:nvSpPr>
          <p:cNvPr id="201" name="Google Shape;201;p24"/>
          <p:cNvSpPr txBox="1"/>
          <p:nvPr/>
        </p:nvSpPr>
        <p:spPr>
          <a:xfrm>
            <a:off x="2804186" y="3402649"/>
            <a:ext cx="8610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rgbClr val="0090A8"/>
                </a:solidFill>
              </a:rPr>
              <a:t>Global</a:t>
            </a:r>
            <a:endParaRPr sz="1700">
              <a:solidFill>
                <a:srgbClr val="0090A8"/>
              </a:solidFill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811083" y="3564687"/>
            <a:ext cx="8610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rgbClr val="0090A8"/>
                </a:solidFill>
              </a:rPr>
              <a:t>Nordic</a:t>
            </a:r>
            <a:endParaRPr sz="1700">
              <a:solidFill>
                <a:srgbClr val="0090A8"/>
              </a:solidFill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4620804" y="3511212"/>
            <a:ext cx="7371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rgbClr val="0090A8"/>
                </a:solidFill>
              </a:rPr>
              <a:t>Arctic</a:t>
            </a:r>
            <a:endParaRPr sz="1700">
              <a:solidFill>
                <a:srgbClr val="0090A8"/>
              </a:solidFill>
            </a:endParaRPr>
          </a:p>
        </p:txBody>
      </p:sp>
      <p:sp>
        <p:nvSpPr>
          <p:cNvPr id="204" name="Google Shape;204;p24"/>
          <p:cNvSpPr/>
          <p:nvPr/>
        </p:nvSpPr>
        <p:spPr>
          <a:xfrm rot="2421038">
            <a:off x="3097239" y="3952365"/>
            <a:ext cx="141321" cy="202312"/>
          </a:xfrm>
          <a:prstGeom prst="rect">
            <a:avLst/>
          </a:prstGeom>
          <a:solidFill>
            <a:srgbClr val="434343">
              <a:alpha val="80000"/>
            </a:srgbClr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5" name="Google Shape;205;p24"/>
          <p:cNvSpPr txBox="1"/>
          <p:nvPr/>
        </p:nvSpPr>
        <p:spPr>
          <a:xfrm>
            <a:off x="396251" y="4891232"/>
            <a:ext cx="439200" cy="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700">
                <a:solidFill>
                  <a:srgbClr val="000000"/>
                </a:solidFill>
              </a:rPr>
              <a:t>4</a:t>
            </a:fld>
            <a:endParaRPr sz="700">
              <a:solidFill>
                <a:srgbClr val="000000"/>
              </a:solidFill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5863448" y="840650"/>
            <a:ext cx="314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1"/>
                </a:solidFill>
              </a:rPr>
              <a:t>Anemoi in action: developing weather model for the Nordics​</a:t>
            </a:r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1775" y="1367663"/>
            <a:ext cx="3286074" cy="230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title"/>
          </p:nvPr>
        </p:nvSpPr>
        <p:spPr>
          <a:xfrm>
            <a:off x="396250" y="180000"/>
            <a:ext cx="86079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AI that scales to every NMHS: Malawi</a:t>
            </a:r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1"/>
          </p:nvPr>
        </p:nvSpPr>
        <p:spPr>
          <a:xfrm>
            <a:off x="396000" y="730800"/>
            <a:ext cx="8423700" cy="38601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Aims to empower Malawi’s national meteorological service </a:t>
            </a:r>
            <a:br>
              <a:rPr lang="no-NO" sz="1800"/>
            </a:br>
            <a:r>
              <a:rPr lang="no-NO" sz="1800"/>
              <a:t>to independently operate AI-based weather predictions. </a:t>
            </a:r>
            <a:endParaRPr sz="180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Wider goal: Test how AI can be used in the value chain of producing early warnings in Least Developed Countries and Small Island Developing States. </a:t>
            </a:r>
            <a:endParaRPr sz="180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Partnership between: </a:t>
            </a:r>
            <a:endParaRPr sz="1800"/>
          </a:p>
          <a:p>
            <a:pPr marL="914400" lvl="1" indent="-323850" algn="l" rtl="0">
              <a:spcBef>
                <a:spcPts val="400"/>
              </a:spcBef>
              <a:spcAft>
                <a:spcPts val="0"/>
              </a:spcAft>
              <a:buSzPts val="1500"/>
              <a:buChar char="­"/>
            </a:pPr>
            <a:r>
              <a:rPr lang="no-NO"/>
              <a:t>Malawi’s Department of Climate Change and Forecasting Services (DCCMS) - local expertise and data;</a:t>
            </a:r>
            <a:endParaRPr/>
          </a:p>
          <a:p>
            <a:pPr marL="914400" lvl="1" indent="-323850" algn="l" rtl="0">
              <a:spcBef>
                <a:spcPts val="400"/>
              </a:spcBef>
              <a:spcAft>
                <a:spcPts val="0"/>
              </a:spcAft>
              <a:buSzPts val="1500"/>
              <a:buChar char="­"/>
            </a:pPr>
            <a:r>
              <a:rPr lang="no-NO"/>
              <a:t>MET Norway - Bris, domain and AI expertise;</a:t>
            </a:r>
            <a:endParaRPr/>
          </a:p>
          <a:p>
            <a:pPr marL="914400" lvl="1" indent="-323850" algn="l" rtl="0">
              <a:spcBef>
                <a:spcPts val="400"/>
              </a:spcBef>
              <a:spcAft>
                <a:spcPts val="0"/>
              </a:spcAft>
              <a:buSzPts val="1500"/>
              <a:buChar char="­"/>
            </a:pPr>
            <a:r>
              <a:rPr lang="no-NO"/>
              <a:t>ECMWF - forecast-in-a-box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Sustainability: Bris is maintained and used by MET Norway; forecast-in-a-box is maintained by ECMWF.</a:t>
            </a:r>
            <a:endParaRPr sz="180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no-NO" sz="1800"/>
              <a:t>WIPPS pilot project on forecast-in-a-box and Bris.</a:t>
            </a:r>
            <a:endParaRPr sz="1800"/>
          </a:p>
          <a:p>
            <a:pPr marL="45720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no-NO"/>
              <a:t> </a:t>
            </a:r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325" y="76200"/>
            <a:ext cx="2167475" cy="13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T_PPT_Engelsk_FINAL">
  <a:themeElements>
    <a:clrScheme name="MET">
      <a:dk1>
        <a:srgbClr val="000000"/>
      </a:dk1>
      <a:lt1>
        <a:srgbClr val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3D85C6"/>
      </a:hlink>
      <a:folHlink>
        <a:srgbClr val="7B59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Microsoft Office PowerPoint</Application>
  <PresentationFormat>Skjermfremvisning (16:9)</PresentationFormat>
  <Paragraphs>51</Paragraphs>
  <Slides>5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MET_PPT_Engelsk_FINAL</vt:lpstr>
      <vt:lpstr>What would it take?  … For all to benefit from AI in Earth System Predictions</vt:lpstr>
      <vt:lpstr>An open and collaborative approach </vt:lpstr>
      <vt:lpstr>Developments by and with ECMWF </vt:lpstr>
      <vt:lpstr>Bris [bri:s] - Developed by the Norwegian Meteorological Institute</vt:lpstr>
      <vt:lpstr>AI that scales to every NMHS: Malawi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Roar Skålin</cp:lastModifiedBy>
  <cp:revision>1</cp:revision>
  <dcterms:modified xsi:type="dcterms:W3CDTF">2025-06-14T20:48:06Z</dcterms:modified>
</cp:coreProperties>
</file>