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6" r:id="rId4"/>
  </p:sldMasterIdLst>
  <p:notesMasterIdLst>
    <p:notesMasterId r:id="rId27"/>
  </p:notesMasterIdLst>
  <p:sldIdLst>
    <p:sldId id="260" r:id="rId5"/>
    <p:sldId id="268" r:id="rId6"/>
    <p:sldId id="286" r:id="rId7"/>
    <p:sldId id="560" r:id="rId8"/>
    <p:sldId id="553" r:id="rId9"/>
    <p:sldId id="551" r:id="rId10"/>
    <p:sldId id="550" r:id="rId11"/>
    <p:sldId id="549" r:id="rId12"/>
    <p:sldId id="548" r:id="rId13"/>
    <p:sldId id="281" r:id="rId14"/>
    <p:sldId id="559" r:id="rId15"/>
    <p:sldId id="530" r:id="rId16"/>
    <p:sldId id="315" r:id="rId17"/>
    <p:sldId id="288" r:id="rId18"/>
    <p:sldId id="532" r:id="rId19"/>
    <p:sldId id="534" r:id="rId20"/>
    <p:sldId id="561" r:id="rId21"/>
    <p:sldId id="263" r:id="rId22"/>
    <p:sldId id="262" r:id="rId23"/>
    <p:sldId id="533" r:id="rId24"/>
    <p:sldId id="294" r:id="rId25"/>
    <p:sldId id="261" r:id="rId26"/>
  </p:sldIdLst>
  <p:sldSz cx="12192000" cy="6858000"/>
  <p:notesSz cx="6858000" cy="9144000"/>
  <p:defaultText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C23DDA-C34E-4834-94B6-B50F6D3ECCA6}" v="2" dt="2022-07-19T18:24:05.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4923" autoAdjust="0"/>
  </p:normalViewPr>
  <p:slideViewPr>
    <p:cSldViewPr snapToGrid="0" showGuides="1">
      <p:cViewPr varScale="1">
        <p:scale>
          <a:sx n="46" d="100"/>
          <a:sy n="46" d="100"/>
        </p:scale>
        <p:origin x="131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C81FF-9EC4-4F84-A91B-3B5CD5C59AF2}" type="doc">
      <dgm:prSet loTypeId="urn:microsoft.com/office/officeart/2005/8/layout/chevron1" loCatId="process" qsTypeId="urn:microsoft.com/office/officeart/2005/8/quickstyle/simple4" qsCatId="simple" csTypeId="urn:microsoft.com/office/officeart/2005/8/colors/accent2_4" csCatId="accent2" phldr="1"/>
      <dgm:spPr/>
    </dgm:pt>
    <dgm:pt modelId="{4DE67DDA-EBB9-4C60-9775-57C173C242CE}">
      <dgm:prSet phldrT="[Text]" custT="1"/>
      <dgm:spPr>
        <a:solidFill>
          <a:schemeClr val="accent1"/>
        </a:solidFill>
      </dgm:spPr>
      <dgm:t>
        <a:bodyPr lIns="0" rIns="0"/>
        <a:lstStyle/>
        <a:p>
          <a:r>
            <a:rPr lang="fi-FI" sz="1300" dirty="0">
              <a:latin typeface="+mj-lt"/>
            </a:rPr>
            <a:t>WEATHER</a:t>
          </a:r>
          <a:endParaRPr lang="en-US" sz="1300" dirty="0">
            <a:latin typeface="+mj-lt"/>
          </a:endParaRPr>
        </a:p>
      </dgm:t>
    </dgm:pt>
    <dgm:pt modelId="{654D70A5-3D6F-4D6E-A2C9-141A10E6787C}" type="parTrans" cxnId="{D5735983-036E-416A-AA29-675523D4F7FF}">
      <dgm:prSet/>
      <dgm:spPr/>
      <dgm:t>
        <a:bodyPr/>
        <a:lstStyle/>
        <a:p>
          <a:endParaRPr lang="en-US"/>
        </a:p>
      </dgm:t>
    </dgm:pt>
    <dgm:pt modelId="{F3BE9AC8-6791-4880-B7E6-1E6413CFF3DD}" type="sibTrans" cxnId="{D5735983-036E-416A-AA29-675523D4F7FF}">
      <dgm:prSet/>
      <dgm:spPr/>
      <dgm:t>
        <a:bodyPr/>
        <a:lstStyle/>
        <a:p>
          <a:endParaRPr lang="en-US"/>
        </a:p>
      </dgm:t>
    </dgm:pt>
    <dgm:pt modelId="{29DCCCAB-9BBF-4A9B-86B3-9E022D86560B}">
      <dgm:prSet phldrT="[Text]" custT="1"/>
      <dgm:spPr/>
      <dgm:t>
        <a:bodyPr lIns="0" rIns="0"/>
        <a:lstStyle/>
        <a:p>
          <a:r>
            <a:rPr lang="fi-FI" sz="1300" dirty="0">
              <a:latin typeface="+mj-lt"/>
            </a:rPr>
            <a:t>OBSERVATIONS</a:t>
          </a:r>
          <a:endParaRPr lang="en-US" sz="1300" dirty="0">
            <a:latin typeface="+mj-lt"/>
          </a:endParaRPr>
        </a:p>
      </dgm:t>
    </dgm:pt>
    <dgm:pt modelId="{9F30EABB-D0F8-4876-A4B3-E058750FCFD1}" type="parTrans" cxnId="{CE9D948E-21C0-4B04-B165-B00B058C3784}">
      <dgm:prSet/>
      <dgm:spPr/>
      <dgm:t>
        <a:bodyPr/>
        <a:lstStyle/>
        <a:p>
          <a:endParaRPr lang="en-US"/>
        </a:p>
      </dgm:t>
    </dgm:pt>
    <dgm:pt modelId="{0577D16D-E915-40ED-A95E-F57B6B5D6D8C}" type="sibTrans" cxnId="{CE9D948E-21C0-4B04-B165-B00B058C3784}">
      <dgm:prSet/>
      <dgm:spPr/>
      <dgm:t>
        <a:bodyPr/>
        <a:lstStyle/>
        <a:p>
          <a:endParaRPr lang="en-US"/>
        </a:p>
      </dgm:t>
    </dgm:pt>
    <dgm:pt modelId="{1C9E4D51-66BE-414F-8740-30ADC0EE3DD0}">
      <dgm:prSet phldrT="[Text]" custT="1"/>
      <dgm:spPr>
        <a:solidFill>
          <a:schemeClr val="accent4"/>
        </a:solidFill>
      </dgm:spPr>
      <dgm:t>
        <a:bodyPr lIns="0" rIns="0"/>
        <a:lstStyle/>
        <a:p>
          <a:r>
            <a:rPr lang="fi-FI" sz="1300" dirty="0">
              <a:latin typeface="+mj-lt"/>
            </a:rPr>
            <a:t>FORECASTING</a:t>
          </a:r>
          <a:endParaRPr lang="en-US" sz="1300" dirty="0">
            <a:latin typeface="+mj-lt"/>
          </a:endParaRPr>
        </a:p>
      </dgm:t>
    </dgm:pt>
    <dgm:pt modelId="{68C812C7-4694-457C-9427-4D681FBAC47A}" type="parTrans" cxnId="{5D5101EA-6D56-4A20-A706-81D6ABA40074}">
      <dgm:prSet/>
      <dgm:spPr/>
      <dgm:t>
        <a:bodyPr/>
        <a:lstStyle/>
        <a:p>
          <a:endParaRPr lang="en-US"/>
        </a:p>
      </dgm:t>
    </dgm:pt>
    <dgm:pt modelId="{9DCC4C39-2CBE-4975-9E3A-6D812E1CFB62}" type="sibTrans" cxnId="{5D5101EA-6D56-4A20-A706-81D6ABA40074}">
      <dgm:prSet/>
      <dgm:spPr/>
      <dgm:t>
        <a:bodyPr/>
        <a:lstStyle/>
        <a:p>
          <a:endParaRPr lang="en-US"/>
        </a:p>
      </dgm:t>
    </dgm:pt>
    <dgm:pt modelId="{64FD741D-ED31-416D-88CD-ED16C98173D4}">
      <dgm:prSet custT="1"/>
      <dgm:spPr>
        <a:solidFill>
          <a:schemeClr val="accent1">
            <a:lumMod val="60000"/>
            <a:lumOff val="40000"/>
          </a:schemeClr>
        </a:solidFill>
      </dgm:spPr>
      <dgm:t>
        <a:bodyPr lIns="0" rIns="0"/>
        <a:lstStyle/>
        <a:p>
          <a:r>
            <a:rPr lang="fi-FI" sz="1300" dirty="0">
              <a:latin typeface="+mj-lt"/>
            </a:rPr>
            <a:t>DISSEMINATION</a:t>
          </a:r>
          <a:endParaRPr lang="en-US" sz="1300" dirty="0">
            <a:latin typeface="+mj-lt"/>
          </a:endParaRPr>
        </a:p>
      </dgm:t>
    </dgm:pt>
    <dgm:pt modelId="{DA79342D-B6D4-4534-9721-EA9DC3494B0A}" type="parTrans" cxnId="{B8A83C07-4856-476E-A867-D9AD6C5D0E51}">
      <dgm:prSet/>
      <dgm:spPr/>
      <dgm:t>
        <a:bodyPr/>
        <a:lstStyle/>
        <a:p>
          <a:endParaRPr lang="en-US"/>
        </a:p>
      </dgm:t>
    </dgm:pt>
    <dgm:pt modelId="{91829BBC-97F0-46C7-A0F5-72B9BB606258}" type="sibTrans" cxnId="{B8A83C07-4856-476E-A867-D9AD6C5D0E51}">
      <dgm:prSet/>
      <dgm:spPr/>
      <dgm:t>
        <a:bodyPr/>
        <a:lstStyle/>
        <a:p>
          <a:endParaRPr lang="en-US"/>
        </a:p>
      </dgm:t>
    </dgm:pt>
    <dgm:pt modelId="{2A8C537E-A72E-4F78-BC48-88F7883A9875}">
      <dgm:prSet custT="1"/>
      <dgm:spPr>
        <a:solidFill>
          <a:srgbClr val="C00000"/>
        </a:solidFill>
      </dgm:spPr>
      <dgm:t>
        <a:bodyPr lIns="0" rIns="0"/>
        <a:lstStyle/>
        <a:p>
          <a:r>
            <a:rPr lang="fi-FI" sz="1300" dirty="0">
              <a:latin typeface="+mj-lt"/>
            </a:rPr>
            <a:t>SOCIO-ECONOMIC VALUE</a:t>
          </a:r>
          <a:endParaRPr lang="en-US" sz="1300" dirty="0">
            <a:latin typeface="+mj-lt"/>
          </a:endParaRPr>
        </a:p>
      </dgm:t>
    </dgm:pt>
    <dgm:pt modelId="{58FB5446-E2E7-4863-A2E5-86CE66883173}" type="parTrans" cxnId="{E0F936BF-D1E4-47D4-AEEB-EAD2BC1881F9}">
      <dgm:prSet/>
      <dgm:spPr/>
      <dgm:t>
        <a:bodyPr/>
        <a:lstStyle/>
        <a:p>
          <a:endParaRPr lang="en-US"/>
        </a:p>
      </dgm:t>
    </dgm:pt>
    <dgm:pt modelId="{831016AF-290A-42D9-A78B-ED0B8281BB5B}" type="sibTrans" cxnId="{E0F936BF-D1E4-47D4-AEEB-EAD2BC1881F9}">
      <dgm:prSet/>
      <dgm:spPr/>
      <dgm:t>
        <a:bodyPr/>
        <a:lstStyle/>
        <a:p>
          <a:endParaRPr lang="en-US"/>
        </a:p>
      </dgm:t>
    </dgm:pt>
    <dgm:pt modelId="{FFE5DBD0-F32D-4E26-A620-B3BD991403AD}">
      <dgm:prSet custT="1"/>
      <dgm:spPr>
        <a:solidFill>
          <a:schemeClr val="accent2">
            <a:lumMod val="50000"/>
          </a:schemeClr>
        </a:solidFill>
      </dgm:spPr>
      <dgm:t>
        <a:bodyPr lIns="0" rIns="0"/>
        <a:lstStyle/>
        <a:p>
          <a:r>
            <a:rPr lang="fi-FI" sz="1300" dirty="0">
              <a:latin typeface="+mj-lt"/>
            </a:rPr>
            <a:t>DECISION MAKING</a:t>
          </a:r>
          <a:endParaRPr lang="en-US" sz="1300" dirty="0">
            <a:latin typeface="+mj-lt"/>
          </a:endParaRPr>
        </a:p>
      </dgm:t>
    </dgm:pt>
    <dgm:pt modelId="{0E4DB00A-D83F-471B-AA11-089E853462FD}" type="parTrans" cxnId="{0D027A64-A7D2-4EBF-8AA5-36933CE92879}">
      <dgm:prSet/>
      <dgm:spPr/>
      <dgm:t>
        <a:bodyPr/>
        <a:lstStyle/>
        <a:p>
          <a:endParaRPr lang="en-US"/>
        </a:p>
      </dgm:t>
    </dgm:pt>
    <dgm:pt modelId="{93ADE495-BF1F-410A-97B1-4650ABAC6B3E}" type="sibTrans" cxnId="{0D027A64-A7D2-4EBF-8AA5-36933CE92879}">
      <dgm:prSet/>
      <dgm:spPr/>
      <dgm:t>
        <a:bodyPr/>
        <a:lstStyle/>
        <a:p>
          <a:endParaRPr lang="en-US"/>
        </a:p>
      </dgm:t>
    </dgm:pt>
    <dgm:pt modelId="{3B2AA82D-9577-43E7-A41E-7361F6FF9A4F}" type="pres">
      <dgm:prSet presAssocID="{86CC81FF-9EC4-4F84-A91B-3B5CD5C59AF2}" presName="Name0" presStyleCnt="0">
        <dgm:presLayoutVars>
          <dgm:dir/>
          <dgm:animLvl val="lvl"/>
          <dgm:resizeHandles val="exact"/>
        </dgm:presLayoutVars>
      </dgm:prSet>
      <dgm:spPr/>
    </dgm:pt>
    <dgm:pt modelId="{D323ACDE-D1CC-4A37-9D71-48D18F81AC77}" type="pres">
      <dgm:prSet presAssocID="{4DE67DDA-EBB9-4C60-9775-57C173C242CE}" presName="parTxOnly" presStyleLbl="node1" presStyleIdx="0" presStyleCnt="6">
        <dgm:presLayoutVars>
          <dgm:chMax val="0"/>
          <dgm:chPref val="0"/>
          <dgm:bulletEnabled val="1"/>
        </dgm:presLayoutVars>
      </dgm:prSet>
      <dgm:spPr/>
    </dgm:pt>
    <dgm:pt modelId="{4E1783AF-311E-4E4B-A504-D6F5F84338F7}" type="pres">
      <dgm:prSet presAssocID="{F3BE9AC8-6791-4880-B7E6-1E6413CFF3DD}" presName="parTxOnlySpace" presStyleCnt="0"/>
      <dgm:spPr/>
    </dgm:pt>
    <dgm:pt modelId="{6EC92E05-B390-4187-83C6-E80A25C13A20}" type="pres">
      <dgm:prSet presAssocID="{29DCCCAB-9BBF-4A9B-86B3-9E022D86560B}" presName="parTxOnly" presStyleLbl="node1" presStyleIdx="1" presStyleCnt="6">
        <dgm:presLayoutVars>
          <dgm:chMax val="0"/>
          <dgm:chPref val="0"/>
          <dgm:bulletEnabled val="1"/>
        </dgm:presLayoutVars>
      </dgm:prSet>
      <dgm:spPr/>
    </dgm:pt>
    <dgm:pt modelId="{0882BBC8-A06C-4754-A39A-8F4EA7D6D066}" type="pres">
      <dgm:prSet presAssocID="{0577D16D-E915-40ED-A95E-F57B6B5D6D8C}" presName="parTxOnlySpace" presStyleCnt="0"/>
      <dgm:spPr/>
    </dgm:pt>
    <dgm:pt modelId="{98D82E23-B88C-441D-8339-61BA00FB9513}" type="pres">
      <dgm:prSet presAssocID="{1C9E4D51-66BE-414F-8740-30ADC0EE3DD0}" presName="parTxOnly" presStyleLbl="node1" presStyleIdx="2" presStyleCnt="6">
        <dgm:presLayoutVars>
          <dgm:chMax val="0"/>
          <dgm:chPref val="0"/>
          <dgm:bulletEnabled val="1"/>
        </dgm:presLayoutVars>
      </dgm:prSet>
      <dgm:spPr/>
    </dgm:pt>
    <dgm:pt modelId="{C8B0A14F-A4D7-4D86-9218-41D741226AC6}" type="pres">
      <dgm:prSet presAssocID="{9DCC4C39-2CBE-4975-9E3A-6D812E1CFB62}" presName="parTxOnlySpace" presStyleCnt="0"/>
      <dgm:spPr/>
    </dgm:pt>
    <dgm:pt modelId="{27BC2966-D995-4ABA-A918-F875AE68DC24}" type="pres">
      <dgm:prSet presAssocID="{64FD741D-ED31-416D-88CD-ED16C98173D4}" presName="parTxOnly" presStyleLbl="node1" presStyleIdx="3" presStyleCnt="6">
        <dgm:presLayoutVars>
          <dgm:chMax val="0"/>
          <dgm:chPref val="0"/>
          <dgm:bulletEnabled val="1"/>
        </dgm:presLayoutVars>
      </dgm:prSet>
      <dgm:spPr/>
    </dgm:pt>
    <dgm:pt modelId="{4B99AFB7-2166-464C-9CF6-1BC5056EF874}" type="pres">
      <dgm:prSet presAssocID="{91829BBC-97F0-46C7-A0F5-72B9BB606258}" presName="parTxOnlySpace" presStyleCnt="0"/>
      <dgm:spPr/>
    </dgm:pt>
    <dgm:pt modelId="{A69C75DB-F2AB-456D-99AE-33BD6B4E2260}" type="pres">
      <dgm:prSet presAssocID="{FFE5DBD0-F32D-4E26-A620-B3BD991403AD}" presName="parTxOnly" presStyleLbl="node1" presStyleIdx="4" presStyleCnt="6">
        <dgm:presLayoutVars>
          <dgm:chMax val="0"/>
          <dgm:chPref val="0"/>
          <dgm:bulletEnabled val="1"/>
        </dgm:presLayoutVars>
      </dgm:prSet>
      <dgm:spPr/>
    </dgm:pt>
    <dgm:pt modelId="{4BD7B9CC-53CE-47D1-9BDC-43469E0B5F74}" type="pres">
      <dgm:prSet presAssocID="{93ADE495-BF1F-410A-97B1-4650ABAC6B3E}" presName="parTxOnlySpace" presStyleCnt="0"/>
      <dgm:spPr/>
    </dgm:pt>
    <dgm:pt modelId="{64115B49-EC25-47D8-A38D-35EFE1035B08}" type="pres">
      <dgm:prSet presAssocID="{2A8C537E-A72E-4F78-BC48-88F7883A9875}" presName="parTxOnly" presStyleLbl="node1" presStyleIdx="5" presStyleCnt="6">
        <dgm:presLayoutVars>
          <dgm:chMax val="0"/>
          <dgm:chPref val="0"/>
          <dgm:bulletEnabled val="1"/>
        </dgm:presLayoutVars>
      </dgm:prSet>
      <dgm:spPr/>
    </dgm:pt>
  </dgm:ptLst>
  <dgm:cxnLst>
    <dgm:cxn modelId="{B8A83C07-4856-476E-A867-D9AD6C5D0E51}" srcId="{86CC81FF-9EC4-4F84-A91B-3B5CD5C59AF2}" destId="{64FD741D-ED31-416D-88CD-ED16C98173D4}" srcOrd="3" destOrd="0" parTransId="{DA79342D-B6D4-4534-9721-EA9DC3494B0A}" sibTransId="{91829BBC-97F0-46C7-A0F5-72B9BB606258}"/>
    <dgm:cxn modelId="{E3194D13-4230-4B30-A12A-309AE6751C04}" type="presOf" srcId="{2A8C537E-A72E-4F78-BC48-88F7883A9875}" destId="{64115B49-EC25-47D8-A38D-35EFE1035B08}" srcOrd="0" destOrd="0" presId="urn:microsoft.com/office/officeart/2005/8/layout/chevron1"/>
    <dgm:cxn modelId="{C4D90325-F105-4ACA-9192-D09508B97B47}" type="presOf" srcId="{86CC81FF-9EC4-4F84-A91B-3B5CD5C59AF2}" destId="{3B2AA82D-9577-43E7-A41E-7361F6FF9A4F}" srcOrd="0" destOrd="0" presId="urn:microsoft.com/office/officeart/2005/8/layout/chevron1"/>
    <dgm:cxn modelId="{0A1ADC2C-E1B9-402D-B990-B5DFE6DE928C}" type="presOf" srcId="{64FD741D-ED31-416D-88CD-ED16C98173D4}" destId="{27BC2966-D995-4ABA-A918-F875AE68DC24}" srcOrd="0" destOrd="0" presId="urn:microsoft.com/office/officeart/2005/8/layout/chevron1"/>
    <dgm:cxn modelId="{F717FB62-CDE0-470F-B3CF-F8C71E801ED0}" type="presOf" srcId="{29DCCCAB-9BBF-4A9B-86B3-9E022D86560B}" destId="{6EC92E05-B390-4187-83C6-E80A25C13A20}" srcOrd="0" destOrd="0" presId="urn:microsoft.com/office/officeart/2005/8/layout/chevron1"/>
    <dgm:cxn modelId="{0D027A64-A7D2-4EBF-8AA5-36933CE92879}" srcId="{86CC81FF-9EC4-4F84-A91B-3B5CD5C59AF2}" destId="{FFE5DBD0-F32D-4E26-A620-B3BD991403AD}" srcOrd="4" destOrd="0" parTransId="{0E4DB00A-D83F-471B-AA11-089E853462FD}" sibTransId="{93ADE495-BF1F-410A-97B1-4650ABAC6B3E}"/>
    <dgm:cxn modelId="{B3BB0C46-8D95-462B-836E-7964A7FC01DE}" type="presOf" srcId="{4DE67DDA-EBB9-4C60-9775-57C173C242CE}" destId="{D323ACDE-D1CC-4A37-9D71-48D18F81AC77}" srcOrd="0" destOrd="0" presId="urn:microsoft.com/office/officeart/2005/8/layout/chevron1"/>
    <dgm:cxn modelId="{25872D50-240A-44A0-B23B-E6BAD71B11E9}" type="presOf" srcId="{FFE5DBD0-F32D-4E26-A620-B3BD991403AD}" destId="{A69C75DB-F2AB-456D-99AE-33BD6B4E2260}" srcOrd="0" destOrd="0" presId="urn:microsoft.com/office/officeart/2005/8/layout/chevron1"/>
    <dgm:cxn modelId="{D5735983-036E-416A-AA29-675523D4F7FF}" srcId="{86CC81FF-9EC4-4F84-A91B-3B5CD5C59AF2}" destId="{4DE67DDA-EBB9-4C60-9775-57C173C242CE}" srcOrd="0" destOrd="0" parTransId="{654D70A5-3D6F-4D6E-A2C9-141A10E6787C}" sibTransId="{F3BE9AC8-6791-4880-B7E6-1E6413CFF3DD}"/>
    <dgm:cxn modelId="{CE9D948E-21C0-4B04-B165-B00B058C3784}" srcId="{86CC81FF-9EC4-4F84-A91B-3B5CD5C59AF2}" destId="{29DCCCAB-9BBF-4A9B-86B3-9E022D86560B}" srcOrd="1" destOrd="0" parTransId="{9F30EABB-D0F8-4876-A4B3-E058750FCFD1}" sibTransId="{0577D16D-E915-40ED-A95E-F57B6B5D6D8C}"/>
    <dgm:cxn modelId="{F2AD7CB5-2061-4A33-B205-1130CB6B6A03}" type="presOf" srcId="{1C9E4D51-66BE-414F-8740-30ADC0EE3DD0}" destId="{98D82E23-B88C-441D-8339-61BA00FB9513}" srcOrd="0" destOrd="0" presId="urn:microsoft.com/office/officeart/2005/8/layout/chevron1"/>
    <dgm:cxn modelId="{E0F936BF-D1E4-47D4-AEEB-EAD2BC1881F9}" srcId="{86CC81FF-9EC4-4F84-A91B-3B5CD5C59AF2}" destId="{2A8C537E-A72E-4F78-BC48-88F7883A9875}" srcOrd="5" destOrd="0" parTransId="{58FB5446-E2E7-4863-A2E5-86CE66883173}" sibTransId="{831016AF-290A-42D9-A78B-ED0B8281BB5B}"/>
    <dgm:cxn modelId="{5D5101EA-6D56-4A20-A706-81D6ABA40074}" srcId="{86CC81FF-9EC4-4F84-A91B-3B5CD5C59AF2}" destId="{1C9E4D51-66BE-414F-8740-30ADC0EE3DD0}" srcOrd="2" destOrd="0" parTransId="{68C812C7-4694-457C-9427-4D681FBAC47A}" sibTransId="{9DCC4C39-2CBE-4975-9E3A-6D812E1CFB62}"/>
    <dgm:cxn modelId="{5BD1EF98-E316-4ACB-82D4-A19724B15837}" type="presParOf" srcId="{3B2AA82D-9577-43E7-A41E-7361F6FF9A4F}" destId="{D323ACDE-D1CC-4A37-9D71-48D18F81AC77}" srcOrd="0" destOrd="0" presId="urn:microsoft.com/office/officeart/2005/8/layout/chevron1"/>
    <dgm:cxn modelId="{1A874E3F-95AE-4226-B2B9-94C5BF084215}" type="presParOf" srcId="{3B2AA82D-9577-43E7-A41E-7361F6FF9A4F}" destId="{4E1783AF-311E-4E4B-A504-D6F5F84338F7}" srcOrd="1" destOrd="0" presId="urn:microsoft.com/office/officeart/2005/8/layout/chevron1"/>
    <dgm:cxn modelId="{451D4CA3-6C2E-4CBF-80B3-95C2F9726973}" type="presParOf" srcId="{3B2AA82D-9577-43E7-A41E-7361F6FF9A4F}" destId="{6EC92E05-B390-4187-83C6-E80A25C13A20}" srcOrd="2" destOrd="0" presId="urn:microsoft.com/office/officeart/2005/8/layout/chevron1"/>
    <dgm:cxn modelId="{028C4411-997D-473A-8A84-3CA9F6BC3CC3}" type="presParOf" srcId="{3B2AA82D-9577-43E7-A41E-7361F6FF9A4F}" destId="{0882BBC8-A06C-4754-A39A-8F4EA7D6D066}" srcOrd="3" destOrd="0" presId="urn:microsoft.com/office/officeart/2005/8/layout/chevron1"/>
    <dgm:cxn modelId="{52541A13-4DCF-4456-ADCA-20416A2AEDCD}" type="presParOf" srcId="{3B2AA82D-9577-43E7-A41E-7361F6FF9A4F}" destId="{98D82E23-B88C-441D-8339-61BA00FB9513}" srcOrd="4" destOrd="0" presId="urn:microsoft.com/office/officeart/2005/8/layout/chevron1"/>
    <dgm:cxn modelId="{06304865-D0DF-4EA7-BAFA-2D6954569F76}" type="presParOf" srcId="{3B2AA82D-9577-43E7-A41E-7361F6FF9A4F}" destId="{C8B0A14F-A4D7-4D86-9218-41D741226AC6}" srcOrd="5" destOrd="0" presId="urn:microsoft.com/office/officeart/2005/8/layout/chevron1"/>
    <dgm:cxn modelId="{BF42FB56-2DC7-4CEC-BE32-6FFF28E916B8}" type="presParOf" srcId="{3B2AA82D-9577-43E7-A41E-7361F6FF9A4F}" destId="{27BC2966-D995-4ABA-A918-F875AE68DC24}" srcOrd="6" destOrd="0" presId="urn:microsoft.com/office/officeart/2005/8/layout/chevron1"/>
    <dgm:cxn modelId="{DBA94D1E-68BB-4E3C-AB52-3D4B4EBE6755}" type="presParOf" srcId="{3B2AA82D-9577-43E7-A41E-7361F6FF9A4F}" destId="{4B99AFB7-2166-464C-9CF6-1BC5056EF874}" srcOrd="7" destOrd="0" presId="urn:microsoft.com/office/officeart/2005/8/layout/chevron1"/>
    <dgm:cxn modelId="{F91DF26D-C908-4A40-8167-E31847E51285}" type="presParOf" srcId="{3B2AA82D-9577-43E7-A41E-7361F6FF9A4F}" destId="{A69C75DB-F2AB-456D-99AE-33BD6B4E2260}" srcOrd="8" destOrd="0" presId="urn:microsoft.com/office/officeart/2005/8/layout/chevron1"/>
    <dgm:cxn modelId="{FE351CCD-DF1C-4943-A59F-E43C96B72D5E}" type="presParOf" srcId="{3B2AA82D-9577-43E7-A41E-7361F6FF9A4F}" destId="{4BD7B9CC-53CE-47D1-9BDC-43469E0B5F74}" srcOrd="9" destOrd="0" presId="urn:microsoft.com/office/officeart/2005/8/layout/chevron1"/>
    <dgm:cxn modelId="{6FDDBC84-50F2-4709-B94E-CF63F95B9D3D}" type="presParOf" srcId="{3B2AA82D-9577-43E7-A41E-7361F6FF9A4F}" destId="{64115B49-EC25-47D8-A38D-35EFE1035B08}"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3ACDE-D1CC-4A37-9D71-48D18F81AC77}">
      <dsp:nvSpPr>
        <dsp:cNvPr id="0" name=""/>
        <dsp:cNvSpPr/>
      </dsp:nvSpPr>
      <dsp:spPr>
        <a:xfrm>
          <a:off x="5953" y="2411061"/>
          <a:ext cx="2214562" cy="885824"/>
        </a:xfrm>
        <a:prstGeom prst="chevron">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336" rIns="0" bIns="17336" numCol="1" spcCol="1270" anchor="ctr" anchorCtr="0">
          <a:noAutofit/>
        </a:bodyPr>
        <a:lstStyle/>
        <a:p>
          <a:pPr marL="0" lvl="0" indent="0" algn="ctr" defTabSz="577850">
            <a:lnSpc>
              <a:spcPct val="90000"/>
            </a:lnSpc>
            <a:spcBef>
              <a:spcPct val="0"/>
            </a:spcBef>
            <a:spcAft>
              <a:spcPct val="35000"/>
            </a:spcAft>
            <a:buNone/>
          </a:pPr>
          <a:r>
            <a:rPr lang="fi-FI" sz="1300" kern="1200" dirty="0">
              <a:latin typeface="+mj-lt"/>
            </a:rPr>
            <a:t>WEATHER</a:t>
          </a:r>
          <a:endParaRPr lang="en-US" sz="1300" kern="1200" dirty="0">
            <a:latin typeface="+mj-lt"/>
          </a:endParaRPr>
        </a:p>
      </dsp:txBody>
      <dsp:txXfrm>
        <a:off x="448865" y="2411061"/>
        <a:ext cx="1328738" cy="885824"/>
      </dsp:txXfrm>
    </dsp:sp>
    <dsp:sp modelId="{6EC92E05-B390-4187-83C6-E80A25C13A20}">
      <dsp:nvSpPr>
        <dsp:cNvPr id="0" name=""/>
        <dsp:cNvSpPr/>
      </dsp:nvSpPr>
      <dsp:spPr>
        <a:xfrm>
          <a:off x="1999059" y="2411061"/>
          <a:ext cx="2214562" cy="885824"/>
        </a:xfrm>
        <a:prstGeom prst="chevron">
          <a:avLst/>
        </a:prstGeom>
        <a:gradFill rotWithShape="0">
          <a:gsLst>
            <a:gs pos="0">
              <a:schemeClr val="accent2">
                <a:shade val="50000"/>
                <a:hueOff val="35515"/>
                <a:satOff val="9102"/>
                <a:lumOff val="12432"/>
                <a:alphaOff val="0"/>
                <a:shade val="51000"/>
                <a:satMod val="130000"/>
              </a:schemeClr>
            </a:gs>
            <a:gs pos="80000">
              <a:schemeClr val="accent2">
                <a:shade val="50000"/>
                <a:hueOff val="35515"/>
                <a:satOff val="9102"/>
                <a:lumOff val="12432"/>
                <a:alphaOff val="0"/>
                <a:shade val="93000"/>
                <a:satMod val="130000"/>
              </a:schemeClr>
            </a:gs>
            <a:gs pos="100000">
              <a:schemeClr val="accent2">
                <a:shade val="50000"/>
                <a:hueOff val="35515"/>
                <a:satOff val="9102"/>
                <a:lumOff val="1243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336" rIns="0" bIns="17336" numCol="1" spcCol="1270" anchor="ctr" anchorCtr="0">
          <a:noAutofit/>
        </a:bodyPr>
        <a:lstStyle/>
        <a:p>
          <a:pPr marL="0" lvl="0" indent="0" algn="ctr" defTabSz="577850">
            <a:lnSpc>
              <a:spcPct val="90000"/>
            </a:lnSpc>
            <a:spcBef>
              <a:spcPct val="0"/>
            </a:spcBef>
            <a:spcAft>
              <a:spcPct val="35000"/>
            </a:spcAft>
            <a:buNone/>
          </a:pPr>
          <a:r>
            <a:rPr lang="fi-FI" sz="1300" kern="1200" dirty="0">
              <a:latin typeface="+mj-lt"/>
            </a:rPr>
            <a:t>OBSERVATIONS</a:t>
          </a:r>
          <a:endParaRPr lang="en-US" sz="1300" kern="1200" dirty="0">
            <a:latin typeface="+mj-lt"/>
          </a:endParaRPr>
        </a:p>
      </dsp:txBody>
      <dsp:txXfrm>
        <a:off x="2441971" y="2411061"/>
        <a:ext cx="1328738" cy="885824"/>
      </dsp:txXfrm>
    </dsp:sp>
    <dsp:sp modelId="{98D82E23-B88C-441D-8339-61BA00FB9513}">
      <dsp:nvSpPr>
        <dsp:cNvPr id="0" name=""/>
        <dsp:cNvSpPr/>
      </dsp:nvSpPr>
      <dsp:spPr>
        <a:xfrm>
          <a:off x="3992165" y="2411061"/>
          <a:ext cx="2214562" cy="885824"/>
        </a:xfrm>
        <a:prstGeom prst="chevron">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336" rIns="0" bIns="17336" numCol="1" spcCol="1270" anchor="ctr" anchorCtr="0">
          <a:noAutofit/>
        </a:bodyPr>
        <a:lstStyle/>
        <a:p>
          <a:pPr marL="0" lvl="0" indent="0" algn="ctr" defTabSz="577850">
            <a:lnSpc>
              <a:spcPct val="90000"/>
            </a:lnSpc>
            <a:spcBef>
              <a:spcPct val="0"/>
            </a:spcBef>
            <a:spcAft>
              <a:spcPct val="35000"/>
            </a:spcAft>
            <a:buNone/>
          </a:pPr>
          <a:r>
            <a:rPr lang="fi-FI" sz="1300" kern="1200" dirty="0">
              <a:latin typeface="+mj-lt"/>
            </a:rPr>
            <a:t>FORECASTING</a:t>
          </a:r>
          <a:endParaRPr lang="en-US" sz="1300" kern="1200" dirty="0">
            <a:latin typeface="+mj-lt"/>
          </a:endParaRPr>
        </a:p>
      </dsp:txBody>
      <dsp:txXfrm>
        <a:off x="4435077" y="2411061"/>
        <a:ext cx="1328738" cy="885824"/>
      </dsp:txXfrm>
    </dsp:sp>
    <dsp:sp modelId="{27BC2966-D995-4ABA-A918-F875AE68DC24}">
      <dsp:nvSpPr>
        <dsp:cNvPr id="0" name=""/>
        <dsp:cNvSpPr/>
      </dsp:nvSpPr>
      <dsp:spPr>
        <a:xfrm>
          <a:off x="5985271" y="2411061"/>
          <a:ext cx="2214562" cy="885824"/>
        </a:xfrm>
        <a:prstGeom prst="chevron">
          <a:avLst/>
        </a:prstGeom>
        <a:solidFill>
          <a:schemeClr val="accent1">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336" rIns="0" bIns="17336" numCol="1" spcCol="1270" anchor="ctr" anchorCtr="0">
          <a:noAutofit/>
        </a:bodyPr>
        <a:lstStyle/>
        <a:p>
          <a:pPr marL="0" lvl="0" indent="0" algn="ctr" defTabSz="577850">
            <a:lnSpc>
              <a:spcPct val="90000"/>
            </a:lnSpc>
            <a:spcBef>
              <a:spcPct val="0"/>
            </a:spcBef>
            <a:spcAft>
              <a:spcPct val="35000"/>
            </a:spcAft>
            <a:buNone/>
          </a:pPr>
          <a:r>
            <a:rPr lang="fi-FI" sz="1300" kern="1200" dirty="0">
              <a:latin typeface="+mj-lt"/>
            </a:rPr>
            <a:t>DISSEMINATION</a:t>
          </a:r>
          <a:endParaRPr lang="en-US" sz="1300" kern="1200" dirty="0">
            <a:latin typeface="+mj-lt"/>
          </a:endParaRPr>
        </a:p>
      </dsp:txBody>
      <dsp:txXfrm>
        <a:off x="6428183" y="2411061"/>
        <a:ext cx="1328738" cy="885824"/>
      </dsp:txXfrm>
    </dsp:sp>
    <dsp:sp modelId="{A69C75DB-F2AB-456D-99AE-33BD6B4E2260}">
      <dsp:nvSpPr>
        <dsp:cNvPr id="0" name=""/>
        <dsp:cNvSpPr/>
      </dsp:nvSpPr>
      <dsp:spPr>
        <a:xfrm>
          <a:off x="7978378" y="2411061"/>
          <a:ext cx="2214562" cy="885824"/>
        </a:xfrm>
        <a:prstGeom prst="chevron">
          <a:avLst/>
        </a:prstGeom>
        <a:solidFill>
          <a:schemeClr val="accent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336" rIns="0" bIns="17336" numCol="1" spcCol="1270" anchor="ctr" anchorCtr="0">
          <a:noAutofit/>
        </a:bodyPr>
        <a:lstStyle/>
        <a:p>
          <a:pPr marL="0" lvl="0" indent="0" algn="ctr" defTabSz="577850">
            <a:lnSpc>
              <a:spcPct val="90000"/>
            </a:lnSpc>
            <a:spcBef>
              <a:spcPct val="0"/>
            </a:spcBef>
            <a:spcAft>
              <a:spcPct val="35000"/>
            </a:spcAft>
            <a:buNone/>
          </a:pPr>
          <a:r>
            <a:rPr lang="fi-FI" sz="1300" kern="1200" dirty="0">
              <a:latin typeface="+mj-lt"/>
            </a:rPr>
            <a:t>DECISION MAKING</a:t>
          </a:r>
          <a:endParaRPr lang="en-US" sz="1300" kern="1200" dirty="0">
            <a:latin typeface="+mj-lt"/>
          </a:endParaRPr>
        </a:p>
      </dsp:txBody>
      <dsp:txXfrm>
        <a:off x="8421290" y="2411061"/>
        <a:ext cx="1328738" cy="885824"/>
      </dsp:txXfrm>
    </dsp:sp>
    <dsp:sp modelId="{64115B49-EC25-47D8-A38D-35EFE1035B08}">
      <dsp:nvSpPr>
        <dsp:cNvPr id="0" name=""/>
        <dsp:cNvSpPr/>
      </dsp:nvSpPr>
      <dsp:spPr>
        <a:xfrm>
          <a:off x="9971484" y="2411061"/>
          <a:ext cx="2214562" cy="885824"/>
        </a:xfrm>
        <a:prstGeom prst="chevron">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336" rIns="0" bIns="17336" numCol="1" spcCol="1270" anchor="ctr" anchorCtr="0">
          <a:noAutofit/>
        </a:bodyPr>
        <a:lstStyle/>
        <a:p>
          <a:pPr marL="0" lvl="0" indent="0" algn="ctr" defTabSz="577850">
            <a:lnSpc>
              <a:spcPct val="90000"/>
            </a:lnSpc>
            <a:spcBef>
              <a:spcPct val="0"/>
            </a:spcBef>
            <a:spcAft>
              <a:spcPct val="35000"/>
            </a:spcAft>
            <a:buNone/>
          </a:pPr>
          <a:r>
            <a:rPr lang="fi-FI" sz="1300" kern="1200" dirty="0">
              <a:latin typeface="+mj-lt"/>
            </a:rPr>
            <a:t>SOCIO-ECONOMIC VALUE</a:t>
          </a:r>
          <a:endParaRPr lang="en-US" sz="1300" kern="1200" dirty="0">
            <a:latin typeface="+mj-lt"/>
          </a:endParaRPr>
        </a:p>
      </dsp:txBody>
      <dsp:txXfrm>
        <a:off x="10414396" y="2411061"/>
        <a:ext cx="1328738" cy="8858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DE7BB-B378-4A90-B28F-312F34CF5367}" type="datetimeFigureOut">
              <a:rPr lang="en-GB" smtClean="0"/>
              <a:t>21/07/2022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78604-D742-468E-8FCC-9AF67BB76586}" type="slidenum">
              <a:rPr lang="en-GB" smtClean="0"/>
              <a:t>‹#›</a:t>
            </a:fld>
            <a:endParaRPr lang="en-GB"/>
          </a:p>
        </p:txBody>
      </p:sp>
    </p:spTree>
    <p:extLst>
      <p:ext uri="{BB962C8B-B14F-4D97-AF65-F5344CB8AC3E}">
        <p14:creationId xmlns:p14="http://schemas.microsoft.com/office/powerpoint/2010/main" val="409627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000000"/>
                </a:solidFill>
                <a:effectLst/>
                <a:latin typeface="Roboto" panose="02000000000000000000" pitchFamily="2" charset="0"/>
              </a:rPr>
              <a:t>Según la OMM, cada dólar invertido en servicios meteorológicos e investigación genera diez dólares en beneficios socioeconómicos. Y el retorno puede ser aún mayor en países con un punto de partida muy simple. </a:t>
            </a:r>
          </a:p>
          <a:p>
            <a:endParaRPr lang="es-ES" b="0" i="0" dirty="0">
              <a:solidFill>
                <a:srgbClr val="000000"/>
              </a:solidFill>
              <a:effectLst/>
              <a:latin typeface="Roboto" panose="02000000000000000000" pitchFamily="2" charset="0"/>
            </a:endParaRPr>
          </a:p>
          <a:p>
            <a:r>
              <a:rPr lang="es-ES" b="0" i="0" dirty="0">
                <a:solidFill>
                  <a:srgbClr val="000000"/>
                </a:solidFill>
                <a:effectLst/>
                <a:latin typeface="Roboto" panose="02000000000000000000" pitchFamily="2" charset="0"/>
              </a:rPr>
              <a:t>¿De dónde viene el valor? El valor que la infraestructura y los servicios meteorológicos aportan a la sociedad proviene de las acciones que la información y los servicios pueden provocar.</a:t>
            </a:r>
          </a:p>
          <a:p>
            <a:endParaRPr lang="es-ES" b="0" i="0" dirty="0">
              <a:solidFill>
                <a:srgbClr val="000000"/>
              </a:solidFill>
              <a:effectLst/>
              <a:latin typeface="Roboto" panose="02000000000000000000" pitchFamily="2" charset="0"/>
            </a:endParaRPr>
          </a:p>
          <a:p>
            <a:r>
              <a:rPr lang="es-ES" b="0" i="0" dirty="0">
                <a:solidFill>
                  <a:srgbClr val="000000"/>
                </a:solidFill>
                <a:effectLst/>
                <a:latin typeface="Roboto" panose="02000000000000000000" pitchFamily="2" charset="0"/>
              </a:rPr>
              <a:t>Las necesidades están pasando de proporcionar datos meteorológicos tradicionales y productos de pronóstico a proporcionar pronósticos de impacto. P.ej. llueve mucho en un área, esto debemos pronosticarlo con anticipación y observarlo una vez que ocurra, pero cuál es el impacto local de la lluvia, si el área es propensa a inundaciones si esto ocurrirá, si hay infraestructura crítica que pueda dañarse, hay necesidad de evacuar, deben cerrarse las carreteras, hay ayuda disponible? Ser capaz de pronosticar impactos puede crear nuevos usuarios potenciales para estos productos, campos que no sabían que pueden aumentar sus rendimientos o evitar costos con esta información. </a:t>
            </a:r>
          </a:p>
          <a:p>
            <a:endParaRPr lang="es-ES" b="0" i="0" dirty="0">
              <a:solidFill>
                <a:srgbClr val="000000"/>
              </a:solidFill>
              <a:effectLst/>
              <a:latin typeface="Roboto" panose="02000000000000000000" pitchFamily="2" charset="0"/>
            </a:endParaRPr>
          </a:p>
          <a:p>
            <a:r>
              <a:rPr lang="es-ES" b="0" i="0" dirty="0">
                <a:solidFill>
                  <a:srgbClr val="000000"/>
                </a:solidFill>
                <a:effectLst/>
                <a:latin typeface="Roboto" panose="02000000000000000000" pitchFamily="2" charset="0"/>
              </a:rPr>
              <a:t>Para poder crear acciones e impactos reales, todo el proceso desde la comprensión de los fenómenos, su observación inicial y la creación de servicios y productos específicos significativos que se difunden a las autoridades pertinentes y al público debe estar en su lugar. (toda la cadena de valor)</a:t>
            </a:r>
          </a:p>
          <a:p>
            <a:r>
              <a:rPr lang="es-ES" b="0" i="0" dirty="0">
                <a:solidFill>
                  <a:srgbClr val="000000"/>
                </a:solidFill>
                <a:effectLst/>
                <a:latin typeface="Roboto" panose="02000000000000000000" pitchFamily="2" charset="0"/>
              </a:rPr>
              <a:t>Para tener toda la cadena de valor en su lugar, debemos dejar de pensar en la infraestructura meteorológica como un rompecabezas de sistemas y software separados, sino como una solución holística es decir, </a:t>
            </a:r>
            <a:r>
              <a:rPr lang="es-ES" b="0" i="0" dirty="0">
                <a:solidFill>
                  <a:srgbClr val="555555"/>
                </a:solidFill>
                <a:effectLst/>
                <a:latin typeface="Helvetica" panose="020B0604020202020204" pitchFamily="34" charset="0"/>
              </a:rPr>
              <a:t>el todo y cada una de las partes se encuentran ligadas con </a:t>
            </a:r>
            <a:r>
              <a:rPr lang="es-ES" b="1" i="0" dirty="0">
                <a:solidFill>
                  <a:srgbClr val="555555"/>
                </a:solidFill>
                <a:effectLst/>
                <a:latin typeface="Helvetica" panose="020B0604020202020204" pitchFamily="34" charset="0"/>
              </a:rPr>
              <a:t>interacciones constantes</a:t>
            </a:r>
            <a:r>
              <a:rPr lang="es-ES" b="0" i="0" dirty="0">
                <a:solidFill>
                  <a:srgbClr val="555555"/>
                </a:solidFill>
                <a:effectLst/>
                <a:latin typeface="Helvetica" panose="020B0604020202020204" pitchFamily="34" charset="0"/>
              </a:rPr>
              <a:t>. </a:t>
            </a:r>
            <a:endParaRPr lang="es-ES" b="0" i="0" dirty="0">
              <a:solidFill>
                <a:srgbClr val="000000"/>
              </a:solidFill>
              <a:effectLst/>
              <a:latin typeface="Roboto" panose="02000000000000000000" pitchFamily="2" charset="0"/>
            </a:endParaRPr>
          </a:p>
          <a:p>
            <a:endParaRPr lang="es-ES" b="0" i="0" dirty="0">
              <a:solidFill>
                <a:srgbClr val="000000"/>
              </a:solidFill>
              <a:effectLst/>
              <a:latin typeface="Roboto" panose="02000000000000000000" pitchFamily="2" charset="0"/>
            </a:endParaRPr>
          </a:p>
          <a:p>
            <a:r>
              <a:rPr lang="es-ES" b="0" i="0" dirty="0">
                <a:solidFill>
                  <a:srgbClr val="000000"/>
                </a:solidFill>
                <a:effectLst/>
                <a:latin typeface="Roboto" panose="02000000000000000000" pitchFamily="2" charset="0"/>
              </a:rPr>
              <a:t>Pero el proceso no solo se arregla con buenas observaciones del estado inicial. Estos por sí mismos no aportan ningún valor real. El valor se crea después de convertir los datos en pronósticos y productos que se difunden a las partes interesadas relevantes en un formato comprensible de manera oportuna.</a:t>
            </a:r>
          </a:p>
          <a:p>
            <a:endParaRPr lang="es-ES" b="0" i="0" dirty="0">
              <a:solidFill>
                <a:srgbClr val="000000"/>
              </a:solidFill>
              <a:effectLst/>
              <a:latin typeface="Roboto" panose="02000000000000000000" pitchFamily="2" charset="0"/>
            </a:endParaRPr>
          </a:p>
          <a:p>
            <a:r>
              <a:rPr lang="es-ES" b="0" i="0" dirty="0">
                <a:solidFill>
                  <a:srgbClr val="000000"/>
                </a:solidFill>
                <a:effectLst/>
                <a:latin typeface="Roboto" panose="02000000000000000000" pitchFamily="2" charset="0"/>
              </a:rPr>
              <a:t>La fase de difusión es típicamente donde se pierde más valor</a:t>
            </a:r>
            <a:endParaRPr lang="en-US" noProof="0" dirty="0"/>
          </a:p>
        </p:txBody>
      </p:sp>
      <p:sp>
        <p:nvSpPr>
          <p:cNvPr id="4" name="Slide Number Placeholder 3"/>
          <p:cNvSpPr>
            <a:spLocks noGrp="1"/>
          </p:cNvSpPr>
          <p:nvPr>
            <p:ph type="sldNum" sz="quarter" idx="10"/>
          </p:nvPr>
        </p:nvSpPr>
        <p:spPr/>
        <p:txBody>
          <a:bodyPr/>
          <a:lstStyle/>
          <a:p>
            <a:fld id="{0EA78604-D742-468E-8FCC-9AF67BB76586}" type="slidenum">
              <a:rPr lang="en-GB" smtClean="0"/>
              <a:t>4</a:t>
            </a:fld>
            <a:endParaRPr lang="en-GB"/>
          </a:p>
        </p:txBody>
      </p:sp>
    </p:spTree>
    <p:extLst>
      <p:ext uri="{BB962C8B-B14F-4D97-AF65-F5344CB8AC3E}">
        <p14:creationId xmlns:p14="http://schemas.microsoft.com/office/powerpoint/2010/main" val="354570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Vaisala brinda a sus clientes una amplia oferta de productos y servicios para una mejor toma de decisiones, mayor productividad y mayor seguridad y calidad.</a:t>
            </a:r>
          </a:p>
          <a:p>
            <a:pPr marL="171450" indent="-171450" algn="l" rtl="0">
              <a:buFont typeface="Arial" panose="020B0604020202020204" pitchFamily="34" charset="0"/>
              <a:buChar char="•"/>
            </a:pPr>
            <a:endParaRPr lang="es-ES" b="0" i="0" dirty="0">
              <a:solidFill>
                <a:srgbClr val="000000"/>
              </a:solidFill>
              <a:effectLst/>
              <a:latin typeface="Roboto" panose="02000000000000000000" pitchFamily="2" charset="0"/>
            </a:endParaRP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Las tecnologías y soluciones de Vaisala ayudan a salvaguardar la vida y la propiedad, al tiempo que permiten la toma de decisiones críticas que facilitan operaciones productivas, eficientes y de alta calidad. El denominador común es que, al medir el entorno con precisión, nuestros clientes pueden tomar decisiones más confiables y garantizar operaciones más eficientes, seguras y sostenibles en cualquier área de aplicación.</a:t>
            </a:r>
          </a:p>
          <a:p>
            <a:pPr marL="171450" indent="-171450" algn="l" rtl="0">
              <a:buFont typeface="Arial" panose="020B0604020202020204" pitchFamily="34" charset="0"/>
              <a:buChar char="•"/>
            </a:pPr>
            <a:endParaRPr lang="es-ES" b="0" i="0" dirty="0">
              <a:solidFill>
                <a:srgbClr val="000000"/>
              </a:solidFill>
              <a:effectLst/>
              <a:latin typeface="Roboto" panose="02000000000000000000" pitchFamily="2" charset="0"/>
            </a:endParaRP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Las tecnologías, los instrumentos y las soluciones de observación del tiempo de Vaisala, líderes en la industria, sientan las bases para la estrategia del área de negocios del tiempo y el medio ambiente, lo que permite a nuestros clientes mejorar su capacidad para medir y pronosticar el tiempo y los fenómenos meteorológicos.</a:t>
            </a:r>
          </a:p>
          <a:p>
            <a:pPr marL="171450" indent="-171450" algn="l" rtl="0">
              <a:buFont typeface="Arial" panose="020B0604020202020204" pitchFamily="34" charset="0"/>
              <a:buChar char="•"/>
            </a:pPr>
            <a:endParaRPr lang="es-ES" b="0" i="0" dirty="0">
              <a:solidFill>
                <a:srgbClr val="000000"/>
              </a:solidFill>
              <a:effectLst/>
              <a:latin typeface="Roboto" panose="02000000000000000000" pitchFamily="2" charset="0"/>
            </a:endParaRP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Continuamos fortaleciendo nuestra posición como proveedor de productos de observación meteorológica líderes.</a:t>
            </a: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Impulsamos el éxito con grandes proyectos de creación de capacidad relacionados con el desarrollo de infraestructura climática.</a:t>
            </a: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Adoptamos la transformación digital y hacemos crecer nuestro negocio de sistemas de soporte de decisiones.</a:t>
            </a:r>
          </a:p>
          <a:p>
            <a:pPr marL="171450" indent="-171450" algn="l" rtl="0">
              <a:buFont typeface="Arial" panose="020B0604020202020204" pitchFamily="34" charset="0"/>
              <a:buChar char="•"/>
            </a:pPr>
            <a:r>
              <a:rPr lang="es-ES" b="0" i="0" dirty="0">
                <a:solidFill>
                  <a:srgbClr val="000000"/>
                </a:solidFill>
                <a:effectLst/>
                <a:latin typeface="Roboto" panose="02000000000000000000" pitchFamily="2" charset="0"/>
              </a:rPr>
              <a:t>Desarrollamos nuevos negocios en mediciones ambientales.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Vaisala provides its customers with a wide offering of products and services for better decision-making, increased productivity, and improved safety and quality.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Vaisala’s technologies and solutions help safeguard life and property, while enabling critical decision-making that facilitates productive, efficient, and high-quality operations. The common denominator is that by measuring the environment accurately, our customers can make more reliable decisions and ensure more efficient, safer, and more sustainable operations in any application area.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Vaisala’s industry-leading weather observation technologies, instruments, and solutions lay the foundation for the Weather and Environment business area’s strategy, enabling our customers to improve their ability to measure and forecast weather and weather phenomena.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continue to strengthen our position as the provider of leading weather observation products.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drive success with large capacity building projects related to weather infrastructure development.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embrace digital transformation and grow our decision support system business.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develop new business in environmental measurements.</a:t>
            </a: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EA78604-D742-468E-8FCC-9AF67BB765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73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000" dirty="0" err="1"/>
              <a:t>Scope</a:t>
            </a:r>
            <a:r>
              <a:rPr lang="fi-FI" sz="1000" dirty="0"/>
              <a:t> </a:t>
            </a:r>
          </a:p>
          <a:p>
            <a:endParaRPr lang="fi-FI" sz="1000" dirty="0"/>
          </a:p>
          <a:p>
            <a:pPr marL="171450" indent="-171450">
              <a:buFont typeface="Arial" panose="020B0604020202020204" pitchFamily="34" charset="0"/>
              <a:buChar char="•"/>
            </a:pPr>
            <a:r>
              <a:rPr lang="fi-FI" sz="1000" dirty="0"/>
              <a:t>4 new Weather Radars</a:t>
            </a:r>
          </a:p>
          <a:p>
            <a:pPr marL="171450" indent="-171450">
              <a:buFont typeface="Arial" panose="020B0604020202020204" pitchFamily="34" charset="0"/>
              <a:buChar char="•"/>
            </a:pPr>
            <a:r>
              <a:rPr lang="fi-FI" sz="1000" dirty="0"/>
              <a:t>9 Airport AWOS Systems</a:t>
            </a:r>
          </a:p>
          <a:p>
            <a:pPr marL="171450" indent="-171450">
              <a:buFont typeface="Arial" panose="020B0604020202020204" pitchFamily="34" charset="0"/>
              <a:buChar char="•"/>
            </a:pPr>
            <a:r>
              <a:rPr lang="fi-FI" sz="1000" dirty="0"/>
              <a:t>16 Surface Weather </a:t>
            </a:r>
            <a:r>
              <a:rPr lang="en-US" sz="1000" dirty="0"/>
              <a:t>Stations AWS</a:t>
            </a:r>
          </a:p>
          <a:p>
            <a:pPr marL="171450" indent="-171450">
              <a:buFont typeface="Arial" panose="020B0604020202020204" pitchFamily="34" charset="0"/>
              <a:buChar char="•"/>
            </a:pPr>
            <a:r>
              <a:rPr lang="en-US" sz="1000" dirty="0"/>
              <a:t>Centralized network management software NM10</a:t>
            </a:r>
          </a:p>
          <a:p>
            <a:endParaRPr lang="en-US" sz="1000" dirty="0"/>
          </a:p>
          <a:p>
            <a:endParaRPr lang="en-US" sz="1000" dirty="0"/>
          </a:p>
          <a:p>
            <a:pPr marL="342900" indent="-342900">
              <a:buFont typeface="Arial" panose="020B0604020202020204" pitchFamily="34" charset="0"/>
              <a:buChar char="•"/>
            </a:pPr>
            <a:r>
              <a:rPr lang="en-US" sz="2000" dirty="0" err="1"/>
              <a:t>SmartMet</a:t>
            </a:r>
            <a:r>
              <a:rPr lang="en-US" sz="2000" dirty="0"/>
              <a:t> forecast and service production system</a:t>
            </a:r>
          </a:p>
          <a:p>
            <a:pPr marL="342900" indent="-342900">
              <a:buFont typeface="Arial" panose="020B0604020202020204" pitchFamily="34" charset="0"/>
              <a:buChar char="•"/>
            </a:pPr>
            <a:r>
              <a:rPr lang="fi-FI" sz="2000" dirty="0"/>
              <a:t>Alerting software</a:t>
            </a:r>
            <a:endParaRPr lang="en-US" sz="2000" dirty="0"/>
          </a:p>
          <a:p>
            <a:pPr marL="742950" lvl="1" indent="-285750">
              <a:buFont typeface="Arial" panose="020B0604020202020204" pitchFamily="34" charset="0"/>
              <a:buChar char="•"/>
            </a:pPr>
            <a:r>
              <a:rPr lang="en-US" sz="1800" dirty="0"/>
              <a:t>By the Finnish Meteorological Institute</a:t>
            </a:r>
          </a:p>
          <a:p>
            <a:pPr marL="342900" indent="-342900">
              <a:buFont typeface="Arial" panose="020B0604020202020204" pitchFamily="34" charset="0"/>
              <a:buChar char="•"/>
            </a:pPr>
            <a:r>
              <a:rPr lang="fi-FI" sz="2000" dirty="0" err="1"/>
              <a:t>Meteorological</a:t>
            </a:r>
            <a:r>
              <a:rPr lang="fi-FI" sz="2000" dirty="0"/>
              <a:t> TV -studio</a:t>
            </a:r>
            <a:endParaRPr lang="en-US" dirty="0"/>
          </a:p>
          <a:p>
            <a:pPr marL="171450" indent="-171450">
              <a:buFont typeface="Arial" panose="020B0604020202020204" pitchFamily="34" charset="0"/>
              <a:buChar char="•"/>
            </a:pPr>
            <a:endParaRPr lang="fi-FI" sz="1000" dirty="0"/>
          </a:p>
          <a:p>
            <a:pPr marL="171450" indent="-171450">
              <a:buFont typeface="Arial" panose="020B0604020202020204" pitchFamily="34" charset="0"/>
              <a:buChar char="•"/>
            </a:pPr>
            <a:r>
              <a:rPr lang="fi-FI" sz="1000" dirty="0"/>
              <a:t>Training 100+ days</a:t>
            </a:r>
          </a:p>
          <a:p>
            <a:pPr marL="171450" indent="-171450">
              <a:buFont typeface="Arial" panose="020B0604020202020204" pitchFamily="34" charset="0"/>
              <a:buChar char="•"/>
            </a:pPr>
            <a:r>
              <a:rPr lang="fi-FI" sz="1000" dirty="0"/>
              <a:t>5 year warranty &amp; maintenance</a:t>
            </a:r>
            <a:endParaRPr lang="en-US" sz="1000" dirty="0"/>
          </a:p>
          <a:p>
            <a:endParaRPr lang="en-US" sz="1000" dirty="0"/>
          </a:p>
        </p:txBody>
      </p:sp>
      <p:sp>
        <p:nvSpPr>
          <p:cNvPr id="4" name="Slide Number Placeholder 3"/>
          <p:cNvSpPr>
            <a:spLocks noGrp="1"/>
          </p:cNvSpPr>
          <p:nvPr>
            <p:ph type="sldNum" sz="quarter" idx="10"/>
          </p:nvPr>
        </p:nvSpPr>
        <p:spPr/>
        <p:txBody>
          <a:bodyPr/>
          <a:lstStyle/>
          <a:p>
            <a:fld id="{0A7E040D-40DD-44DD-BFCC-87A4127DAC71}" type="slidenum">
              <a:rPr lang="en-US" smtClean="0"/>
              <a:t>18</a:t>
            </a:fld>
            <a:endParaRPr lang="en-US"/>
          </a:p>
        </p:txBody>
      </p:sp>
    </p:spTree>
    <p:extLst>
      <p:ext uri="{BB962C8B-B14F-4D97-AF65-F5344CB8AC3E}">
        <p14:creationId xmlns:p14="http://schemas.microsoft.com/office/powerpoint/2010/main" val="385830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i-FI" sz="1200" dirty="0" err="1"/>
              <a:t>Scope</a:t>
            </a:r>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r>
              <a:rPr lang="fi-FI" sz="1200" dirty="0"/>
              <a:t>5 new Weather Radars</a:t>
            </a:r>
          </a:p>
          <a:p>
            <a:pPr marL="171450" indent="-171450">
              <a:buFont typeface="Arial" panose="020B0604020202020204" pitchFamily="34" charset="0"/>
              <a:buChar char="•"/>
            </a:pPr>
            <a:r>
              <a:rPr lang="fi-FI" sz="1200" dirty="0"/>
              <a:t>3 Weather Radar Upgrades</a:t>
            </a:r>
          </a:p>
          <a:p>
            <a:pPr marL="171450" indent="-171450">
              <a:buFont typeface="Arial" panose="020B0604020202020204" pitchFamily="34" charset="0"/>
              <a:buChar char="•"/>
            </a:pPr>
            <a:r>
              <a:rPr lang="fi-FI" sz="1200" dirty="0"/>
              <a:t>Lightning Detection Network</a:t>
            </a:r>
          </a:p>
          <a:p>
            <a:pPr marL="171450" indent="-171450">
              <a:buFont typeface="Arial" panose="020B0604020202020204" pitchFamily="34" charset="0"/>
              <a:buChar char="•"/>
            </a:pPr>
            <a:endParaRPr lang="fi-FI" sz="1200" dirty="0"/>
          </a:p>
          <a:p>
            <a:pPr marL="342900" indent="-342900">
              <a:buFont typeface="Arial" panose="020B0604020202020204" pitchFamily="34" charset="0"/>
              <a:buChar char="•"/>
            </a:pPr>
            <a:r>
              <a:rPr lang="en-US" sz="2000" dirty="0" err="1"/>
              <a:t>SmartMet</a:t>
            </a:r>
            <a:r>
              <a:rPr lang="en-US" sz="2000" dirty="0"/>
              <a:t> forecast and service production system</a:t>
            </a:r>
          </a:p>
          <a:p>
            <a:pPr marL="742950" lvl="1" indent="-285750">
              <a:buFont typeface="Arial" panose="020B0604020202020204" pitchFamily="34" charset="0"/>
              <a:buChar char="•"/>
            </a:pPr>
            <a:r>
              <a:rPr lang="en-US" sz="1800" dirty="0"/>
              <a:t>By the Finnish Meteorological Institute</a:t>
            </a:r>
          </a:p>
          <a:p>
            <a:pPr marL="742950" lvl="1" indent="-285750">
              <a:buFont typeface="Arial" panose="020B0604020202020204" pitchFamily="34" charset="0"/>
              <a:buChar char="•"/>
            </a:pPr>
            <a:endParaRPr lang="fi-FI" sz="1800" dirty="0"/>
          </a:p>
          <a:p>
            <a:pPr marL="342900" indent="-342900">
              <a:buFont typeface="Arial" panose="020B0604020202020204" pitchFamily="34" charset="0"/>
              <a:buChar char="•"/>
            </a:pPr>
            <a:r>
              <a:rPr lang="fi-FI" sz="2000" dirty="0"/>
              <a:t>Training 235 days</a:t>
            </a:r>
          </a:p>
          <a:p>
            <a:pPr marL="342900" indent="-342900">
              <a:buFont typeface="Arial" panose="020B0604020202020204" pitchFamily="34" charset="0"/>
              <a:buChar char="•"/>
            </a:pPr>
            <a:r>
              <a:rPr lang="fi-FI" sz="2000" dirty="0"/>
              <a:t>1.5 year warranty &amp; maintenance</a:t>
            </a:r>
            <a:endParaRPr lang="en-US" sz="2000" dirty="0"/>
          </a:p>
          <a:p>
            <a:endParaRPr lang="fi-FI" sz="2000" dirty="0"/>
          </a:p>
          <a:p>
            <a:pPr lvl="1"/>
            <a:endParaRPr lang="en-US" sz="1800" dirty="0"/>
          </a:p>
          <a:p>
            <a:endParaRPr lang="fi-FI" sz="1200" dirty="0"/>
          </a:p>
          <a:p>
            <a:endParaRPr lang="fi-FI" dirty="0"/>
          </a:p>
          <a:p>
            <a:endParaRPr lang="en-US" dirty="0"/>
          </a:p>
        </p:txBody>
      </p:sp>
      <p:sp>
        <p:nvSpPr>
          <p:cNvPr id="4" name="Slide Number Placeholder 3"/>
          <p:cNvSpPr>
            <a:spLocks noGrp="1"/>
          </p:cNvSpPr>
          <p:nvPr>
            <p:ph type="sldNum" sz="quarter" idx="10"/>
          </p:nvPr>
        </p:nvSpPr>
        <p:spPr/>
        <p:txBody>
          <a:bodyPr/>
          <a:lstStyle/>
          <a:p>
            <a:fld id="{0EA78604-D742-468E-8FCC-9AF67BB76586}" type="slidenum">
              <a:rPr lang="en-GB" smtClean="0"/>
              <a:t>19</a:t>
            </a:fld>
            <a:endParaRPr lang="en-GB"/>
          </a:p>
        </p:txBody>
      </p:sp>
    </p:spTree>
    <p:extLst>
      <p:ext uri="{BB962C8B-B14F-4D97-AF65-F5344CB8AC3E}">
        <p14:creationId xmlns:p14="http://schemas.microsoft.com/office/powerpoint/2010/main" val="315920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78604-D742-468E-8FCC-9AF67BB76586}" type="slidenum">
              <a:rPr lang="en-GB" smtClean="0"/>
              <a:t>21</a:t>
            </a:fld>
            <a:endParaRPr lang="en-GB"/>
          </a:p>
        </p:txBody>
      </p:sp>
    </p:spTree>
    <p:extLst>
      <p:ext uri="{BB962C8B-B14F-4D97-AF65-F5344CB8AC3E}">
        <p14:creationId xmlns:p14="http://schemas.microsoft.com/office/powerpoint/2010/main" val="125662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694800" y="2134800"/>
            <a:ext cx="5328000" cy="2628000"/>
          </a:xfrm>
        </p:spPr>
        <p:txBody>
          <a:bodyPr lIns="0" tIns="0" rIns="0" bIns="0" anchor="ctr" anchorCtr="0"/>
          <a:lstStyle>
            <a:lvl1pPr>
              <a:lnSpc>
                <a:spcPct val="90000"/>
              </a:lnSpc>
              <a:defRPr sz="5000">
                <a:solidFill>
                  <a:srgbClr val="00627D"/>
                </a:solidFill>
              </a:defRPr>
            </a:lvl1pPr>
          </a:lstStyle>
          <a:p>
            <a:r>
              <a:rPr lang="en-US"/>
              <a:t>Click to edit Master title style</a:t>
            </a:r>
            <a:endParaRPr lang="fi-FI" dirty="0"/>
          </a:p>
        </p:txBody>
      </p:sp>
      <p:sp>
        <p:nvSpPr>
          <p:cNvPr id="3" name="Subtitle 2"/>
          <p:cNvSpPr>
            <a:spLocks noGrp="1"/>
          </p:cNvSpPr>
          <p:nvPr>
            <p:ph type="subTitle" idx="1"/>
          </p:nvPr>
        </p:nvSpPr>
        <p:spPr bwMode="black">
          <a:xfrm>
            <a:off x="694800" y="5158800"/>
            <a:ext cx="5328000" cy="864000"/>
          </a:xfrm>
        </p:spPr>
        <p:txBody>
          <a:bodyPr lIns="0" tIns="0" rIns="0" bIns="0"/>
          <a:lstStyle>
            <a:lvl1pPr marL="0" indent="0" algn="l">
              <a:buNone/>
              <a:defRPr sz="2000">
                <a:solidFill>
                  <a:srgbClr val="00627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7" name="Right Triangle 6">
            <a:extLst>
              <a:ext uri="{FF2B5EF4-FFF2-40B4-BE49-F238E27FC236}">
                <a16:creationId xmlns:a16="http://schemas.microsoft.com/office/drawing/2014/main" id="{7CEFADE5-5898-46AD-A18E-55FDBE216F08}"/>
              </a:ext>
            </a:extLst>
          </p:cNvPr>
          <p:cNvSpPr/>
          <p:nvPr/>
        </p:nvSpPr>
        <p:spPr>
          <a:xfrm flipH="1">
            <a:off x="7896200" y="2566484"/>
            <a:ext cx="4295800" cy="429151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8" name="Freeform 250">
            <a:extLst>
              <a:ext uri="{FF2B5EF4-FFF2-40B4-BE49-F238E27FC236}">
                <a16:creationId xmlns:a16="http://schemas.microsoft.com/office/drawing/2014/main" id="{E2101470-2104-40EB-A444-463094FDDC49}"/>
              </a:ext>
            </a:extLst>
          </p:cNvPr>
          <p:cNvSpPr>
            <a:spLocks noChangeAspect="1" noEditPoints="1"/>
          </p:cNvSpPr>
          <p:nvPr/>
        </p:nvSpPr>
        <p:spPr bwMode="white">
          <a:xfrm>
            <a:off x="9574454" y="5877272"/>
            <a:ext cx="1922146" cy="504000"/>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GB"/>
          </a:p>
        </p:txBody>
      </p:sp>
      <p:sp>
        <p:nvSpPr>
          <p:cNvPr id="11" name="Date Placeholder 10">
            <a:extLst>
              <a:ext uri="{FF2B5EF4-FFF2-40B4-BE49-F238E27FC236}">
                <a16:creationId xmlns:a16="http://schemas.microsoft.com/office/drawing/2014/main" id="{585E0F0A-5D49-481F-8C28-EBFDB60AFC36}"/>
              </a:ext>
            </a:extLst>
          </p:cNvPr>
          <p:cNvSpPr>
            <a:spLocks noGrp="1"/>
          </p:cNvSpPr>
          <p:nvPr>
            <p:ph type="dt" sz="half" idx="10"/>
          </p:nvPr>
        </p:nvSpPr>
        <p:spPr/>
        <p:txBody>
          <a:bodyPr/>
          <a:lstStyle>
            <a:lvl1pPr>
              <a:defRPr>
                <a:noFill/>
              </a:defRPr>
            </a:lvl1pPr>
          </a:lstStyle>
          <a:p>
            <a:fld id="{96200CA1-50C6-4840-8E98-643AD3FA9B09}" type="datetimeFigureOut">
              <a:rPr lang="en-GB" smtClean="0"/>
              <a:t>21/07/2022</a:t>
            </a:fld>
            <a:endParaRPr lang="en-GB"/>
          </a:p>
        </p:txBody>
      </p:sp>
      <p:sp>
        <p:nvSpPr>
          <p:cNvPr id="12" name="Footer Placeholder 11">
            <a:extLst>
              <a:ext uri="{FF2B5EF4-FFF2-40B4-BE49-F238E27FC236}">
                <a16:creationId xmlns:a16="http://schemas.microsoft.com/office/drawing/2014/main" id="{1F3374F0-C692-4157-8E37-925129763E01}"/>
              </a:ext>
            </a:extLst>
          </p:cNvPr>
          <p:cNvSpPr>
            <a:spLocks noGrp="1"/>
          </p:cNvSpPr>
          <p:nvPr>
            <p:ph type="ftr" sz="quarter" idx="11"/>
          </p:nvPr>
        </p:nvSpPr>
        <p:spPr/>
        <p:txBody>
          <a:bodyPr/>
          <a:lstStyle>
            <a:lvl1pPr>
              <a:defRPr>
                <a:noFill/>
              </a:defRPr>
            </a:lvl1pPr>
          </a:lstStyle>
          <a:p>
            <a:endParaRPr lang="en-GB"/>
          </a:p>
        </p:txBody>
      </p:sp>
      <p:sp>
        <p:nvSpPr>
          <p:cNvPr id="13" name="Slide Number Placeholder 12">
            <a:extLst>
              <a:ext uri="{FF2B5EF4-FFF2-40B4-BE49-F238E27FC236}">
                <a16:creationId xmlns:a16="http://schemas.microsoft.com/office/drawing/2014/main" id="{B9A723D6-1928-44C6-B461-06F64F40610C}"/>
              </a:ext>
            </a:extLst>
          </p:cNvPr>
          <p:cNvSpPr>
            <a:spLocks noGrp="1"/>
          </p:cNvSpPr>
          <p:nvPr>
            <p:ph type="sldNum" sz="quarter" idx="12"/>
          </p:nvPr>
        </p:nvSpPr>
        <p:spPr/>
        <p:txBody>
          <a:bodyPr/>
          <a:lstStyle>
            <a:lvl1pPr>
              <a:defRPr>
                <a:noFill/>
              </a:defRPr>
            </a:lvl1pPr>
          </a:lstStyle>
          <a:p>
            <a:fld id="{136B385A-A152-43F6-B0F5-1BCFB50534DB}" type="slidenum">
              <a:rPr lang="en-GB" smtClean="0"/>
              <a:t>‹#›</a:t>
            </a:fld>
            <a:endParaRPr lang="en-GB"/>
          </a:p>
        </p:txBody>
      </p:sp>
    </p:spTree>
    <p:extLst>
      <p:ext uri="{BB962C8B-B14F-4D97-AF65-F5344CB8AC3E}">
        <p14:creationId xmlns:p14="http://schemas.microsoft.com/office/powerpoint/2010/main" val="28132823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½ Page Image on R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EB3FBC-0723-4FD2-AB93-71B6EF324829}"/>
              </a:ext>
            </a:extLst>
          </p:cNvPr>
          <p:cNvSpPr>
            <a:spLocks noGrp="1"/>
          </p:cNvSpPr>
          <p:nvPr>
            <p:ph type="title"/>
          </p:nvPr>
        </p:nvSpPr>
        <p:spPr>
          <a:xfrm>
            <a:off x="406800" y="619200"/>
            <a:ext cx="6120000" cy="936000"/>
          </a:xfrm>
        </p:spPr>
        <p:txBody>
          <a:bodyPr/>
          <a:lstStyle/>
          <a:p>
            <a:r>
              <a:rPr lang="en-US"/>
              <a:t>Click to edit Master title style</a:t>
            </a:r>
            <a:endParaRPr lang="en-GB" dirty="0"/>
          </a:p>
        </p:txBody>
      </p:sp>
      <p:sp>
        <p:nvSpPr>
          <p:cNvPr id="3" name="Content Placeholder 2"/>
          <p:cNvSpPr>
            <a:spLocks noGrp="1"/>
          </p:cNvSpPr>
          <p:nvPr>
            <p:ph sz="half" idx="1"/>
          </p:nvPr>
        </p:nvSpPr>
        <p:spPr bwMode="white">
          <a:xfrm>
            <a:off x="406800" y="1843200"/>
            <a:ext cx="6120000" cy="4320000"/>
          </a:xfrm>
          <a:solidFill>
            <a:schemeClr val="bg1">
              <a:alpha val="50000"/>
            </a:schemeClr>
          </a:solidFill>
        </p:spPr>
        <p:txBody>
          <a:bodyPr/>
          <a:lstStyle>
            <a:lvl1pPr>
              <a:spcBef>
                <a:spcPts val="0"/>
              </a:spcBef>
              <a:defRPr sz="2400"/>
            </a:lvl1pPr>
            <a:lvl2pPr>
              <a:defRPr sz="2400"/>
            </a:lvl2pPr>
            <a:lvl3pPr>
              <a:defRPr sz="2000"/>
            </a:lvl3pPr>
            <a:lvl4pPr>
              <a:defRPr sz="20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5BBA155-15E7-4F4A-B28D-2D23DC2E6C68}"/>
              </a:ext>
            </a:extLst>
          </p:cNvPr>
          <p:cNvSpPr>
            <a:spLocks noGrp="1"/>
          </p:cNvSpPr>
          <p:nvPr>
            <p:ph type="pic" sz="quarter" idx="13"/>
          </p:nvPr>
        </p:nvSpPr>
        <p:spPr bwMode="white">
          <a:xfrm>
            <a:off x="7032625" y="1"/>
            <a:ext cx="5159375" cy="6858000"/>
          </a:xfrm>
          <a:solidFill>
            <a:schemeClr val="bg1"/>
          </a:solidFill>
        </p:spPr>
        <p:txBody>
          <a:bodyPr/>
          <a:lstStyle>
            <a:lvl1pPr marL="0" indent="0">
              <a:buFontTx/>
              <a:buNone/>
              <a:defRPr sz="1000"/>
            </a:lvl1pPr>
          </a:lstStyle>
          <a:p>
            <a:r>
              <a:rPr lang="en-US"/>
              <a:t>Click icon to add picture</a:t>
            </a:r>
            <a:endParaRPr lang="fi-FI"/>
          </a:p>
        </p:txBody>
      </p:sp>
      <p:sp>
        <p:nvSpPr>
          <p:cNvPr id="2" name="Date Placeholder 1">
            <a:extLst>
              <a:ext uri="{FF2B5EF4-FFF2-40B4-BE49-F238E27FC236}">
                <a16:creationId xmlns:a16="http://schemas.microsoft.com/office/drawing/2014/main" id="{EF1197CA-46C5-4F6B-80C3-18E0EC10301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15" name="Footer Placeholder 14">
            <a:extLst>
              <a:ext uri="{FF2B5EF4-FFF2-40B4-BE49-F238E27FC236}">
                <a16:creationId xmlns:a16="http://schemas.microsoft.com/office/drawing/2014/main" id="{4C791701-EA07-42E4-BD69-DD8579954E6D}"/>
              </a:ext>
            </a:extLst>
          </p:cNvPr>
          <p:cNvSpPr>
            <a:spLocks noGrp="1"/>
          </p:cNvSpPr>
          <p:nvPr>
            <p:ph type="ftr" sz="quarter" idx="15"/>
          </p:nvPr>
        </p:nvSpPr>
        <p:spPr/>
        <p:txBody>
          <a:bodyPr/>
          <a:lstStyle/>
          <a:p>
            <a:endParaRPr lang="en-GB"/>
          </a:p>
        </p:txBody>
      </p:sp>
      <p:sp>
        <p:nvSpPr>
          <p:cNvPr id="16" name="Slide Number Placeholder 15">
            <a:extLst>
              <a:ext uri="{FF2B5EF4-FFF2-40B4-BE49-F238E27FC236}">
                <a16:creationId xmlns:a16="http://schemas.microsoft.com/office/drawing/2014/main" id="{2862746F-3F53-407A-9422-5CCBE92EDAC6}"/>
              </a:ext>
            </a:extLst>
          </p:cNvPr>
          <p:cNvSpPr>
            <a:spLocks noGrp="1"/>
          </p:cNvSpPr>
          <p:nvPr>
            <p:ph type="sldNum" sz="quarter" idx="16"/>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30454583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½ Page Image on Lef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77C0A-3F3E-4EFC-98E6-43627906FA86}"/>
              </a:ext>
            </a:extLst>
          </p:cNvPr>
          <p:cNvSpPr>
            <a:spLocks noGrp="1"/>
          </p:cNvSpPr>
          <p:nvPr>
            <p:ph type="title"/>
          </p:nvPr>
        </p:nvSpPr>
        <p:spPr>
          <a:xfrm>
            <a:off x="5662800" y="619200"/>
            <a:ext cx="6120000" cy="936000"/>
          </a:xfrm>
        </p:spPr>
        <p:txBody>
          <a:bodyPr/>
          <a:lstStyle/>
          <a:p>
            <a:r>
              <a:rPr lang="en-US"/>
              <a:t>Click to edit Master title style</a:t>
            </a:r>
            <a:endParaRPr lang="en-GB" dirty="0"/>
          </a:p>
        </p:txBody>
      </p:sp>
      <p:sp>
        <p:nvSpPr>
          <p:cNvPr id="3" name="Content Placeholder 2"/>
          <p:cNvSpPr>
            <a:spLocks noGrp="1"/>
          </p:cNvSpPr>
          <p:nvPr>
            <p:ph sz="half" idx="1"/>
          </p:nvPr>
        </p:nvSpPr>
        <p:spPr bwMode="white">
          <a:xfrm>
            <a:off x="5662800" y="1843200"/>
            <a:ext cx="6120000" cy="4320000"/>
          </a:xfrm>
          <a:solidFill>
            <a:schemeClr val="bg1">
              <a:alpha val="50000"/>
            </a:schemeClr>
          </a:solidFill>
        </p:spPr>
        <p:txBody>
          <a:bodyPr/>
          <a:lstStyle>
            <a:lvl1pPr>
              <a:defRPr sz="2400"/>
            </a:lvl1pPr>
            <a:lvl2pPr>
              <a:defRPr sz="2400"/>
            </a:lvl2pPr>
            <a:lvl3pPr>
              <a:defRPr sz="2000"/>
            </a:lvl3pPr>
            <a:lvl4pPr>
              <a:defRPr sz="20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0BAAD6CE-FDE9-4BCE-9CBD-0061D239E207}"/>
              </a:ext>
            </a:extLst>
          </p:cNvPr>
          <p:cNvSpPr>
            <a:spLocks noGrp="1"/>
          </p:cNvSpPr>
          <p:nvPr>
            <p:ph type="pic" sz="quarter" idx="13"/>
          </p:nvPr>
        </p:nvSpPr>
        <p:spPr>
          <a:xfrm>
            <a:off x="0" y="1"/>
            <a:ext cx="5159375" cy="6858000"/>
          </a:xfrm>
          <a:noFill/>
        </p:spPr>
        <p:txBody>
          <a:bodyPr/>
          <a:lstStyle>
            <a:lvl1pPr marL="0" indent="0">
              <a:buFontTx/>
              <a:buNone/>
              <a:defRPr sz="1000"/>
            </a:lvl1pPr>
          </a:lstStyle>
          <a:p>
            <a:r>
              <a:rPr lang="en-US"/>
              <a:t>Click icon to add picture</a:t>
            </a:r>
            <a:endParaRPr lang="fi-FI"/>
          </a:p>
        </p:txBody>
      </p:sp>
      <p:sp>
        <p:nvSpPr>
          <p:cNvPr id="2" name="Date Placeholder 1">
            <a:extLst>
              <a:ext uri="{FF2B5EF4-FFF2-40B4-BE49-F238E27FC236}">
                <a16:creationId xmlns:a16="http://schemas.microsoft.com/office/drawing/2014/main" id="{86BF8106-86B0-4949-BE54-33E0E694BCA5}"/>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15" name="Footer Placeholder 14">
            <a:extLst>
              <a:ext uri="{FF2B5EF4-FFF2-40B4-BE49-F238E27FC236}">
                <a16:creationId xmlns:a16="http://schemas.microsoft.com/office/drawing/2014/main" id="{8922B758-F44D-43F3-B4B3-894AA8B947E6}"/>
              </a:ext>
            </a:extLst>
          </p:cNvPr>
          <p:cNvSpPr>
            <a:spLocks noGrp="1"/>
          </p:cNvSpPr>
          <p:nvPr>
            <p:ph type="ftr" sz="quarter" idx="15"/>
          </p:nvPr>
        </p:nvSpPr>
        <p:spPr/>
        <p:txBody>
          <a:bodyPr/>
          <a:lstStyle/>
          <a:p>
            <a:endParaRPr lang="en-GB"/>
          </a:p>
        </p:txBody>
      </p:sp>
      <p:sp>
        <p:nvSpPr>
          <p:cNvPr id="16" name="Slide Number Placeholder 15">
            <a:extLst>
              <a:ext uri="{FF2B5EF4-FFF2-40B4-BE49-F238E27FC236}">
                <a16:creationId xmlns:a16="http://schemas.microsoft.com/office/drawing/2014/main" id="{302DB841-71CD-4427-87C0-B3FC307104C4}"/>
              </a:ext>
            </a:extLst>
          </p:cNvPr>
          <p:cNvSpPr>
            <a:spLocks noGrp="1"/>
          </p:cNvSpPr>
          <p:nvPr>
            <p:ph type="sldNum" sz="quarter" idx="16"/>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16152072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EB3FBC-0723-4FD2-AB93-71B6EF324829}"/>
              </a:ext>
            </a:extLst>
          </p:cNvPr>
          <p:cNvSpPr>
            <a:spLocks noGrp="1"/>
          </p:cNvSpPr>
          <p:nvPr>
            <p:ph type="title"/>
          </p:nvPr>
        </p:nvSpPr>
        <p:spPr>
          <a:xfrm>
            <a:off x="406800" y="619200"/>
            <a:ext cx="5616000" cy="936000"/>
          </a:xfrm>
        </p:spPr>
        <p:txBody>
          <a:bodyPr/>
          <a:lstStyle/>
          <a:p>
            <a:r>
              <a:rPr lang="en-US"/>
              <a:t>Click to edit Master title style</a:t>
            </a:r>
            <a:endParaRPr lang="en-GB" dirty="0"/>
          </a:p>
        </p:txBody>
      </p:sp>
      <p:sp>
        <p:nvSpPr>
          <p:cNvPr id="3" name="Content Placeholder 2"/>
          <p:cNvSpPr>
            <a:spLocks noGrp="1"/>
          </p:cNvSpPr>
          <p:nvPr>
            <p:ph sz="half" idx="1"/>
          </p:nvPr>
        </p:nvSpPr>
        <p:spPr bwMode="white">
          <a:xfrm>
            <a:off x="406800" y="1843200"/>
            <a:ext cx="5616000" cy="4320000"/>
          </a:xfrm>
          <a:solidFill>
            <a:schemeClr val="bg1">
              <a:alpha val="50000"/>
            </a:schemeClr>
          </a:solidFill>
        </p:spPr>
        <p:txBody>
          <a:bodyPr/>
          <a:lstStyle>
            <a:lvl1pPr>
              <a:spcBef>
                <a:spcPts val="0"/>
              </a:spcBef>
              <a:defRPr sz="2400"/>
            </a:lvl1pPr>
            <a:lvl2pPr>
              <a:defRPr sz="2400"/>
            </a:lvl2pPr>
            <a:lvl3pPr>
              <a:defRPr sz="2000"/>
            </a:lvl3pPr>
            <a:lvl4pPr>
              <a:defRPr sz="20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10">
            <a:extLst>
              <a:ext uri="{FF2B5EF4-FFF2-40B4-BE49-F238E27FC236}">
                <a16:creationId xmlns:a16="http://schemas.microsoft.com/office/drawing/2014/main" id="{3C679496-AB0F-440F-B371-C4B554880524}"/>
              </a:ext>
            </a:extLst>
          </p:cNvPr>
          <p:cNvSpPr>
            <a:spLocks noGrp="1"/>
          </p:cNvSpPr>
          <p:nvPr>
            <p:ph type="chart" sz="quarter" idx="13"/>
          </p:nvPr>
        </p:nvSpPr>
        <p:spPr>
          <a:xfrm>
            <a:off x="6456040" y="620713"/>
            <a:ext cx="5327973" cy="5545137"/>
          </a:xfrm>
        </p:spPr>
        <p:txBody>
          <a:bodyPr/>
          <a:lstStyle>
            <a:lvl1pPr marL="0" indent="0">
              <a:buFontTx/>
              <a:buNone/>
              <a:defRPr sz="1000"/>
            </a:lvl1pPr>
          </a:lstStyle>
          <a:p>
            <a:r>
              <a:rPr lang="en-US"/>
              <a:t>Click icon to add chart</a:t>
            </a:r>
            <a:endParaRPr lang="fi-FI" dirty="0"/>
          </a:p>
        </p:txBody>
      </p:sp>
      <p:sp>
        <p:nvSpPr>
          <p:cNvPr id="2" name="Date Placeholder 1">
            <a:extLst>
              <a:ext uri="{FF2B5EF4-FFF2-40B4-BE49-F238E27FC236}">
                <a16:creationId xmlns:a16="http://schemas.microsoft.com/office/drawing/2014/main" id="{EF1197CA-46C5-4F6B-80C3-18E0EC10301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15" name="Footer Placeholder 14">
            <a:extLst>
              <a:ext uri="{FF2B5EF4-FFF2-40B4-BE49-F238E27FC236}">
                <a16:creationId xmlns:a16="http://schemas.microsoft.com/office/drawing/2014/main" id="{4C791701-EA07-42E4-BD69-DD8579954E6D}"/>
              </a:ext>
            </a:extLst>
          </p:cNvPr>
          <p:cNvSpPr>
            <a:spLocks noGrp="1"/>
          </p:cNvSpPr>
          <p:nvPr>
            <p:ph type="ftr" sz="quarter" idx="15"/>
          </p:nvPr>
        </p:nvSpPr>
        <p:spPr/>
        <p:txBody>
          <a:bodyPr/>
          <a:lstStyle/>
          <a:p>
            <a:endParaRPr lang="en-GB"/>
          </a:p>
        </p:txBody>
      </p:sp>
      <p:sp>
        <p:nvSpPr>
          <p:cNvPr id="16" name="Slide Number Placeholder 15">
            <a:extLst>
              <a:ext uri="{FF2B5EF4-FFF2-40B4-BE49-F238E27FC236}">
                <a16:creationId xmlns:a16="http://schemas.microsoft.com/office/drawing/2014/main" id="{2862746F-3F53-407A-9422-5CCBE92EDAC6}"/>
              </a:ext>
            </a:extLst>
          </p:cNvPr>
          <p:cNvSpPr>
            <a:spLocks noGrp="1"/>
          </p:cNvSpPr>
          <p:nvPr>
            <p:ph type="sldNum" sz="quarter" idx="16"/>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7647569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White Title with Image Background">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9D7149FA-3736-44FD-B647-917DDDAEA7D4}"/>
              </a:ext>
            </a:extLst>
          </p:cNvPr>
          <p:cNvSpPr>
            <a:spLocks noGrp="1"/>
          </p:cNvSpPr>
          <p:nvPr>
            <p:ph type="pic" sz="quarter" idx="13"/>
          </p:nvPr>
        </p:nvSpPr>
        <p:spPr bwMode="white">
          <a:xfrm>
            <a:off x="0" y="0"/>
            <a:ext cx="12192000" cy="6858000"/>
          </a:xfrm>
          <a:solidFill>
            <a:schemeClr val="bg1">
              <a:lumMod val="85000"/>
            </a:schemeClr>
          </a:solidFill>
        </p:spPr>
        <p:txBody>
          <a:bodyPr/>
          <a:lstStyle>
            <a:lvl1pPr marL="0" indent="0">
              <a:buFontTx/>
              <a:buNone/>
              <a:defRPr sz="1000"/>
            </a:lvl1pPr>
          </a:lstStyle>
          <a:p>
            <a:r>
              <a:rPr lang="en-US"/>
              <a:t>Click icon to add picture</a:t>
            </a:r>
            <a:endParaRPr lang="fi-FI"/>
          </a:p>
        </p:txBody>
      </p:sp>
      <p:sp>
        <p:nvSpPr>
          <p:cNvPr id="3" name="Title 2">
            <a:extLst>
              <a:ext uri="{FF2B5EF4-FFF2-40B4-BE49-F238E27FC236}">
                <a16:creationId xmlns:a16="http://schemas.microsoft.com/office/drawing/2014/main" id="{96D27515-CF9F-4474-BDCC-6D2ABCEAF3F7}"/>
              </a:ext>
            </a:extLst>
          </p:cNvPr>
          <p:cNvSpPr>
            <a:spLocks noGrp="1"/>
          </p:cNvSpPr>
          <p:nvPr>
            <p:ph type="title"/>
          </p:nvPr>
        </p:nvSpPr>
        <p:spPr>
          <a:effectLst>
            <a:outerShdw blurRad="190500" algn="ctr" rotWithShape="0">
              <a:srgbClr val="000000">
                <a:alpha val="35000"/>
              </a:srgbClr>
            </a:outerShdw>
          </a:effectLst>
        </p:spPr>
        <p:txBody>
          <a:bodyPr/>
          <a:lstStyle>
            <a:lvl1pPr>
              <a:defRPr>
                <a:solidFill>
                  <a:schemeClr val="bg1"/>
                </a:solidFill>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B45C9D7E-C4C3-4E08-B450-36626E0D98C6}"/>
              </a:ext>
            </a:extLst>
          </p:cNvPr>
          <p:cNvSpPr>
            <a:spLocks noGrp="1"/>
          </p:cNvSpPr>
          <p:nvPr>
            <p:ph type="dt" sz="half" idx="14"/>
          </p:nvPr>
        </p:nvSpPr>
        <p:spPr/>
        <p:txBody>
          <a:bodyPr/>
          <a:lstStyle>
            <a:lvl1pPr>
              <a:defRPr>
                <a:noFill/>
              </a:defRPr>
            </a:lvl1pPr>
          </a:lstStyle>
          <a:p>
            <a:fld id="{622CFD8E-4AB6-4158-93F5-821E9A2FD0F1}" type="datetime5">
              <a:rPr lang="en-GB" smtClean="0"/>
              <a:t>21-Jul-22</a:t>
            </a:fld>
            <a:endParaRPr lang="en-GB"/>
          </a:p>
        </p:txBody>
      </p:sp>
      <p:sp>
        <p:nvSpPr>
          <p:cNvPr id="14" name="Footer Placeholder 13">
            <a:extLst>
              <a:ext uri="{FF2B5EF4-FFF2-40B4-BE49-F238E27FC236}">
                <a16:creationId xmlns:a16="http://schemas.microsoft.com/office/drawing/2014/main" id="{C4E3886F-3D38-4B84-9547-FF656D6C93BE}"/>
              </a:ext>
            </a:extLst>
          </p:cNvPr>
          <p:cNvSpPr>
            <a:spLocks noGrp="1"/>
          </p:cNvSpPr>
          <p:nvPr>
            <p:ph type="ftr" sz="quarter" idx="15"/>
          </p:nvPr>
        </p:nvSpPr>
        <p:spPr/>
        <p:txBody>
          <a:bodyPr/>
          <a:lstStyle>
            <a:lvl1pPr>
              <a:defRPr>
                <a:noFill/>
              </a:defRPr>
            </a:lvl1pPr>
          </a:lstStyle>
          <a:p>
            <a:endParaRPr lang="en-GB"/>
          </a:p>
        </p:txBody>
      </p:sp>
      <p:sp>
        <p:nvSpPr>
          <p:cNvPr id="15" name="Slide Number Placeholder 14">
            <a:extLst>
              <a:ext uri="{FF2B5EF4-FFF2-40B4-BE49-F238E27FC236}">
                <a16:creationId xmlns:a16="http://schemas.microsoft.com/office/drawing/2014/main" id="{BF553B98-2F8A-4EA5-8622-707A87BE9886}"/>
              </a:ext>
            </a:extLst>
          </p:cNvPr>
          <p:cNvSpPr>
            <a:spLocks noGrp="1"/>
          </p:cNvSpPr>
          <p:nvPr>
            <p:ph type="sldNum" sz="quarter" idx="16"/>
          </p:nvPr>
        </p:nvSpPr>
        <p:spPr/>
        <p:txBody>
          <a:bodyPr/>
          <a:lstStyle>
            <a:lvl1pPr>
              <a:defRPr>
                <a:noFill/>
              </a:defRPr>
            </a:lvl1pPr>
          </a:lstStyle>
          <a:p>
            <a:fld id="{8DFFF04F-2FCD-4178-A0E9-336EE53269B2}" type="slidenum">
              <a:rPr lang="en-GB" smtClean="0"/>
              <a:t>‹#›</a:t>
            </a:fld>
            <a:endParaRPr lang="en-GB"/>
          </a:p>
        </p:txBody>
      </p:sp>
    </p:spTree>
    <p:extLst>
      <p:ext uri="{BB962C8B-B14F-4D97-AF65-F5344CB8AC3E}">
        <p14:creationId xmlns:p14="http://schemas.microsoft.com/office/powerpoint/2010/main" val="548510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45EEE777-55D1-4DAA-B511-20E295C01E2D}"/>
              </a:ext>
            </a:extLst>
          </p:cNvPr>
          <p:cNvSpPr>
            <a:spLocks noGrp="1"/>
          </p:cNvSpPr>
          <p:nvPr>
            <p:ph type="dt" sz="half" idx="10"/>
          </p:nvPr>
        </p:nvSpPr>
        <p:spPr/>
        <p:txBody>
          <a:bodyPr/>
          <a:lstStyle/>
          <a:p>
            <a:fld id="{F44A09C9-59F1-4CBD-AC21-DC041296BEFF}" type="datetime5">
              <a:rPr lang="en-GB" smtClean="0"/>
              <a:t>21-Jul-22</a:t>
            </a:fld>
            <a:endParaRPr lang="en-GB"/>
          </a:p>
        </p:txBody>
      </p:sp>
      <p:sp>
        <p:nvSpPr>
          <p:cNvPr id="13" name="Footer Placeholder 12">
            <a:extLst>
              <a:ext uri="{FF2B5EF4-FFF2-40B4-BE49-F238E27FC236}">
                <a16:creationId xmlns:a16="http://schemas.microsoft.com/office/drawing/2014/main" id="{187DA2E0-A05E-4B14-9405-5281CC04BE91}"/>
              </a:ext>
            </a:extLst>
          </p:cNvPr>
          <p:cNvSpPr>
            <a:spLocks noGrp="1"/>
          </p:cNvSpPr>
          <p:nvPr>
            <p:ph type="ftr" sz="quarter" idx="11"/>
          </p:nvPr>
        </p:nvSpPr>
        <p:spPr/>
        <p:txBody>
          <a:bodyPr/>
          <a:lstStyle/>
          <a:p>
            <a:endParaRPr lang="en-GB"/>
          </a:p>
        </p:txBody>
      </p:sp>
      <p:sp>
        <p:nvSpPr>
          <p:cNvPr id="14" name="Slide Number Placeholder 13">
            <a:extLst>
              <a:ext uri="{FF2B5EF4-FFF2-40B4-BE49-F238E27FC236}">
                <a16:creationId xmlns:a16="http://schemas.microsoft.com/office/drawing/2014/main" id="{1D5CA771-1AD2-48DB-B490-D90FD7826AD7}"/>
              </a:ext>
            </a:extLst>
          </p:cNvPr>
          <p:cNvSpPr>
            <a:spLocks noGrp="1"/>
          </p:cNvSpPr>
          <p:nvPr>
            <p:ph type="sldNum" sz="quarter" idx="12"/>
          </p:nvPr>
        </p:nvSpPr>
        <p:spPr/>
        <p:txBody>
          <a:bodyPr/>
          <a:lstStyle/>
          <a:p>
            <a:fld id="{8DFFF04F-2FCD-4178-A0E9-336EE53269B2}" type="slidenum">
              <a:rPr lang="en-GB" smtClean="0"/>
              <a:t>‹#›</a:t>
            </a:fld>
            <a:endParaRPr lang="en-GB"/>
          </a:p>
        </p:txBody>
      </p:sp>
      <p:sp>
        <p:nvSpPr>
          <p:cNvPr id="3" name="Title 2">
            <a:extLst>
              <a:ext uri="{FF2B5EF4-FFF2-40B4-BE49-F238E27FC236}">
                <a16:creationId xmlns:a16="http://schemas.microsoft.com/office/drawing/2014/main" id="{98D4F8A9-DF15-4CD2-BD0F-B7A2C245B0A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501382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416CF-AE6E-44A1-9F34-7CBFACFD3EA6}"/>
              </a:ext>
            </a:extLst>
          </p:cNvPr>
          <p:cNvSpPr>
            <a:spLocks noGrp="1"/>
          </p:cNvSpPr>
          <p:nvPr>
            <p:ph type="dt" sz="half" idx="10"/>
          </p:nvPr>
        </p:nvSpPr>
        <p:spPr/>
        <p:txBody>
          <a:bodyPr/>
          <a:lstStyle/>
          <a:p>
            <a:fld id="{DB751271-8777-45EE-A101-9A0916622537}" type="datetime5">
              <a:rPr lang="en-GB" smtClean="0"/>
              <a:t>21-Jul-22</a:t>
            </a:fld>
            <a:endParaRPr lang="en-GB"/>
          </a:p>
        </p:txBody>
      </p:sp>
      <p:sp>
        <p:nvSpPr>
          <p:cNvPr id="3" name="Footer Placeholder 2">
            <a:extLst>
              <a:ext uri="{FF2B5EF4-FFF2-40B4-BE49-F238E27FC236}">
                <a16:creationId xmlns:a16="http://schemas.microsoft.com/office/drawing/2014/main" id="{9DCB446E-03A2-458C-95E9-CB7B4D0BE6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B43126-D3CE-4C66-8C1A-4F4D722AF9CC}"/>
              </a:ext>
            </a:extLst>
          </p:cNvPr>
          <p:cNvSpPr>
            <a:spLocks noGrp="1"/>
          </p:cNvSpPr>
          <p:nvPr>
            <p:ph type="sldNum" sz="quarter" idx="12"/>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38834840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Starter/End">
    <p:bg>
      <p:bgPr>
        <a:solidFill>
          <a:srgbClr val="00627D"/>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416CF-AE6E-44A1-9F34-7CBFACFD3EA6}"/>
              </a:ext>
            </a:extLst>
          </p:cNvPr>
          <p:cNvSpPr>
            <a:spLocks noGrp="1"/>
          </p:cNvSpPr>
          <p:nvPr>
            <p:ph type="dt" sz="half" idx="10"/>
          </p:nvPr>
        </p:nvSpPr>
        <p:spPr/>
        <p:txBody>
          <a:bodyPr/>
          <a:lstStyle>
            <a:lvl1pPr>
              <a:defRPr>
                <a:noFill/>
              </a:defRPr>
            </a:lvl1pPr>
          </a:lstStyle>
          <a:p>
            <a:fld id="{622CFD8E-4AB6-4158-93F5-821E9A2FD0F1}" type="datetime5">
              <a:rPr lang="en-GB" smtClean="0"/>
              <a:t>21-Jul-22</a:t>
            </a:fld>
            <a:endParaRPr lang="en-GB"/>
          </a:p>
        </p:txBody>
      </p:sp>
      <p:sp>
        <p:nvSpPr>
          <p:cNvPr id="3" name="Footer Placeholder 2">
            <a:extLst>
              <a:ext uri="{FF2B5EF4-FFF2-40B4-BE49-F238E27FC236}">
                <a16:creationId xmlns:a16="http://schemas.microsoft.com/office/drawing/2014/main" id="{9DCB446E-03A2-458C-95E9-CB7B4D0BE67B}"/>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77B43126-D3CE-4C66-8C1A-4F4D722AF9CC}"/>
              </a:ext>
            </a:extLst>
          </p:cNvPr>
          <p:cNvSpPr>
            <a:spLocks noGrp="1"/>
          </p:cNvSpPr>
          <p:nvPr>
            <p:ph type="sldNum" sz="quarter" idx="12"/>
          </p:nvPr>
        </p:nvSpPr>
        <p:spPr/>
        <p:txBody>
          <a:bodyPr/>
          <a:lstStyle>
            <a:lvl1pPr>
              <a:defRPr>
                <a:noFill/>
              </a:defRPr>
            </a:lvl1pPr>
          </a:lstStyle>
          <a:p>
            <a:fld id="{8DFFF04F-2FCD-4178-A0E9-336EE53269B2}" type="slidenum">
              <a:rPr lang="en-GB" smtClean="0"/>
              <a:t>‹#›</a:t>
            </a:fld>
            <a:endParaRPr lang="en-GB"/>
          </a:p>
        </p:txBody>
      </p:sp>
      <p:sp>
        <p:nvSpPr>
          <p:cNvPr id="5" name="Freeform 250">
            <a:extLst>
              <a:ext uri="{FF2B5EF4-FFF2-40B4-BE49-F238E27FC236}">
                <a16:creationId xmlns:a16="http://schemas.microsoft.com/office/drawing/2014/main" id="{9F82A437-5A57-44AA-B646-B5541C240890}"/>
              </a:ext>
            </a:extLst>
          </p:cNvPr>
          <p:cNvSpPr>
            <a:spLocks noChangeAspect="1" noEditPoints="1"/>
          </p:cNvSpPr>
          <p:nvPr/>
        </p:nvSpPr>
        <p:spPr bwMode="black">
          <a:xfrm>
            <a:off x="4764000" y="3079740"/>
            <a:ext cx="2664000" cy="698519"/>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626076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hite Title with Image Background and Text Box">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51838D-7B02-44C8-90EA-21A3169199B0}"/>
              </a:ext>
            </a:extLst>
          </p:cNvPr>
          <p:cNvSpPr>
            <a:spLocks noGrp="1"/>
          </p:cNvSpPr>
          <p:nvPr>
            <p:ph type="pic" sz="quarter" idx="13"/>
          </p:nvPr>
        </p:nvSpPr>
        <p:spPr>
          <a:xfrm>
            <a:off x="0" y="0"/>
            <a:ext cx="12192000" cy="6408000"/>
          </a:xfrm>
          <a:solidFill>
            <a:schemeClr val="bg1">
              <a:lumMod val="85000"/>
            </a:schemeClr>
          </a:solidFill>
        </p:spPr>
        <p:txBody>
          <a:bodyPr anchor="ctr"/>
          <a:lstStyle>
            <a:lvl1pPr marL="0" indent="0" algn="ctr">
              <a:buNone/>
              <a:defRPr/>
            </a:lvl1pPr>
          </a:lstStyle>
          <a:p>
            <a:r>
              <a:rPr lang="en-US"/>
              <a:t>Click icon to add picture</a:t>
            </a:r>
            <a:endParaRPr lang="en-GB"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fi-FI" dirty="0"/>
          </a:p>
        </p:txBody>
      </p:sp>
      <p:sp>
        <p:nvSpPr>
          <p:cNvPr id="6" name="Date Placeholder 5">
            <a:extLst>
              <a:ext uri="{FF2B5EF4-FFF2-40B4-BE49-F238E27FC236}">
                <a16:creationId xmlns:a16="http://schemas.microsoft.com/office/drawing/2014/main" id="{B45C9D7E-C4C3-4E08-B450-36626E0D98C6}"/>
              </a:ext>
            </a:extLst>
          </p:cNvPr>
          <p:cNvSpPr>
            <a:spLocks noGrp="1"/>
          </p:cNvSpPr>
          <p:nvPr>
            <p:ph type="dt" sz="half" idx="14"/>
          </p:nvPr>
        </p:nvSpPr>
        <p:spPr/>
        <p:txBody>
          <a:bodyPr/>
          <a:lstStyle/>
          <a:p>
            <a:r>
              <a:rPr lang="en-US"/>
              <a:t>December 2019</a:t>
            </a:r>
            <a:endParaRPr lang="en-GB"/>
          </a:p>
        </p:txBody>
      </p:sp>
      <p:sp>
        <p:nvSpPr>
          <p:cNvPr id="14" name="Footer Placeholder 13">
            <a:extLst>
              <a:ext uri="{FF2B5EF4-FFF2-40B4-BE49-F238E27FC236}">
                <a16:creationId xmlns:a16="http://schemas.microsoft.com/office/drawing/2014/main" id="{C4E3886F-3D38-4B84-9547-FF656D6C93BE}"/>
              </a:ext>
            </a:extLst>
          </p:cNvPr>
          <p:cNvSpPr>
            <a:spLocks noGrp="1"/>
          </p:cNvSpPr>
          <p:nvPr>
            <p:ph type="ftr" sz="quarter" idx="15"/>
          </p:nvPr>
        </p:nvSpPr>
        <p:spPr/>
        <p:txBody>
          <a:bodyPr/>
          <a:lstStyle/>
          <a:p>
            <a:r>
              <a:rPr lang="en-GB"/>
              <a:t>Anni Karttunen</a:t>
            </a:r>
          </a:p>
        </p:txBody>
      </p:sp>
      <p:sp>
        <p:nvSpPr>
          <p:cNvPr id="15" name="Slide Number Placeholder 14">
            <a:extLst>
              <a:ext uri="{FF2B5EF4-FFF2-40B4-BE49-F238E27FC236}">
                <a16:creationId xmlns:a16="http://schemas.microsoft.com/office/drawing/2014/main" id="{BF553B98-2F8A-4EA5-8622-707A87BE9886}"/>
              </a:ext>
            </a:extLst>
          </p:cNvPr>
          <p:cNvSpPr>
            <a:spLocks noGrp="1"/>
          </p:cNvSpPr>
          <p:nvPr>
            <p:ph type="sldNum" sz="quarter" idx="16"/>
          </p:nvPr>
        </p:nvSpPr>
        <p:spPr/>
        <p:txBody>
          <a:bodyPr/>
          <a:lstStyle/>
          <a:p>
            <a:fld id="{8DFFF04F-2FCD-4178-A0E9-336EE53269B2}" type="slidenum">
              <a:rPr lang="en-GB" smtClean="0"/>
              <a:t>‹#›</a:t>
            </a:fld>
            <a:endParaRPr lang="en-GB"/>
          </a:p>
        </p:txBody>
      </p:sp>
      <p:sp>
        <p:nvSpPr>
          <p:cNvPr id="8" name="Content Placeholder 2"/>
          <p:cNvSpPr>
            <a:spLocks noGrp="1"/>
          </p:cNvSpPr>
          <p:nvPr>
            <p:ph sz="half" idx="1"/>
          </p:nvPr>
        </p:nvSpPr>
        <p:spPr>
          <a:xfrm>
            <a:off x="358848" y="1317600"/>
            <a:ext cx="5760000" cy="4968000"/>
          </a:xfrm>
          <a:solidFill>
            <a:schemeClr val="bg1">
              <a:alpha val="50000"/>
            </a:schemeClr>
          </a:solidFill>
        </p:spPr>
        <p:txBody>
          <a:bodyPr/>
          <a:lstStyle>
            <a:lvl1pPr>
              <a:defRPr sz="2300"/>
            </a:lvl1pPr>
            <a:lvl2pPr>
              <a:defRPr sz="2300"/>
            </a:lvl2pPr>
            <a:lvl3pPr>
              <a:defRPr sz="2000"/>
            </a:lvl3pPr>
            <a:lvl4pPr>
              <a:defRPr sz="2000"/>
            </a:lvl4pPr>
            <a:lvl5pPr>
              <a:defRPr sz="2000"/>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411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11AA-3F4A-4A98-B282-1119F2CBE7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189221-A10B-45E9-8D63-E70B215E64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7CE8B44-3017-4D51-9280-5109A402BC01}"/>
              </a:ext>
            </a:extLst>
          </p:cNvPr>
          <p:cNvSpPr>
            <a:spLocks noGrp="1"/>
          </p:cNvSpPr>
          <p:nvPr>
            <p:ph type="dt" sz="half" idx="10"/>
          </p:nvPr>
        </p:nvSpPr>
        <p:spPr/>
        <p:txBody>
          <a:bodyPr/>
          <a:lstStyle/>
          <a:p>
            <a:fld id="{73DDA926-F49C-436E-8758-1B7C9352F909}" type="datetime5">
              <a:rPr lang="en-GB" smtClean="0"/>
              <a:t>21-Jul-22</a:t>
            </a:fld>
            <a:endParaRPr lang="en-GB"/>
          </a:p>
        </p:txBody>
      </p:sp>
      <p:sp>
        <p:nvSpPr>
          <p:cNvPr id="5" name="Footer Placeholder 4">
            <a:extLst>
              <a:ext uri="{FF2B5EF4-FFF2-40B4-BE49-F238E27FC236}">
                <a16:creationId xmlns:a16="http://schemas.microsoft.com/office/drawing/2014/main" id="{7F0EE975-C6E2-4147-AB5F-EDE40270FA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D64729-A73B-4165-82A7-509D99BA5CEE}"/>
              </a:ext>
            </a:extLst>
          </p:cNvPr>
          <p:cNvSpPr>
            <a:spLocks noGrp="1"/>
          </p:cNvSpPr>
          <p:nvPr>
            <p:ph type="sldNum" sz="quarter" idx="12"/>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7802763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0EE1-1EF8-41AB-B8AA-89A82CC0D7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7DE815-DCCB-47D9-BDDC-4A4C26E5B7A4}"/>
              </a:ext>
            </a:extLst>
          </p:cNvPr>
          <p:cNvSpPr>
            <a:spLocks noGrp="1"/>
          </p:cNvSpPr>
          <p:nvPr>
            <p:ph sz="half" idx="1"/>
          </p:nvPr>
        </p:nvSpPr>
        <p:spPr>
          <a:xfrm>
            <a:off x="406800" y="1843200"/>
            <a:ext cx="5544000" cy="4320000"/>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EC3F5DA-F313-41C7-89D8-86435B34466A}"/>
              </a:ext>
            </a:extLst>
          </p:cNvPr>
          <p:cNvSpPr>
            <a:spLocks noGrp="1"/>
          </p:cNvSpPr>
          <p:nvPr>
            <p:ph sz="half" idx="2"/>
          </p:nvPr>
        </p:nvSpPr>
        <p:spPr>
          <a:xfrm>
            <a:off x="6238800" y="1843200"/>
            <a:ext cx="5544000" cy="4320000"/>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EEE3E052-332F-4EDE-B862-C2604F74F147}"/>
              </a:ext>
            </a:extLst>
          </p:cNvPr>
          <p:cNvSpPr>
            <a:spLocks noGrp="1"/>
          </p:cNvSpPr>
          <p:nvPr>
            <p:ph type="dt" sz="half" idx="10"/>
          </p:nvPr>
        </p:nvSpPr>
        <p:spPr/>
        <p:txBody>
          <a:bodyPr/>
          <a:lstStyle/>
          <a:p>
            <a:fld id="{1BB1F686-107A-4918-A889-1413BB7D17FB}" type="datetime5">
              <a:rPr lang="en-GB" smtClean="0"/>
              <a:t>21-Jul-22</a:t>
            </a:fld>
            <a:endParaRPr lang="en-GB"/>
          </a:p>
        </p:txBody>
      </p:sp>
      <p:sp>
        <p:nvSpPr>
          <p:cNvPr id="6" name="Footer Placeholder 5">
            <a:extLst>
              <a:ext uri="{FF2B5EF4-FFF2-40B4-BE49-F238E27FC236}">
                <a16:creationId xmlns:a16="http://schemas.microsoft.com/office/drawing/2014/main" id="{547F3BCB-E0BC-498F-9F00-B35C887110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BEADCF-2D14-465E-B565-24D5ADA5661F}"/>
              </a:ext>
            </a:extLst>
          </p:cNvPr>
          <p:cNvSpPr>
            <a:spLocks noGrp="1"/>
          </p:cNvSpPr>
          <p:nvPr>
            <p:ph type="sldNum" sz="quarter" idx="12"/>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13659117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rgbClr val="FFFFFF"/>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9261DFF-12BC-493F-99EE-5D8EB8AAE9B6}"/>
              </a:ext>
            </a:extLst>
          </p:cNvPr>
          <p:cNvSpPr>
            <a:spLocks noGrp="1"/>
          </p:cNvSpPr>
          <p:nvPr>
            <p:ph type="pic" sz="quarter" idx="13"/>
          </p:nvPr>
        </p:nvSpPr>
        <p:spPr bwMode="white">
          <a:xfrm>
            <a:off x="0" y="0"/>
            <a:ext cx="12192000" cy="6858000"/>
          </a:xfrm>
          <a:custGeom>
            <a:avLst/>
            <a:gdLst/>
            <a:ahLst/>
            <a:cxnLst/>
            <a:rect l="l" t="t" r="r" b="b"/>
            <a:pathLst>
              <a:path w="12192000" h="6858000">
                <a:moveTo>
                  <a:pt x="0" y="0"/>
                </a:moveTo>
                <a:lnTo>
                  <a:pt x="12192000" y="0"/>
                </a:lnTo>
                <a:lnTo>
                  <a:pt x="12192000" y="2566484"/>
                </a:lnTo>
                <a:lnTo>
                  <a:pt x="7896200" y="6858000"/>
                </a:lnTo>
                <a:lnTo>
                  <a:pt x="0" y="6858000"/>
                </a:lnTo>
                <a:close/>
              </a:path>
            </a:pathLst>
          </a:custGeom>
          <a:solidFill>
            <a:schemeClr val="accent1"/>
          </a:solidFill>
        </p:spPr>
        <p:txBody>
          <a:bodyPr/>
          <a:lstStyle>
            <a:lvl1pPr marL="0" indent="0">
              <a:buFontTx/>
              <a:buNone/>
              <a:defRPr sz="1000">
                <a:solidFill>
                  <a:schemeClr val="bg1"/>
                </a:solidFill>
              </a:defRPr>
            </a:lvl1pPr>
          </a:lstStyle>
          <a:p>
            <a:r>
              <a:rPr lang="en-US"/>
              <a:t>Click icon to add picture</a:t>
            </a:r>
            <a:endParaRPr lang="en-US" dirty="0"/>
          </a:p>
        </p:txBody>
      </p:sp>
      <p:sp>
        <p:nvSpPr>
          <p:cNvPr id="2" name="Title 1"/>
          <p:cNvSpPr>
            <a:spLocks noGrp="1"/>
          </p:cNvSpPr>
          <p:nvPr>
            <p:ph type="ctrTitle"/>
          </p:nvPr>
        </p:nvSpPr>
        <p:spPr bwMode="black">
          <a:xfrm>
            <a:off x="694800" y="2134800"/>
            <a:ext cx="5328000" cy="2628000"/>
          </a:xfrm>
        </p:spPr>
        <p:txBody>
          <a:bodyPr lIns="0" tIns="0" rIns="0" bIns="0" anchor="ctr" anchorCtr="0"/>
          <a:lstStyle>
            <a:lvl1pPr>
              <a:lnSpc>
                <a:spcPct val="90000"/>
              </a:lnSpc>
              <a:defRPr sz="5000">
                <a:solidFill>
                  <a:schemeClr val="bg1"/>
                </a:solidFill>
              </a:defRPr>
            </a:lvl1pPr>
          </a:lstStyle>
          <a:p>
            <a:r>
              <a:rPr lang="en-US"/>
              <a:t>Click to edit Master title style</a:t>
            </a:r>
            <a:endParaRPr lang="fi-FI" dirty="0"/>
          </a:p>
        </p:txBody>
      </p:sp>
      <p:sp>
        <p:nvSpPr>
          <p:cNvPr id="3" name="Subtitle 2"/>
          <p:cNvSpPr>
            <a:spLocks noGrp="1"/>
          </p:cNvSpPr>
          <p:nvPr>
            <p:ph type="subTitle" idx="1"/>
          </p:nvPr>
        </p:nvSpPr>
        <p:spPr bwMode="black">
          <a:xfrm>
            <a:off x="694800" y="5158800"/>
            <a:ext cx="5328000" cy="864000"/>
          </a:xfrm>
        </p:spPr>
        <p:txBody>
          <a:bodyPr lIns="0" tIns="0" rIns="0" bIns="0"/>
          <a:lstStyle>
            <a:lvl1pPr marL="0" indent="0" algn="l">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11" name="Date Placeholder 10">
            <a:extLst>
              <a:ext uri="{FF2B5EF4-FFF2-40B4-BE49-F238E27FC236}">
                <a16:creationId xmlns:a16="http://schemas.microsoft.com/office/drawing/2014/main" id="{585E0F0A-5D49-481F-8C28-EBFDB60AFC36}"/>
              </a:ext>
            </a:extLst>
          </p:cNvPr>
          <p:cNvSpPr>
            <a:spLocks noGrp="1"/>
          </p:cNvSpPr>
          <p:nvPr>
            <p:ph type="dt" sz="half" idx="10"/>
          </p:nvPr>
        </p:nvSpPr>
        <p:spPr/>
        <p:txBody>
          <a:bodyPr/>
          <a:lstStyle>
            <a:lvl1pPr>
              <a:defRPr>
                <a:noFill/>
              </a:defRPr>
            </a:lvl1pPr>
          </a:lstStyle>
          <a:p>
            <a:fld id="{622CFD8E-4AB6-4158-93F5-821E9A2FD0F1}" type="datetime5">
              <a:rPr lang="en-GB" smtClean="0"/>
              <a:t>21-Jul-22</a:t>
            </a:fld>
            <a:endParaRPr lang="en-GB"/>
          </a:p>
        </p:txBody>
      </p:sp>
      <p:sp>
        <p:nvSpPr>
          <p:cNvPr id="12" name="Footer Placeholder 11">
            <a:extLst>
              <a:ext uri="{FF2B5EF4-FFF2-40B4-BE49-F238E27FC236}">
                <a16:creationId xmlns:a16="http://schemas.microsoft.com/office/drawing/2014/main" id="{1F3374F0-C692-4157-8E37-925129763E01}"/>
              </a:ext>
            </a:extLst>
          </p:cNvPr>
          <p:cNvSpPr>
            <a:spLocks noGrp="1"/>
          </p:cNvSpPr>
          <p:nvPr>
            <p:ph type="ftr" sz="quarter" idx="11"/>
          </p:nvPr>
        </p:nvSpPr>
        <p:spPr/>
        <p:txBody>
          <a:bodyPr/>
          <a:lstStyle>
            <a:lvl1pPr>
              <a:defRPr>
                <a:noFill/>
              </a:defRPr>
            </a:lvl1pPr>
          </a:lstStyle>
          <a:p>
            <a:endParaRPr lang="en-GB"/>
          </a:p>
        </p:txBody>
      </p:sp>
      <p:sp>
        <p:nvSpPr>
          <p:cNvPr id="13" name="Slide Number Placeholder 12">
            <a:extLst>
              <a:ext uri="{FF2B5EF4-FFF2-40B4-BE49-F238E27FC236}">
                <a16:creationId xmlns:a16="http://schemas.microsoft.com/office/drawing/2014/main" id="{B9A723D6-1928-44C6-B461-06F64F40610C}"/>
              </a:ext>
            </a:extLst>
          </p:cNvPr>
          <p:cNvSpPr>
            <a:spLocks noGrp="1"/>
          </p:cNvSpPr>
          <p:nvPr>
            <p:ph type="sldNum" sz="quarter" idx="12"/>
          </p:nvPr>
        </p:nvSpPr>
        <p:spPr/>
        <p:txBody>
          <a:bodyPr/>
          <a:lstStyle>
            <a:lvl1pPr>
              <a:defRPr>
                <a:noFill/>
              </a:defRPr>
            </a:lvl1pPr>
          </a:lstStyle>
          <a:p>
            <a:fld id="{8DFFF04F-2FCD-4178-A0E9-336EE53269B2}" type="slidenum">
              <a:rPr lang="en-GB" smtClean="0"/>
              <a:t>‹#›</a:t>
            </a:fld>
            <a:endParaRPr lang="en-GB"/>
          </a:p>
        </p:txBody>
      </p:sp>
      <p:sp>
        <p:nvSpPr>
          <p:cNvPr id="10" name="Freeform 250">
            <a:extLst>
              <a:ext uri="{FF2B5EF4-FFF2-40B4-BE49-F238E27FC236}">
                <a16:creationId xmlns:a16="http://schemas.microsoft.com/office/drawing/2014/main" id="{024B9CA5-3917-4A81-960B-632C0658839B}"/>
              </a:ext>
            </a:extLst>
          </p:cNvPr>
          <p:cNvSpPr>
            <a:spLocks noChangeAspect="1" noEditPoints="1"/>
          </p:cNvSpPr>
          <p:nvPr/>
        </p:nvSpPr>
        <p:spPr bwMode="black">
          <a:xfrm>
            <a:off x="9574454" y="5877272"/>
            <a:ext cx="1922146" cy="504000"/>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rgbClr val="008FBE"/>
          </a:solidFill>
          <a:ln>
            <a:noFill/>
          </a:ln>
        </p:spPr>
        <p:txBody>
          <a:bodyPr vert="horz" wrap="square" lIns="91440" tIns="45720" rIns="91440" bIns="45720" numCol="1" anchor="t" anchorCtr="0" compatLnSpc="1">
            <a:prstTxWarp prst="textNoShape">
              <a:avLst/>
            </a:prstTxWarp>
          </a:bodyPr>
          <a:lstStyle/>
          <a:p>
            <a:pPr lvl="0"/>
            <a:endParaRPr lang="en-GB"/>
          </a:p>
        </p:txBody>
      </p:sp>
    </p:spTree>
    <p:extLst>
      <p:ext uri="{BB962C8B-B14F-4D97-AF65-F5344CB8AC3E}">
        <p14:creationId xmlns:p14="http://schemas.microsoft.com/office/powerpoint/2010/main" val="37055837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5230800" y="2134800"/>
            <a:ext cx="6264000" cy="2628000"/>
          </a:xfrm>
        </p:spPr>
        <p:txBody>
          <a:bodyPr lIns="0" tIns="0" rIns="0" bIns="0" anchor="ctr" anchorCtr="0"/>
          <a:lstStyle>
            <a:lvl1pPr algn="r">
              <a:lnSpc>
                <a:spcPct val="90000"/>
              </a:lnSpc>
              <a:defRPr sz="5000">
                <a:solidFill>
                  <a:srgbClr val="00627D"/>
                </a:solidFill>
              </a:defRPr>
            </a:lvl1pPr>
          </a:lstStyle>
          <a:p>
            <a:r>
              <a:rPr lang="en-US"/>
              <a:t>Click to edit Master title style</a:t>
            </a:r>
            <a:endParaRPr lang="fi-FI" dirty="0"/>
          </a:p>
        </p:txBody>
      </p:sp>
      <p:sp>
        <p:nvSpPr>
          <p:cNvPr id="3" name="Subtitle 2"/>
          <p:cNvSpPr>
            <a:spLocks noGrp="1"/>
          </p:cNvSpPr>
          <p:nvPr>
            <p:ph type="subTitle" idx="1"/>
          </p:nvPr>
        </p:nvSpPr>
        <p:spPr bwMode="black">
          <a:xfrm>
            <a:off x="5230800" y="5158800"/>
            <a:ext cx="6264000" cy="864000"/>
          </a:xfrm>
        </p:spPr>
        <p:txBody>
          <a:bodyPr lIns="0" tIns="0" rIns="0" bIns="0"/>
          <a:lstStyle>
            <a:lvl1pPr marL="0" indent="0" algn="r">
              <a:buNone/>
              <a:defRPr sz="2000">
                <a:solidFill>
                  <a:srgbClr val="00627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11" name="Date Placeholder 10">
            <a:extLst>
              <a:ext uri="{FF2B5EF4-FFF2-40B4-BE49-F238E27FC236}">
                <a16:creationId xmlns:a16="http://schemas.microsoft.com/office/drawing/2014/main" id="{585E0F0A-5D49-481F-8C28-EBFDB60AFC36}"/>
              </a:ext>
            </a:extLst>
          </p:cNvPr>
          <p:cNvSpPr>
            <a:spLocks noGrp="1"/>
          </p:cNvSpPr>
          <p:nvPr>
            <p:ph type="dt" sz="half" idx="10"/>
          </p:nvPr>
        </p:nvSpPr>
        <p:spPr/>
        <p:txBody>
          <a:bodyPr/>
          <a:lstStyle>
            <a:lvl1pPr>
              <a:defRPr>
                <a:noFill/>
              </a:defRPr>
            </a:lvl1pPr>
          </a:lstStyle>
          <a:p>
            <a:fld id="{622CFD8E-4AB6-4158-93F5-821E9A2FD0F1}" type="datetime5">
              <a:rPr lang="en-GB" smtClean="0"/>
              <a:t>21-Jul-22</a:t>
            </a:fld>
            <a:endParaRPr lang="en-GB"/>
          </a:p>
        </p:txBody>
      </p:sp>
      <p:sp>
        <p:nvSpPr>
          <p:cNvPr id="12" name="Footer Placeholder 11">
            <a:extLst>
              <a:ext uri="{FF2B5EF4-FFF2-40B4-BE49-F238E27FC236}">
                <a16:creationId xmlns:a16="http://schemas.microsoft.com/office/drawing/2014/main" id="{1F3374F0-C692-4157-8E37-925129763E01}"/>
              </a:ext>
            </a:extLst>
          </p:cNvPr>
          <p:cNvSpPr>
            <a:spLocks noGrp="1"/>
          </p:cNvSpPr>
          <p:nvPr>
            <p:ph type="ftr" sz="quarter" idx="11"/>
          </p:nvPr>
        </p:nvSpPr>
        <p:spPr/>
        <p:txBody>
          <a:bodyPr/>
          <a:lstStyle>
            <a:lvl1pPr>
              <a:defRPr>
                <a:noFill/>
              </a:defRPr>
            </a:lvl1pPr>
          </a:lstStyle>
          <a:p>
            <a:endParaRPr lang="en-GB"/>
          </a:p>
        </p:txBody>
      </p:sp>
      <p:sp>
        <p:nvSpPr>
          <p:cNvPr id="13" name="Slide Number Placeholder 12">
            <a:extLst>
              <a:ext uri="{FF2B5EF4-FFF2-40B4-BE49-F238E27FC236}">
                <a16:creationId xmlns:a16="http://schemas.microsoft.com/office/drawing/2014/main" id="{B9A723D6-1928-44C6-B461-06F64F40610C}"/>
              </a:ext>
            </a:extLst>
          </p:cNvPr>
          <p:cNvSpPr>
            <a:spLocks noGrp="1"/>
          </p:cNvSpPr>
          <p:nvPr>
            <p:ph type="sldNum" sz="quarter" idx="12"/>
          </p:nvPr>
        </p:nvSpPr>
        <p:spPr/>
        <p:txBody>
          <a:bodyPr/>
          <a:lstStyle>
            <a:lvl1pPr>
              <a:defRPr>
                <a:noFill/>
              </a:defRPr>
            </a:lvl1pPr>
          </a:lstStyle>
          <a:p>
            <a:fld id="{8DFFF04F-2FCD-4178-A0E9-336EE53269B2}" type="slidenum">
              <a:rPr lang="en-GB" smtClean="0"/>
              <a:t>‹#›</a:t>
            </a:fld>
            <a:endParaRPr lang="en-GB"/>
          </a:p>
        </p:txBody>
      </p:sp>
      <p:sp>
        <p:nvSpPr>
          <p:cNvPr id="14" name="Picture Placeholder 9">
            <a:extLst>
              <a:ext uri="{FF2B5EF4-FFF2-40B4-BE49-F238E27FC236}">
                <a16:creationId xmlns:a16="http://schemas.microsoft.com/office/drawing/2014/main" id="{641078E5-FDFF-49F7-BDE5-3801BF2EA35D}"/>
              </a:ext>
            </a:extLst>
          </p:cNvPr>
          <p:cNvSpPr>
            <a:spLocks noGrp="1"/>
          </p:cNvSpPr>
          <p:nvPr>
            <p:ph type="pic" sz="quarter" idx="14"/>
          </p:nvPr>
        </p:nvSpPr>
        <p:spPr bwMode="white">
          <a:xfrm>
            <a:off x="0" y="0"/>
            <a:ext cx="7388718" cy="6858000"/>
          </a:xfrm>
          <a:custGeom>
            <a:avLst/>
            <a:gdLst/>
            <a:ahLst/>
            <a:cxnLst/>
            <a:rect l="l" t="t" r="r" b="b"/>
            <a:pathLst>
              <a:path w="7388718" h="6858000">
                <a:moveTo>
                  <a:pt x="0" y="0"/>
                </a:moveTo>
                <a:lnTo>
                  <a:pt x="7388718" y="0"/>
                </a:lnTo>
                <a:lnTo>
                  <a:pt x="586644" y="6858000"/>
                </a:lnTo>
                <a:lnTo>
                  <a:pt x="0" y="6858000"/>
                </a:lnTo>
                <a:close/>
              </a:path>
            </a:pathLst>
          </a:custGeom>
          <a:solidFill>
            <a:schemeClr val="accent1"/>
          </a:solidFill>
        </p:spPr>
        <p:txBody>
          <a:bodyPr/>
          <a:lstStyle>
            <a:lvl1pPr marL="0" indent="0">
              <a:buFontTx/>
              <a:buNone/>
              <a:defRPr sz="1000">
                <a:solidFill>
                  <a:schemeClr val="bg1"/>
                </a:solidFill>
              </a:defRPr>
            </a:lvl1pPr>
          </a:lstStyle>
          <a:p>
            <a:r>
              <a:rPr lang="en-US"/>
              <a:t>Click icon to add picture</a:t>
            </a:r>
          </a:p>
        </p:txBody>
      </p:sp>
      <p:sp>
        <p:nvSpPr>
          <p:cNvPr id="15" name="Freeform 250">
            <a:extLst>
              <a:ext uri="{FF2B5EF4-FFF2-40B4-BE49-F238E27FC236}">
                <a16:creationId xmlns:a16="http://schemas.microsoft.com/office/drawing/2014/main" id="{F95E5BAF-791E-475D-9FFE-DB210EC50EB8}"/>
              </a:ext>
            </a:extLst>
          </p:cNvPr>
          <p:cNvSpPr>
            <a:spLocks noChangeAspect="1" noEditPoints="1"/>
          </p:cNvSpPr>
          <p:nvPr/>
        </p:nvSpPr>
        <p:spPr bwMode="black">
          <a:xfrm>
            <a:off x="10416480" y="620713"/>
            <a:ext cx="1080000" cy="283184"/>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rgbClr val="008FBE"/>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18424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Highlight">
    <p:bg>
      <p:bgPr>
        <a:solidFill>
          <a:srgbClr val="00627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480000" y="1990800"/>
            <a:ext cx="11232000" cy="2880000"/>
          </a:xfrm>
        </p:spPr>
        <p:txBody>
          <a:bodyPr lIns="0" tIns="0" rIns="0" bIns="0" anchor="ctr" anchorCtr="0"/>
          <a:lstStyle>
            <a:lvl1pPr algn="ctr">
              <a:lnSpc>
                <a:spcPct val="90000"/>
              </a:lnSpc>
              <a:defRPr sz="4800">
                <a:solidFill>
                  <a:schemeClr val="bg1"/>
                </a:solidFill>
              </a:defRPr>
            </a:lvl1pPr>
          </a:lstStyle>
          <a:p>
            <a:r>
              <a:rPr lang="en-US"/>
              <a:t>Click to edit Master title style</a:t>
            </a:r>
            <a:endParaRPr lang="fi-FI" dirty="0"/>
          </a:p>
        </p:txBody>
      </p:sp>
      <p:sp>
        <p:nvSpPr>
          <p:cNvPr id="3" name="Subtitle 2"/>
          <p:cNvSpPr>
            <a:spLocks noGrp="1"/>
          </p:cNvSpPr>
          <p:nvPr>
            <p:ph type="subTitle" idx="1"/>
          </p:nvPr>
        </p:nvSpPr>
        <p:spPr bwMode="black">
          <a:xfrm>
            <a:off x="480000" y="1195200"/>
            <a:ext cx="11232000" cy="720000"/>
          </a:xfrm>
        </p:spPr>
        <p:txBody>
          <a:bodyPr lIns="0" tIns="0" rIns="0" bIns="0"/>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11" name="Date Placeholder 10">
            <a:extLst>
              <a:ext uri="{FF2B5EF4-FFF2-40B4-BE49-F238E27FC236}">
                <a16:creationId xmlns:a16="http://schemas.microsoft.com/office/drawing/2014/main" id="{585E0F0A-5D49-481F-8C28-EBFDB60AFC36}"/>
              </a:ext>
            </a:extLst>
          </p:cNvPr>
          <p:cNvSpPr>
            <a:spLocks noGrp="1"/>
          </p:cNvSpPr>
          <p:nvPr>
            <p:ph type="dt" sz="half" idx="10"/>
          </p:nvPr>
        </p:nvSpPr>
        <p:spPr/>
        <p:txBody>
          <a:bodyPr/>
          <a:lstStyle>
            <a:lvl1pPr>
              <a:defRPr>
                <a:noFill/>
              </a:defRPr>
            </a:lvl1pPr>
          </a:lstStyle>
          <a:p>
            <a:fld id="{622CFD8E-4AB6-4158-93F5-821E9A2FD0F1}" type="datetime5">
              <a:rPr lang="en-GB" smtClean="0"/>
              <a:t>21-Jul-22</a:t>
            </a:fld>
            <a:endParaRPr lang="en-GB"/>
          </a:p>
        </p:txBody>
      </p:sp>
      <p:sp>
        <p:nvSpPr>
          <p:cNvPr id="12" name="Footer Placeholder 11">
            <a:extLst>
              <a:ext uri="{FF2B5EF4-FFF2-40B4-BE49-F238E27FC236}">
                <a16:creationId xmlns:a16="http://schemas.microsoft.com/office/drawing/2014/main" id="{1F3374F0-C692-4157-8E37-925129763E01}"/>
              </a:ext>
            </a:extLst>
          </p:cNvPr>
          <p:cNvSpPr>
            <a:spLocks noGrp="1"/>
          </p:cNvSpPr>
          <p:nvPr>
            <p:ph type="ftr" sz="quarter" idx="11"/>
          </p:nvPr>
        </p:nvSpPr>
        <p:spPr/>
        <p:txBody>
          <a:bodyPr/>
          <a:lstStyle>
            <a:lvl1pPr>
              <a:defRPr>
                <a:noFill/>
              </a:defRPr>
            </a:lvl1pPr>
          </a:lstStyle>
          <a:p>
            <a:endParaRPr lang="en-GB"/>
          </a:p>
        </p:txBody>
      </p:sp>
      <p:sp>
        <p:nvSpPr>
          <p:cNvPr id="13" name="Slide Number Placeholder 12">
            <a:extLst>
              <a:ext uri="{FF2B5EF4-FFF2-40B4-BE49-F238E27FC236}">
                <a16:creationId xmlns:a16="http://schemas.microsoft.com/office/drawing/2014/main" id="{B9A723D6-1928-44C6-B461-06F64F40610C}"/>
              </a:ext>
            </a:extLst>
          </p:cNvPr>
          <p:cNvSpPr>
            <a:spLocks noGrp="1"/>
          </p:cNvSpPr>
          <p:nvPr>
            <p:ph type="sldNum" sz="quarter" idx="12"/>
          </p:nvPr>
        </p:nvSpPr>
        <p:spPr/>
        <p:txBody>
          <a:bodyPr/>
          <a:lstStyle>
            <a:lvl1pPr>
              <a:defRPr>
                <a:noFill/>
              </a:defRPr>
            </a:lvl1pPr>
          </a:lstStyle>
          <a:p>
            <a:fld id="{8DFFF04F-2FCD-4178-A0E9-336EE53269B2}" type="slidenum">
              <a:rPr lang="en-GB" smtClean="0"/>
              <a:t>‹#›</a:t>
            </a:fld>
            <a:endParaRPr lang="en-GB"/>
          </a:p>
        </p:txBody>
      </p:sp>
      <p:sp>
        <p:nvSpPr>
          <p:cNvPr id="9" name="Freeform 250">
            <a:extLst>
              <a:ext uri="{FF2B5EF4-FFF2-40B4-BE49-F238E27FC236}">
                <a16:creationId xmlns:a16="http://schemas.microsoft.com/office/drawing/2014/main" id="{2CF9C2F6-7740-43A0-ABED-F0E8F8CE0BC9}"/>
              </a:ext>
            </a:extLst>
          </p:cNvPr>
          <p:cNvSpPr>
            <a:spLocks noChangeAspect="1" noEditPoints="1"/>
          </p:cNvSpPr>
          <p:nvPr/>
        </p:nvSpPr>
        <p:spPr bwMode="black">
          <a:xfrm>
            <a:off x="11176136" y="6453088"/>
            <a:ext cx="823777" cy="216000"/>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641949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0EE1-1EF8-41AB-B8AA-89A82CC0D7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7DE815-DCCB-47D9-BDDC-4A4C26E5B7A4}"/>
              </a:ext>
            </a:extLst>
          </p:cNvPr>
          <p:cNvSpPr>
            <a:spLocks noGrp="1"/>
          </p:cNvSpPr>
          <p:nvPr>
            <p:ph sz="half" idx="1"/>
          </p:nvPr>
        </p:nvSpPr>
        <p:spPr>
          <a:xfrm>
            <a:off x="406800" y="1843200"/>
            <a:ext cx="3456000" cy="4320000"/>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EC3F5DA-F313-41C7-89D8-86435B34466A}"/>
              </a:ext>
            </a:extLst>
          </p:cNvPr>
          <p:cNvSpPr>
            <a:spLocks noGrp="1"/>
          </p:cNvSpPr>
          <p:nvPr>
            <p:ph sz="half" idx="2"/>
          </p:nvPr>
        </p:nvSpPr>
        <p:spPr>
          <a:xfrm>
            <a:off x="4366800" y="1843200"/>
            <a:ext cx="3456000" cy="4320000"/>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917A296F-C1B5-41F1-AA5F-DDF4820157A0}"/>
              </a:ext>
            </a:extLst>
          </p:cNvPr>
          <p:cNvSpPr>
            <a:spLocks noGrp="1"/>
          </p:cNvSpPr>
          <p:nvPr>
            <p:ph sz="half" idx="13"/>
          </p:nvPr>
        </p:nvSpPr>
        <p:spPr>
          <a:xfrm>
            <a:off x="8326800" y="1843200"/>
            <a:ext cx="3456000" cy="4320000"/>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EEE3E052-332F-4EDE-B862-C2604F74F147}"/>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6" name="Footer Placeholder 5">
            <a:extLst>
              <a:ext uri="{FF2B5EF4-FFF2-40B4-BE49-F238E27FC236}">
                <a16:creationId xmlns:a16="http://schemas.microsoft.com/office/drawing/2014/main" id="{547F3BCB-E0BC-498F-9F00-B35C887110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BEADCF-2D14-465E-B565-24D5ADA5661F}"/>
              </a:ext>
            </a:extLst>
          </p:cNvPr>
          <p:cNvSpPr>
            <a:spLocks noGrp="1"/>
          </p:cNvSpPr>
          <p:nvPr>
            <p:ph type="sldNum" sz="quarter" idx="12"/>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41362459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800" y="619200"/>
            <a:ext cx="11376000" cy="576000"/>
          </a:xfrm>
        </p:spPr>
        <p:txBody>
          <a:bodyPr/>
          <a:lstStyle>
            <a:lvl1pPr>
              <a:defRPr/>
            </a:lvl1pPr>
          </a:lstStyle>
          <a:p>
            <a:r>
              <a:rPr lang="en-US"/>
              <a:t>Click to edit Master title style</a:t>
            </a:r>
            <a:endParaRPr lang="fi-FI" dirty="0"/>
          </a:p>
        </p:txBody>
      </p:sp>
      <p:sp>
        <p:nvSpPr>
          <p:cNvPr id="3" name="Text Placeholder 2"/>
          <p:cNvSpPr>
            <a:spLocks noGrp="1"/>
          </p:cNvSpPr>
          <p:nvPr>
            <p:ph type="body" idx="1"/>
          </p:nvPr>
        </p:nvSpPr>
        <p:spPr>
          <a:xfrm>
            <a:off x="406800" y="1357200"/>
            <a:ext cx="5544000" cy="414000"/>
          </a:xfrm>
        </p:spPr>
        <p:txBody>
          <a:bodyPr anchor="t"/>
          <a:lstStyle>
            <a:lvl1pPr marL="0" indent="0">
              <a:buNone/>
              <a:defRPr sz="2400" b="1">
                <a:solidFill>
                  <a:srgbClr val="575757"/>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bwMode="white">
          <a:xfrm>
            <a:off x="406800" y="1846800"/>
            <a:ext cx="5544000" cy="4320000"/>
          </a:xfrm>
          <a:solidFill>
            <a:schemeClr val="bg1">
              <a:alpha val="50000"/>
            </a:schemeClr>
          </a:solidFill>
        </p:spPr>
        <p:txBody>
          <a:bodyPr/>
          <a:lstStyle>
            <a:lvl1pPr>
              <a:defRPr sz="2400"/>
            </a:lvl1pPr>
            <a:lvl2pPr>
              <a:defRPr sz="2400"/>
            </a:lvl2pPr>
            <a:lvl3pPr>
              <a:defRPr sz="2000"/>
            </a:lvl3pPr>
            <a:lvl4pPr>
              <a:defRPr sz="20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p:cNvSpPr>
            <a:spLocks noGrp="1"/>
          </p:cNvSpPr>
          <p:nvPr>
            <p:ph type="body" sz="quarter" idx="3"/>
          </p:nvPr>
        </p:nvSpPr>
        <p:spPr>
          <a:xfrm>
            <a:off x="6238800" y="1357200"/>
            <a:ext cx="5544000" cy="414000"/>
          </a:xfrm>
        </p:spPr>
        <p:txBody>
          <a:bodyPr anchor="t"/>
          <a:lstStyle>
            <a:lvl1pPr marL="0" indent="0">
              <a:buNone/>
              <a:defRPr sz="2400" b="1">
                <a:solidFill>
                  <a:srgbClr val="575757"/>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bwMode="white">
          <a:xfrm>
            <a:off x="6238800" y="1846800"/>
            <a:ext cx="5544000" cy="4320000"/>
          </a:xfrm>
          <a:solidFill>
            <a:schemeClr val="bg1">
              <a:alpha val="50000"/>
            </a:schemeClr>
          </a:solidFill>
        </p:spPr>
        <p:txBody>
          <a:bodyPr/>
          <a:lstStyle>
            <a:lvl1pPr>
              <a:defRPr sz="2400"/>
            </a:lvl1pPr>
            <a:lvl2pPr>
              <a:defRPr sz="2400"/>
            </a:lvl2pPr>
            <a:lvl3pPr>
              <a:defRPr sz="2000"/>
            </a:lvl3pPr>
            <a:lvl4pPr>
              <a:defRPr sz="20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6" name="Date Placeholder 15">
            <a:extLst>
              <a:ext uri="{FF2B5EF4-FFF2-40B4-BE49-F238E27FC236}">
                <a16:creationId xmlns:a16="http://schemas.microsoft.com/office/drawing/2014/main" id="{A94C6647-36CC-4F91-B5B7-5CEA6ADE359B}"/>
              </a:ext>
            </a:extLst>
          </p:cNvPr>
          <p:cNvSpPr>
            <a:spLocks noGrp="1"/>
          </p:cNvSpPr>
          <p:nvPr>
            <p:ph type="dt" sz="half" idx="10"/>
          </p:nvPr>
        </p:nvSpPr>
        <p:spPr/>
        <p:txBody>
          <a:bodyPr/>
          <a:lstStyle/>
          <a:p>
            <a:fld id="{99A22853-A64E-4AEE-AD00-CD266DB8C701}" type="datetime5">
              <a:rPr lang="en-GB" smtClean="0"/>
              <a:t>21-Jul-22</a:t>
            </a:fld>
            <a:endParaRPr lang="en-GB"/>
          </a:p>
        </p:txBody>
      </p:sp>
      <p:sp>
        <p:nvSpPr>
          <p:cNvPr id="17" name="Footer Placeholder 16">
            <a:extLst>
              <a:ext uri="{FF2B5EF4-FFF2-40B4-BE49-F238E27FC236}">
                <a16:creationId xmlns:a16="http://schemas.microsoft.com/office/drawing/2014/main" id="{E893FF38-C280-440A-A340-CBE7632EFDBA}"/>
              </a:ext>
            </a:extLst>
          </p:cNvPr>
          <p:cNvSpPr>
            <a:spLocks noGrp="1"/>
          </p:cNvSpPr>
          <p:nvPr>
            <p:ph type="ftr" sz="quarter" idx="11"/>
          </p:nvPr>
        </p:nvSpPr>
        <p:spPr/>
        <p:txBody>
          <a:bodyPr/>
          <a:lstStyle/>
          <a:p>
            <a:endParaRPr lang="en-GB"/>
          </a:p>
        </p:txBody>
      </p:sp>
      <p:sp>
        <p:nvSpPr>
          <p:cNvPr id="18" name="Slide Number Placeholder 17">
            <a:extLst>
              <a:ext uri="{FF2B5EF4-FFF2-40B4-BE49-F238E27FC236}">
                <a16:creationId xmlns:a16="http://schemas.microsoft.com/office/drawing/2014/main" id="{07F991D9-B34F-41BD-AF85-B9A9EB64E0EE}"/>
              </a:ext>
            </a:extLst>
          </p:cNvPr>
          <p:cNvSpPr>
            <a:spLocks noGrp="1"/>
          </p:cNvSpPr>
          <p:nvPr>
            <p:ph type="sldNum" sz="quarter" idx="12"/>
          </p:nvPr>
        </p:nvSpPr>
        <p:spPr/>
        <p:txBody>
          <a:bodyPr/>
          <a:lstStyle/>
          <a:p>
            <a:fld id="{8DFFF04F-2FCD-4178-A0E9-336EE53269B2}" type="slidenum">
              <a:rPr lang="en-GB" smtClean="0"/>
              <a:t>‹#›</a:t>
            </a:fld>
            <a:endParaRPr lang="en-GB"/>
          </a:p>
        </p:txBody>
      </p:sp>
    </p:spTree>
    <p:extLst>
      <p:ext uri="{BB962C8B-B14F-4D97-AF65-F5344CB8AC3E}">
        <p14:creationId xmlns:p14="http://schemas.microsoft.com/office/powerpoint/2010/main" val="11576865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0196E-4915-4DF3-BC88-0359F0C826AA}"/>
              </a:ext>
            </a:extLst>
          </p:cNvPr>
          <p:cNvSpPr/>
          <p:nvPr/>
        </p:nvSpPr>
        <p:spPr bwMode="white">
          <a:xfrm>
            <a:off x="7032625" y="0"/>
            <a:ext cx="5159375" cy="6858000"/>
          </a:xfrm>
          <a:prstGeom prst="rect">
            <a:avLst/>
          </a:prstGeom>
          <a:solidFill>
            <a:srgbClr val="006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DEB3FBC-0723-4FD2-AB93-71B6EF324829}"/>
              </a:ext>
            </a:extLst>
          </p:cNvPr>
          <p:cNvSpPr>
            <a:spLocks noGrp="1"/>
          </p:cNvSpPr>
          <p:nvPr>
            <p:ph type="title"/>
          </p:nvPr>
        </p:nvSpPr>
        <p:spPr>
          <a:xfrm>
            <a:off x="406800" y="619200"/>
            <a:ext cx="6120000" cy="936000"/>
          </a:xfrm>
        </p:spPr>
        <p:txBody>
          <a:bodyPr/>
          <a:lstStyle/>
          <a:p>
            <a:r>
              <a:rPr lang="en-US"/>
              <a:t>Click to edit Master title style</a:t>
            </a:r>
            <a:endParaRPr lang="en-GB" dirty="0"/>
          </a:p>
        </p:txBody>
      </p:sp>
      <p:sp>
        <p:nvSpPr>
          <p:cNvPr id="3" name="Content Placeholder 2"/>
          <p:cNvSpPr>
            <a:spLocks noGrp="1"/>
          </p:cNvSpPr>
          <p:nvPr>
            <p:ph sz="half" idx="1"/>
          </p:nvPr>
        </p:nvSpPr>
        <p:spPr bwMode="white">
          <a:xfrm>
            <a:off x="406800" y="1843200"/>
            <a:ext cx="6120000" cy="4320000"/>
          </a:xfrm>
          <a:solidFill>
            <a:schemeClr val="bg1">
              <a:alpha val="50000"/>
            </a:schemeClr>
          </a:solidFill>
        </p:spPr>
        <p:txBody>
          <a:bodyPr/>
          <a:lstStyle>
            <a:lvl1pPr>
              <a:spcBef>
                <a:spcPts val="0"/>
              </a:spcBef>
              <a:defRPr sz="2400"/>
            </a:lvl1pPr>
            <a:lvl2pPr>
              <a:defRPr sz="2400"/>
            </a:lvl2pPr>
            <a:lvl3pPr>
              <a:defRPr sz="2000"/>
            </a:lvl3pPr>
            <a:lvl4pPr>
              <a:defRPr sz="20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99D72A08-3271-4E50-9A78-6D54607D54C6}"/>
              </a:ext>
            </a:extLst>
          </p:cNvPr>
          <p:cNvSpPr>
            <a:spLocks noGrp="1"/>
          </p:cNvSpPr>
          <p:nvPr>
            <p:ph type="body" sz="quarter" idx="17"/>
          </p:nvPr>
        </p:nvSpPr>
        <p:spPr>
          <a:xfrm>
            <a:off x="7462800" y="619200"/>
            <a:ext cx="4320000" cy="5544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EF1197CA-46C5-4F6B-80C3-18E0EC10301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15" name="Footer Placeholder 14">
            <a:extLst>
              <a:ext uri="{FF2B5EF4-FFF2-40B4-BE49-F238E27FC236}">
                <a16:creationId xmlns:a16="http://schemas.microsoft.com/office/drawing/2014/main" id="{4C791701-EA07-42E4-BD69-DD8579954E6D}"/>
              </a:ext>
            </a:extLst>
          </p:cNvPr>
          <p:cNvSpPr>
            <a:spLocks noGrp="1"/>
          </p:cNvSpPr>
          <p:nvPr>
            <p:ph type="ftr" sz="quarter" idx="15"/>
          </p:nvPr>
        </p:nvSpPr>
        <p:spPr/>
        <p:txBody>
          <a:bodyPr/>
          <a:lstStyle/>
          <a:p>
            <a:endParaRPr lang="en-GB"/>
          </a:p>
        </p:txBody>
      </p:sp>
      <p:sp>
        <p:nvSpPr>
          <p:cNvPr id="16" name="Slide Number Placeholder 15">
            <a:extLst>
              <a:ext uri="{FF2B5EF4-FFF2-40B4-BE49-F238E27FC236}">
                <a16:creationId xmlns:a16="http://schemas.microsoft.com/office/drawing/2014/main" id="{2862746F-3F53-407A-9422-5CCBE92EDAC6}"/>
              </a:ext>
            </a:extLst>
          </p:cNvPr>
          <p:cNvSpPr>
            <a:spLocks noGrp="1"/>
          </p:cNvSpPr>
          <p:nvPr>
            <p:ph type="sldNum" sz="quarter" idx="16"/>
          </p:nvPr>
        </p:nvSpPr>
        <p:spPr/>
        <p:txBody>
          <a:bodyPr/>
          <a:lstStyle/>
          <a:p>
            <a:fld id="{8DFFF04F-2FCD-4178-A0E9-336EE53269B2}" type="slidenum">
              <a:rPr lang="en-GB" smtClean="0"/>
              <a:t>‹#›</a:t>
            </a:fld>
            <a:endParaRPr lang="en-GB"/>
          </a:p>
        </p:txBody>
      </p:sp>
      <p:sp>
        <p:nvSpPr>
          <p:cNvPr id="9" name="Freeform 250">
            <a:extLst>
              <a:ext uri="{FF2B5EF4-FFF2-40B4-BE49-F238E27FC236}">
                <a16:creationId xmlns:a16="http://schemas.microsoft.com/office/drawing/2014/main" id="{6903820B-0B74-45C8-97C3-0D2764B7F2CE}"/>
              </a:ext>
            </a:extLst>
          </p:cNvPr>
          <p:cNvSpPr>
            <a:spLocks noChangeAspect="1" noEditPoints="1"/>
          </p:cNvSpPr>
          <p:nvPr/>
        </p:nvSpPr>
        <p:spPr bwMode="black">
          <a:xfrm>
            <a:off x="11176136" y="6453088"/>
            <a:ext cx="823777" cy="216000"/>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292353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800" y="619200"/>
            <a:ext cx="11376000" cy="936000"/>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06800" y="1843200"/>
            <a:ext cx="113760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p:cNvSpPr>
            <a:spLocks noGrp="1"/>
          </p:cNvSpPr>
          <p:nvPr>
            <p:ph type="sldNum" sz="quarter" idx="4"/>
          </p:nvPr>
        </p:nvSpPr>
        <p:spPr bwMode="black">
          <a:xfrm>
            <a:off x="190800" y="6526800"/>
            <a:ext cx="216000" cy="144000"/>
          </a:xfrm>
          <a:prstGeom prst="rect">
            <a:avLst/>
          </a:prstGeom>
        </p:spPr>
        <p:txBody>
          <a:bodyPr vert="horz" lIns="0" tIns="0" rIns="0" bIns="0" rtlCol="0" anchor="ctr" anchorCtr="0">
            <a:noAutofit/>
          </a:bodyPr>
          <a:lstStyle>
            <a:lvl1pPr algn="l">
              <a:defRPr sz="700" b="0">
                <a:solidFill>
                  <a:srgbClr val="3C3C3C"/>
                </a:solidFill>
              </a:defRPr>
            </a:lvl1pPr>
          </a:lstStyle>
          <a:p>
            <a:fld id="{8DFFF04F-2FCD-4178-A0E9-336EE53269B2}" type="slidenum">
              <a:rPr lang="en-GB" smtClean="0"/>
              <a:t>‹#›</a:t>
            </a:fld>
            <a:endParaRPr lang="en-GB"/>
          </a:p>
        </p:txBody>
      </p:sp>
      <p:sp>
        <p:nvSpPr>
          <p:cNvPr id="4" name="Date Placeholder 3"/>
          <p:cNvSpPr>
            <a:spLocks noGrp="1"/>
          </p:cNvSpPr>
          <p:nvPr>
            <p:ph type="dt" sz="half" idx="2"/>
          </p:nvPr>
        </p:nvSpPr>
        <p:spPr bwMode="black">
          <a:xfrm>
            <a:off x="432200" y="6526800"/>
            <a:ext cx="960000" cy="144000"/>
          </a:xfrm>
          <a:prstGeom prst="rect">
            <a:avLst/>
          </a:prstGeom>
        </p:spPr>
        <p:txBody>
          <a:bodyPr vert="horz" lIns="0" tIns="0" rIns="0" bIns="0" rtlCol="0" anchor="ctr" anchorCtr="0">
            <a:noAutofit/>
          </a:bodyPr>
          <a:lstStyle>
            <a:lvl1pPr algn="l">
              <a:defRPr sz="700" b="0">
                <a:solidFill>
                  <a:srgbClr val="3C3C3C"/>
                </a:solidFill>
              </a:defRPr>
            </a:lvl1pPr>
          </a:lstStyle>
          <a:p>
            <a:fld id="{622CFD8E-4AB6-4158-93F5-821E9A2FD0F1}" type="datetime5">
              <a:rPr lang="en-GB" smtClean="0"/>
              <a:t>21-Jul-22</a:t>
            </a:fld>
            <a:endParaRPr lang="en-GB"/>
          </a:p>
        </p:txBody>
      </p:sp>
      <p:sp>
        <p:nvSpPr>
          <p:cNvPr id="5" name="Footer Placeholder 4"/>
          <p:cNvSpPr>
            <a:spLocks noGrp="1"/>
          </p:cNvSpPr>
          <p:nvPr>
            <p:ph type="ftr" sz="quarter" idx="3"/>
          </p:nvPr>
        </p:nvSpPr>
        <p:spPr bwMode="black">
          <a:xfrm>
            <a:off x="1558800" y="6526800"/>
            <a:ext cx="3358800" cy="144000"/>
          </a:xfrm>
          <a:prstGeom prst="rect">
            <a:avLst/>
          </a:prstGeom>
        </p:spPr>
        <p:txBody>
          <a:bodyPr vert="horz" lIns="0" tIns="0" rIns="0" bIns="0" rtlCol="0" anchor="ctr" anchorCtr="0">
            <a:noAutofit/>
          </a:bodyPr>
          <a:lstStyle>
            <a:lvl1pPr algn="l">
              <a:defRPr sz="700" b="0">
                <a:solidFill>
                  <a:srgbClr val="3C3C3C"/>
                </a:solidFill>
              </a:defRPr>
            </a:lvl1pPr>
          </a:lstStyle>
          <a:p>
            <a:endParaRPr lang="en-GB"/>
          </a:p>
        </p:txBody>
      </p:sp>
      <p:sp>
        <p:nvSpPr>
          <p:cNvPr id="8" name="Freeform 250">
            <a:extLst>
              <a:ext uri="{FF2B5EF4-FFF2-40B4-BE49-F238E27FC236}">
                <a16:creationId xmlns:a16="http://schemas.microsoft.com/office/drawing/2014/main" id="{41491BD7-C074-4654-AD84-719D868A1153}"/>
              </a:ext>
            </a:extLst>
          </p:cNvPr>
          <p:cNvSpPr>
            <a:spLocks noChangeAspect="1" noEditPoints="1"/>
          </p:cNvSpPr>
          <p:nvPr/>
        </p:nvSpPr>
        <p:spPr bwMode="black">
          <a:xfrm>
            <a:off x="11176136" y="6453088"/>
            <a:ext cx="823777" cy="216000"/>
          </a:xfrm>
          <a:custGeom>
            <a:avLst/>
            <a:gdLst>
              <a:gd name="T0" fmla="*/ 2494 w 4649"/>
              <a:gd name="T1" fmla="*/ 783 h 1219"/>
              <a:gd name="T2" fmla="*/ 2510 w 4649"/>
              <a:gd name="T3" fmla="*/ 896 h 1219"/>
              <a:gd name="T4" fmla="*/ 2461 w 4649"/>
              <a:gd name="T5" fmla="*/ 1063 h 1219"/>
              <a:gd name="T6" fmla="*/ 2333 w 4649"/>
              <a:gd name="T7" fmla="*/ 1180 h 1219"/>
              <a:gd name="T8" fmla="*/ 2154 w 4649"/>
              <a:gd name="T9" fmla="*/ 1219 h 1219"/>
              <a:gd name="T10" fmla="*/ 1990 w 4649"/>
              <a:gd name="T11" fmla="*/ 1174 h 1219"/>
              <a:gd name="T12" fmla="*/ 1888 w 4649"/>
              <a:gd name="T13" fmla="*/ 1073 h 1219"/>
              <a:gd name="T14" fmla="*/ 1848 w 4649"/>
              <a:gd name="T15" fmla="*/ 891 h 1219"/>
              <a:gd name="T16" fmla="*/ 2078 w 4649"/>
              <a:gd name="T17" fmla="*/ 843 h 1219"/>
              <a:gd name="T18" fmla="*/ 2095 w 4649"/>
              <a:gd name="T19" fmla="*/ 955 h 1219"/>
              <a:gd name="T20" fmla="*/ 2140 w 4649"/>
              <a:gd name="T21" fmla="*/ 1001 h 1219"/>
              <a:gd name="T22" fmla="*/ 2206 w 4649"/>
              <a:gd name="T23" fmla="*/ 987 h 1219"/>
              <a:gd name="T24" fmla="*/ 2228 w 4649"/>
              <a:gd name="T25" fmla="*/ 862 h 1219"/>
              <a:gd name="T26" fmla="*/ 2116 w 4649"/>
              <a:gd name="T27" fmla="*/ 728 h 1219"/>
              <a:gd name="T28" fmla="*/ 1887 w 4649"/>
              <a:gd name="T29" fmla="*/ 478 h 1219"/>
              <a:gd name="T30" fmla="*/ 1855 w 4649"/>
              <a:gd name="T31" fmla="*/ 362 h 1219"/>
              <a:gd name="T32" fmla="*/ 1880 w 4649"/>
              <a:gd name="T33" fmla="*/ 201 h 1219"/>
              <a:gd name="T34" fmla="*/ 1986 w 4649"/>
              <a:gd name="T35" fmla="*/ 65 h 1219"/>
              <a:gd name="T36" fmla="*/ 2150 w 4649"/>
              <a:gd name="T37" fmla="*/ 2 h 1219"/>
              <a:gd name="T38" fmla="*/ 2320 w 4649"/>
              <a:gd name="T39" fmla="*/ 28 h 1219"/>
              <a:gd name="T40" fmla="*/ 2444 w 4649"/>
              <a:gd name="T41" fmla="*/ 131 h 1219"/>
              <a:gd name="T42" fmla="*/ 2497 w 4649"/>
              <a:gd name="T43" fmla="*/ 293 h 1219"/>
              <a:gd name="T44" fmla="*/ 2481 w 4649"/>
              <a:gd name="T45" fmla="*/ 406 h 1219"/>
              <a:gd name="T46" fmla="*/ 2258 w 4649"/>
              <a:gd name="T47" fmla="*/ 278 h 1219"/>
              <a:gd name="T48" fmla="*/ 2218 w 4649"/>
              <a:gd name="T49" fmla="*/ 224 h 1219"/>
              <a:gd name="T50" fmla="*/ 2152 w 4649"/>
              <a:gd name="T51" fmla="*/ 232 h 1219"/>
              <a:gd name="T52" fmla="*/ 2126 w 4649"/>
              <a:gd name="T53" fmla="*/ 352 h 1219"/>
              <a:gd name="T54" fmla="*/ 2158 w 4649"/>
              <a:gd name="T55" fmla="*/ 427 h 1219"/>
              <a:gd name="T56" fmla="*/ 718 w 4649"/>
              <a:gd name="T57" fmla="*/ 26 h 1219"/>
              <a:gd name="T58" fmla="*/ 491 w 4649"/>
              <a:gd name="T59" fmla="*/ 1210 h 1219"/>
              <a:gd name="T60" fmla="*/ 230 w 4649"/>
              <a:gd name="T61" fmla="*/ 1189 h 1219"/>
              <a:gd name="T62" fmla="*/ 18 w 4649"/>
              <a:gd name="T63" fmla="*/ 13 h 1219"/>
              <a:gd name="T64" fmla="*/ 493 w 4649"/>
              <a:gd name="T65" fmla="*/ 33 h 1219"/>
              <a:gd name="T66" fmla="*/ 1409 w 4649"/>
              <a:gd name="T67" fmla="*/ 1193 h 1219"/>
              <a:gd name="T68" fmla="*/ 1173 w 4649"/>
              <a:gd name="T69" fmla="*/ 1207 h 1219"/>
              <a:gd name="T70" fmla="*/ 911 w 4649"/>
              <a:gd name="T71" fmla="*/ 1201 h 1219"/>
              <a:gd name="T72" fmla="*/ 691 w 4649"/>
              <a:gd name="T73" fmla="*/ 1200 h 1219"/>
              <a:gd name="T74" fmla="*/ 914 w 4649"/>
              <a:gd name="T75" fmla="*/ 15 h 1219"/>
              <a:gd name="T76" fmla="*/ 1179 w 4649"/>
              <a:gd name="T77" fmla="*/ 29 h 1219"/>
              <a:gd name="T78" fmla="*/ 3250 w 4649"/>
              <a:gd name="T79" fmla="*/ 1200 h 1219"/>
              <a:gd name="T80" fmla="*/ 3009 w 4649"/>
              <a:gd name="T81" fmla="*/ 1201 h 1219"/>
              <a:gd name="T82" fmla="*/ 2747 w 4649"/>
              <a:gd name="T83" fmla="*/ 1207 h 1219"/>
              <a:gd name="T84" fmla="*/ 2533 w 4649"/>
              <a:gd name="T85" fmla="*/ 1193 h 1219"/>
              <a:gd name="T86" fmla="*/ 2765 w 4649"/>
              <a:gd name="T87" fmla="*/ 13 h 1219"/>
              <a:gd name="T88" fmla="*/ 3137 w 4649"/>
              <a:gd name="T89" fmla="*/ 612 h 1219"/>
              <a:gd name="T90" fmla="*/ 4641 w 4649"/>
              <a:gd name="T91" fmla="*/ 1206 h 1219"/>
              <a:gd name="T92" fmla="*/ 4401 w 4649"/>
              <a:gd name="T93" fmla="*/ 1194 h 1219"/>
              <a:gd name="T94" fmla="*/ 4135 w 4649"/>
              <a:gd name="T95" fmla="*/ 1210 h 1219"/>
              <a:gd name="T96" fmla="*/ 3930 w 4649"/>
              <a:gd name="T97" fmla="*/ 1189 h 1219"/>
              <a:gd name="T98" fmla="*/ 4363 w 4649"/>
              <a:gd name="T99" fmla="*/ 13 h 1219"/>
              <a:gd name="T100" fmla="*/ 4648 w 4649"/>
              <a:gd name="T101" fmla="*/ 1189 h 1219"/>
              <a:gd name="T102" fmla="*/ 1742 w 4649"/>
              <a:gd name="T103" fmla="*/ 1209 h 1219"/>
              <a:gd name="T104" fmla="*/ 1500 w 4649"/>
              <a:gd name="T105" fmla="*/ 1190 h 1219"/>
              <a:gd name="T106" fmla="*/ 1733 w 4649"/>
              <a:gd name="T107" fmla="*/ 13 h 1219"/>
              <a:gd name="T108" fmla="*/ 3835 w 4649"/>
              <a:gd name="T109" fmla="*/ 955 h 1219"/>
              <a:gd name="T110" fmla="*/ 3854 w 4649"/>
              <a:gd name="T111" fmla="*/ 1198 h 1219"/>
              <a:gd name="T112" fmla="*/ 3358 w 4649"/>
              <a:gd name="T113" fmla="*/ 1209 h 1219"/>
              <a:gd name="T114" fmla="*/ 3349 w 4649"/>
              <a:gd name="T115" fmla="*/ 22 h 1219"/>
              <a:gd name="T116" fmla="*/ 3587 w 4649"/>
              <a:gd name="T117" fmla="*/ 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9" h="1219">
                <a:moveTo>
                  <a:pt x="2421" y="667"/>
                </a:moveTo>
                <a:lnTo>
                  <a:pt x="2425" y="671"/>
                </a:lnTo>
                <a:lnTo>
                  <a:pt x="2436" y="682"/>
                </a:lnTo>
                <a:lnTo>
                  <a:pt x="2442" y="691"/>
                </a:lnTo>
                <a:lnTo>
                  <a:pt x="2450" y="701"/>
                </a:lnTo>
                <a:lnTo>
                  <a:pt x="2458" y="712"/>
                </a:lnTo>
                <a:lnTo>
                  <a:pt x="2467" y="725"/>
                </a:lnTo>
                <a:lnTo>
                  <a:pt x="2475" y="740"/>
                </a:lnTo>
                <a:lnTo>
                  <a:pt x="2483" y="756"/>
                </a:lnTo>
                <a:lnTo>
                  <a:pt x="2490" y="773"/>
                </a:lnTo>
                <a:lnTo>
                  <a:pt x="2494" y="783"/>
                </a:lnTo>
                <a:lnTo>
                  <a:pt x="2497" y="792"/>
                </a:lnTo>
                <a:lnTo>
                  <a:pt x="2500" y="802"/>
                </a:lnTo>
                <a:lnTo>
                  <a:pt x="2503" y="812"/>
                </a:lnTo>
                <a:lnTo>
                  <a:pt x="2505" y="822"/>
                </a:lnTo>
                <a:lnTo>
                  <a:pt x="2507" y="833"/>
                </a:lnTo>
                <a:lnTo>
                  <a:pt x="2508" y="844"/>
                </a:lnTo>
                <a:lnTo>
                  <a:pt x="2509" y="855"/>
                </a:lnTo>
                <a:lnTo>
                  <a:pt x="2510" y="867"/>
                </a:lnTo>
                <a:lnTo>
                  <a:pt x="2510" y="878"/>
                </a:lnTo>
                <a:lnTo>
                  <a:pt x="2510" y="887"/>
                </a:lnTo>
                <a:lnTo>
                  <a:pt x="2510" y="896"/>
                </a:lnTo>
                <a:lnTo>
                  <a:pt x="2510" y="912"/>
                </a:lnTo>
                <a:lnTo>
                  <a:pt x="2508" y="929"/>
                </a:lnTo>
                <a:lnTo>
                  <a:pt x="2506" y="945"/>
                </a:lnTo>
                <a:lnTo>
                  <a:pt x="2503" y="961"/>
                </a:lnTo>
                <a:lnTo>
                  <a:pt x="2499" y="976"/>
                </a:lnTo>
                <a:lnTo>
                  <a:pt x="2495" y="992"/>
                </a:lnTo>
                <a:lnTo>
                  <a:pt x="2490" y="1007"/>
                </a:lnTo>
                <a:lnTo>
                  <a:pt x="2483" y="1022"/>
                </a:lnTo>
                <a:lnTo>
                  <a:pt x="2477" y="1036"/>
                </a:lnTo>
                <a:lnTo>
                  <a:pt x="2469" y="1050"/>
                </a:lnTo>
                <a:lnTo>
                  <a:pt x="2461" y="1063"/>
                </a:lnTo>
                <a:lnTo>
                  <a:pt x="2452" y="1077"/>
                </a:lnTo>
                <a:lnTo>
                  <a:pt x="2443" y="1089"/>
                </a:lnTo>
                <a:lnTo>
                  <a:pt x="2433" y="1101"/>
                </a:lnTo>
                <a:lnTo>
                  <a:pt x="2422" y="1113"/>
                </a:lnTo>
                <a:lnTo>
                  <a:pt x="2411" y="1124"/>
                </a:lnTo>
                <a:lnTo>
                  <a:pt x="2399" y="1135"/>
                </a:lnTo>
                <a:lnTo>
                  <a:pt x="2387" y="1145"/>
                </a:lnTo>
                <a:lnTo>
                  <a:pt x="2374" y="1155"/>
                </a:lnTo>
                <a:lnTo>
                  <a:pt x="2361" y="1164"/>
                </a:lnTo>
                <a:lnTo>
                  <a:pt x="2347" y="1172"/>
                </a:lnTo>
                <a:lnTo>
                  <a:pt x="2333" y="1180"/>
                </a:lnTo>
                <a:lnTo>
                  <a:pt x="2317" y="1187"/>
                </a:lnTo>
                <a:lnTo>
                  <a:pt x="2302" y="1194"/>
                </a:lnTo>
                <a:lnTo>
                  <a:pt x="2287" y="1200"/>
                </a:lnTo>
                <a:lnTo>
                  <a:pt x="2271" y="1205"/>
                </a:lnTo>
                <a:lnTo>
                  <a:pt x="2255" y="1209"/>
                </a:lnTo>
                <a:lnTo>
                  <a:pt x="2239" y="1213"/>
                </a:lnTo>
                <a:lnTo>
                  <a:pt x="2222" y="1215"/>
                </a:lnTo>
                <a:lnTo>
                  <a:pt x="2205" y="1217"/>
                </a:lnTo>
                <a:lnTo>
                  <a:pt x="2188" y="1219"/>
                </a:lnTo>
                <a:lnTo>
                  <a:pt x="2171" y="1219"/>
                </a:lnTo>
                <a:lnTo>
                  <a:pt x="2154" y="1219"/>
                </a:lnTo>
                <a:lnTo>
                  <a:pt x="2137" y="1218"/>
                </a:lnTo>
                <a:lnTo>
                  <a:pt x="2121" y="1216"/>
                </a:lnTo>
                <a:lnTo>
                  <a:pt x="2105" y="1214"/>
                </a:lnTo>
                <a:lnTo>
                  <a:pt x="2089" y="1211"/>
                </a:lnTo>
                <a:lnTo>
                  <a:pt x="2074" y="1207"/>
                </a:lnTo>
                <a:lnTo>
                  <a:pt x="2059" y="1203"/>
                </a:lnTo>
                <a:lnTo>
                  <a:pt x="2044" y="1199"/>
                </a:lnTo>
                <a:lnTo>
                  <a:pt x="2030" y="1193"/>
                </a:lnTo>
                <a:lnTo>
                  <a:pt x="2016" y="1187"/>
                </a:lnTo>
                <a:lnTo>
                  <a:pt x="2003" y="1181"/>
                </a:lnTo>
                <a:lnTo>
                  <a:pt x="1990" y="1174"/>
                </a:lnTo>
                <a:lnTo>
                  <a:pt x="1977" y="1166"/>
                </a:lnTo>
                <a:lnTo>
                  <a:pt x="1971" y="1162"/>
                </a:lnTo>
                <a:lnTo>
                  <a:pt x="1965" y="1158"/>
                </a:lnTo>
                <a:lnTo>
                  <a:pt x="1954" y="1149"/>
                </a:lnTo>
                <a:lnTo>
                  <a:pt x="1943" y="1140"/>
                </a:lnTo>
                <a:lnTo>
                  <a:pt x="1932" y="1130"/>
                </a:lnTo>
                <a:lnTo>
                  <a:pt x="1922" y="1120"/>
                </a:lnTo>
                <a:lnTo>
                  <a:pt x="1913" y="1109"/>
                </a:lnTo>
                <a:lnTo>
                  <a:pt x="1904" y="1098"/>
                </a:lnTo>
                <a:lnTo>
                  <a:pt x="1895" y="1086"/>
                </a:lnTo>
                <a:lnTo>
                  <a:pt x="1888" y="1073"/>
                </a:lnTo>
                <a:lnTo>
                  <a:pt x="1881" y="1061"/>
                </a:lnTo>
                <a:lnTo>
                  <a:pt x="1874" y="1047"/>
                </a:lnTo>
                <a:lnTo>
                  <a:pt x="1869" y="1034"/>
                </a:lnTo>
                <a:lnTo>
                  <a:pt x="1864" y="1019"/>
                </a:lnTo>
                <a:lnTo>
                  <a:pt x="1859" y="1005"/>
                </a:lnTo>
                <a:lnTo>
                  <a:pt x="1856" y="990"/>
                </a:lnTo>
                <a:lnTo>
                  <a:pt x="1853" y="974"/>
                </a:lnTo>
                <a:lnTo>
                  <a:pt x="1851" y="958"/>
                </a:lnTo>
                <a:lnTo>
                  <a:pt x="1849" y="942"/>
                </a:lnTo>
                <a:lnTo>
                  <a:pt x="1849" y="925"/>
                </a:lnTo>
                <a:lnTo>
                  <a:pt x="1848" y="891"/>
                </a:lnTo>
                <a:lnTo>
                  <a:pt x="1849" y="859"/>
                </a:lnTo>
                <a:lnTo>
                  <a:pt x="1849" y="856"/>
                </a:lnTo>
                <a:lnTo>
                  <a:pt x="1850" y="852"/>
                </a:lnTo>
                <a:lnTo>
                  <a:pt x="1851" y="850"/>
                </a:lnTo>
                <a:lnTo>
                  <a:pt x="1854" y="847"/>
                </a:lnTo>
                <a:lnTo>
                  <a:pt x="1856" y="845"/>
                </a:lnTo>
                <a:lnTo>
                  <a:pt x="1859" y="844"/>
                </a:lnTo>
                <a:lnTo>
                  <a:pt x="1863" y="843"/>
                </a:lnTo>
                <a:lnTo>
                  <a:pt x="1866" y="842"/>
                </a:lnTo>
                <a:lnTo>
                  <a:pt x="2074" y="842"/>
                </a:lnTo>
                <a:lnTo>
                  <a:pt x="2078" y="843"/>
                </a:lnTo>
                <a:lnTo>
                  <a:pt x="2081" y="844"/>
                </a:lnTo>
                <a:lnTo>
                  <a:pt x="2084" y="845"/>
                </a:lnTo>
                <a:lnTo>
                  <a:pt x="2087" y="848"/>
                </a:lnTo>
                <a:lnTo>
                  <a:pt x="2089" y="850"/>
                </a:lnTo>
                <a:lnTo>
                  <a:pt x="2090" y="853"/>
                </a:lnTo>
                <a:lnTo>
                  <a:pt x="2092" y="857"/>
                </a:lnTo>
                <a:lnTo>
                  <a:pt x="2092" y="860"/>
                </a:lnTo>
                <a:lnTo>
                  <a:pt x="2092" y="935"/>
                </a:lnTo>
                <a:lnTo>
                  <a:pt x="2093" y="942"/>
                </a:lnTo>
                <a:lnTo>
                  <a:pt x="2094" y="948"/>
                </a:lnTo>
                <a:lnTo>
                  <a:pt x="2095" y="955"/>
                </a:lnTo>
                <a:lnTo>
                  <a:pt x="2098" y="961"/>
                </a:lnTo>
                <a:lnTo>
                  <a:pt x="2101" y="967"/>
                </a:lnTo>
                <a:lnTo>
                  <a:pt x="2104" y="973"/>
                </a:lnTo>
                <a:lnTo>
                  <a:pt x="2108" y="978"/>
                </a:lnTo>
                <a:lnTo>
                  <a:pt x="2110" y="981"/>
                </a:lnTo>
                <a:lnTo>
                  <a:pt x="2112" y="983"/>
                </a:lnTo>
                <a:lnTo>
                  <a:pt x="2117" y="988"/>
                </a:lnTo>
                <a:lnTo>
                  <a:pt x="2122" y="992"/>
                </a:lnTo>
                <a:lnTo>
                  <a:pt x="2128" y="996"/>
                </a:lnTo>
                <a:lnTo>
                  <a:pt x="2134" y="999"/>
                </a:lnTo>
                <a:lnTo>
                  <a:pt x="2140" y="1001"/>
                </a:lnTo>
                <a:lnTo>
                  <a:pt x="2147" y="1003"/>
                </a:lnTo>
                <a:lnTo>
                  <a:pt x="2153" y="1004"/>
                </a:lnTo>
                <a:lnTo>
                  <a:pt x="2160" y="1005"/>
                </a:lnTo>
                <a:lnTo>
                  <a:pt x="2167" y="1004"/>
                </a:lnTo>
                <a:lnTo>
                  <a:pt x="2173" y="1003"/>
                </a:lnTo>
                <a:lnTo>
                  <a:pt x="2180" y="1002"/>
                </a:lnTo>
                <a:lnTo>
                  <a:pt x="2186" y="1000"/>
                </a:lnTo>
                <a:lnTo>
                  <a:pt x="2191" y="998"/>
                </a:lnTo>
                <a:lnTo>
                  <a:pt x="2197" y="995"/>
                </a:lnTo>
                <a:lnTo>
                  <a:pt x="2202" y="991"/>
                </a:lnTo>
                <a:lnTo>
                  <a:pt x="2206" y="987"/>
                </a:lnTo>
                <a:lnTo>
                  <a:pt x="2211" y="983"/>
                </a:lnTo>
                <a:lnTo>
                  <a:pt x="2215" y="979"/>
                </a:lnTo>
                <a:lnTo>
                  <a:pt x="2218" y="974"/>
                </a:lnTo>
                <a:lnTo>
                  <a:pt x="2221" y="969"/>
                </a:lnTo>
                <a:lnTo>
                  <a:pt x="2224" y="963"/>
                </a:lnTo>
                <a:lnTo>
                  <a:pt x="2226" y="957"/>
                </a:lnTo>
                <a:lnTo>
                  <a:pt x="2227" y="951"/>
                </a:lnTo>
                <a:lnTo>
                  <a:pt x="2228" y="948"/>
                </a:lnTo>
                <a:lnTo>
                  <a:pt x="2228" y="945"/>
                </a:lnTo>
                <a:lnTo>
                  <a:pt x="2228" y="871"/>
                </a:lnTo>
                <a:lnTo>
                  <a:pt x="2228" y="862"/>
                </a:lnTo>
                <a:lnTo>
                  <a:pt x="2226" y="855"/>
                </a:lnTo>
                <a:lnTo>
                  <a:pt x="2224" y="847"/>
                </a:lnTo>
                <a:lnTo>
                  <a:pt x="2220" y="838"/>
                </a:lnTo>
                <a:lnTo>
                  <a:pt x="2215" y="827"/>
                </a:lnTo>
                <a:lnTo>
                  <a:pt x="2211" y="822"/>
                </a:lnTo>
                <a:lnTo>
                  <a:pt x="2207" y="817"/>
                </a:lnTo>
                <a:lnTo>
                  <a:pt x="2198" y="805"/>
                </a:lnTo>
                <a:lnTo>
                  <a:pt x="2191" y="798"/>
                </a:lnTo>
                <a:lnTo>
                  <a:pt x="2181" y="788"/>
                </a:lnTo>
                <a:lnTo>
                  <a:pt x="2152" y="761"/>
                </a:lnTo>
                <a:lnTo>
                  <a:pt x="2116" y="728"/>
                </a:lnTo>
                <a:lnTo>
                  <a:pt x="2078" y="693"/>
                </a:lnTo>
                <a:lnTo>
                  <a:pt x="2008" y="632"/>
                </a:lnTo>
                <a:lnTo>
                  <a:pt x="1978" y="604"/>
                </a:lnTo>
                <a:lnTo>
                  <a:pt x="1973" y="599"/>
                </a:lnTo>
                <a:lnTo>
                  <a:pt x="1960" y="584"/>
                </a:lnTo>
                <a:lnTo>
                  <a:pt x="1941" y="562"/>
                </a:lnTo>
                <a:lnTo>
                  <a:pt x="1930" y="548"/>
                </a:lnTo>
                <a:lnTo>
                  <a:pt x="1919" y="533"/>
                </a:lnTo>
                <a:lnTo>
                  <a:pt x="1908" y="516"/>
                </a:lnTo>
                <a:lnTo>
                  <a:pt x="1897" y="497"/>
                </a:lnTo>
                <a:lnTo>
                  <a:pt x="1887" y="478"/>
                </a:lnTo>
                <a:lnTo>
                  <a:pt x="1882" y="468"/>
                </a:lnTo>
                <a:lnTo>
                  <a:pt x="1878" y="457"/>
                </a:lnTo>
                <a:lnTo>
                  <a:pt x="1873" y="446"/>
                </a:lnTo>
                <a:lnTo>
                  <a:pt x="1869" y="435"/>
                </a:lnTo>
                <a:lnTo>
                  <a:pt x="1866" y="424"/>
                </a:lnTo>
                <a:lnTo>
                  <a:pt x="1863" y="413"/>
                </a:lnTo>
                <a:lnTo>
                  <a:pt x="1860" y="402"/>
                </a:lnTo>
                <a:lnTo>
                  <a:pt x="1858" y="390"/>
                </a:lnTo>
                <a:lnTo>
                  <a:pt x="1856" y="378"/>
                </a:lnTo>
                <a:lnTo>
                  <a:pt x="1855" y="366"/>
                </a:lnTo>
                <a:lnTo>
                  <a:pt x="1855" y="362"/>
                </a:lnTo>
                <a:lnTo>
                  <a:pt x="1854" y="346"/>
                </a:lnTo>
                <a:lnTo>
                  <a:pt x="1854" y="330"/>
                </a:lnTo>
                <a:lnTo>
                  <a:pt x="1854" y="313"/>
                </a:lnTo>
                <a:lnTo>
                  <a:pt x="1855" y="296"/>
                </a:lnTo>
                <a:lnTo>
                  <a:pt x="1858" y="279"/>
                </a:lnTo>
                <a:lnTo>
                  <a:pt x="1860" y="263"/>
                </a:lnTo>
                <a:lnTo>
                  <a:pt x="1864" y="247"/>
                </a:lnTo>
                <a:lnTo>
                  <a:pt x="1869" y="231"/>
                </a:lnTo>
                <a:lnTo>
                  <a:pt x="1871" y="224"/>
                </a:lnTo>
                <a:lnTo>
                  <a:pt x="1874" y="216"/>
                </a:lnTo>
                <a:lnTo>
                  <a:pt x="1880" y="201"/>
                </a:lnTo>
                <a:lnTo>
                  <a:pt x="1886" y="187"/>
                </a:lnTo>
                <a:lnTo>
                  <a:pt x="1894" y="172"/>
                </a:lnTo>
                <a:lnTo>
                  <a:pt x="1901" y="159"/>
                </a:lnTo>
                <a:lnTo>
                  <a:pt x="1910" y="145"/>
                </a:lnTo>
                <a:lnTo>
                  <a:pt x="1919" y="132"/>
                </a:lnTo>
                <a:lnTo>
                  <a:pt x="1929" y="120"/>
                </a:lnTo>
                <a:lnTo>
                  <a:pt x="1939" y="108"/>
                </a:lnTo>
                <a:lnTo>
                  <a:pt x="1950" y="96"/>
                </a:lnTo>
                <a:lnTo>
                  <a:pt x="1962" y="85"/>
                </a:lnTo>
                <a:lnTo>
                  <a:pt x="1974" y="75"/>
                </a:lnTo>
                <a:lnTo>
                  <a:pt x="1986" y="65"/>
                </a:lnTo>
                <a:lnTo>
                  <a:pt x="1999" y="56"/>
                </a:lnTo>
                <a:lnTo>
                  <a:pt x="2012" y="48"/>
                </a:lnTo>
                <a:lnTo>
                  <a:pt x="2026" y="40"/>
                </a:lnTo>
                <a:lnTo>
                  <a:pt x="2041" y="32"/>
                </a:lnTo>
                <a:lnTo>
                  <a:pt x="2055" y="26"/>
                </a:lnTo>
                <a:lnTo>
                  <a:pt x="2070" y="20"/>
                </a:lnTo>
                <a:lnTo>
                  <a:pt x="2085" y="15"/>
                </a:lnTo>
                <a:lnTo>
                  <a:pt x="2101" y="10"/>
                </a:lnTo>
                <a:lnTo>
                  <a:pt x="2117" y="7"/>
                </a:lnTo>
                <a:lnTo>
                  <a:pt x="2133" y="4"/>
                </a:lnTo>
                <a:lnTo>
                  <a:pt x="2150" y="2"/>
                </a:lnTo>
                <a:lnTo>
                  <a:pt x="2167" y="0"/>
                </a:lnTo>
                <a:lnTo>
                  <a:pt x="2184" y="0"/>
                </a:lnTo>
                <a:lnTo>
                  <a:pt x="2200" y="0"/>
                </a:lnTo>
                <a:lnTo>
                  <a:pt x="2216" y="1"/>
                </a:lnTo>
                <a:lnTo>
                  <a:pt x="2232" y="3"/>
                </a:lnTo>
                <a:lnTo>
                  <a:pt x="2247" y="6"/>
                </a:lnTo>
                <a:lnTo>
                  <a:pt x="2262" y="9"/>
                </a:lnTo>
                <a:lnTo>
                  <a:pt x="2277" y="13"/>
                </a:lnTo>
                <a:lnTo>
                  <a:pt x="2292" y="17"/>
                </a:lnTo>
                <a:lnTo>
                  <a:pt x="2306" y="22"/>
                </a:lnTo>
                <a:lnTo>
                  <a:pt x="2320" y="28"/>
                </a:lnTo>
                <a:lnTo>
                  <a:pt x="2335" y="35"/>
                </a:lnTo>
                <a:lnTo>
                  <a:pt x="2348" y="42"/>
                </a:lnTo>
                <a:lnTo>
                  <a:pt x="2360" y="49"/>
                </a:lnTo>
                <a:lnTo>
                  <a:pt x="2373" y="58"/>
                </a:lnTo>
                <a:lnTo>
                  <a:pt x="2384" y="66"/>
                </a:lnTo>
                <a:lnTo>
                  <a:pt x="2396" y="76"/>
                </a:lnTo>
                <a:lnTo>
                  <a:pt x="2406" y="86"/>
                </a:lnTo>
                <a:lnTo>
                  <a:pt x="2417" y="96"/>
                </a:lnTo>
                <a:lnTo>
                  <a:pt x="2426" y="107"/>
                </a:lnTo>
                <a:lnTo>
                  <a:pt x="2436" y="119"/>
                </a:lnTo>
                <a:lnTo>
                  <a:pt x="2444" y="131"/>
                </a:lnTo>
                <a:lnTo>
                  <a:pt x="2452" y="143"/>
                </a:lnTo>
                <a:lnTo>
                  <a:pt x="2460" y="156"/>
                </a:lnTo>
                <a:lnTo>
                  <a:pt x="2467" y="170"/>
                </a:lnTo>
                <a:lnTo>
                  <a:pt x="2473" y="184"/>
                </a:lnTo>
                <a:lnTo>
                  <a:pt x="2478" y="198"/>
                </a:lnTo>
                <a:lnTo>
                  <a:pt x="2483" y="213"/>
                </a:lnTo>
                <a:lnTo>
                  <a:pt x="2488" y="228"/>
                </a:lnTo>
                <a:lnTo>
                  <a:pt x="2491" y="244"/>
                </a:lnTo>
                <a:lnTo>
                  <a:pt x="2494" y="260"/>
                </a:lnTo>
                <a:lnTo>
                  <a:pt x="2496" y="276"/>
                </a:lnTo>
                <a:lnTo>
                  <a:pt x="2497" y="293"/>
                </a:lnTo>
                <a:lnTo>
                  <a:pt x="2498" y="310"/>
                </a:lnTo>
                <a:lnTo>
                  <a:pt x="2498" y="350"/>
                </a:lnTo>
                <a:lnTo>
                  <a:pt x="2498" y="388"/>
                </a:lnTo>
                <a:lnTo>
                  <a:pt x="2498" y="392"/>
                </a:lnTo>
                <a:lnTo>
                  <a:pt x="2497" y="395"/>
                </a:lnTo>
                <a:lnTo>
                  <a:pt x="2495" y="398"/>
                </a:lnTo>
                <a:lnTo>
                  <a:pt x="2493" y="401"/>
                </a:lnTo>
                <a:lnTo>
                  <a:pt x="2491" y="403"/>
                </a:lnTo>
                <a:lnTo>
                  <a:pt x="2488" y="404"/>
                </a:lnTo>
                <a:lnTo>
                  <a:pt x="2484" y="405"/>
                </a:lnTo>
                <a:lnTo>
                  <a:pt x="2481" y="406"/>
                </a:lnTo>
                <a:lnTo>
                  <a:pt x="2277" y="405"/>
                </a:lnTo>
                <a:lnTo>
                  <a:pt x="2273" y="405"/>
                </a:lnTo>
                <a:lnTo>
                  <a:pt x="2270" y="404"/>
                </a:lnTo>
                <a:lnTo>
                  <a:pt x="2267" y="402"/>
                </a:lnTo>
                <a:lnTo>
                  <a:pt x="2264" y="400"/>
                </a:lnTo>
                <a:lnTo>
                  <a:pt x="2262" y="397"/>
                </a:lnTo>
                <a:lnTo>
                  <a:pt x="2260" y="394"/>
                </a:lnTo>
                <a:lnTo>
                  <a:pt x="2259" y="391"/>
                </a:lnTo>
                <a:lnTo>
                  <a:pt x="2259" y="387"/>
                </a:lnTo>
                <a:lnTo>
                  <a:pt x="2259" y="285"/>
                </a:lnTo>
                <a:lnTo>
                  <a:pt x="2258" y="278"/>
                </a:lnTo>
                <a:lnTo>
                  <a:pt x="2257" y="271"/>
                </a:lnTo>
                <a:lnTo>
                  <a:pt x="2256" y="265"/>
                </a:lnTo>
                <a:lnTo>
                  <a:pt x="2253" y="259"/>
                </a:lnTo>
                <a:lnTo>
                  <a:pt x="2251" y="253"/>
                </a:lnTo>
                <a:lnTo>
                  <a:pt x="2247" y="248"/>
                </a:lnTo>
                <a:lnTo>
                  <a:pt x="2244" y="243"/>
                </a:lnTo>
                <a:lnTo>
                  <a:pt x="2239" y="238"/>
                </a:lnTo>
                <a:lnTo>
                  <a:pt x="2235" y="234"/>
                </a:lnTo>
                <a:lnTo>
                  <a:pt x="2229" y="230"/>
                </a:lnTo>
                <a:lnTo>
                  <a:pt x="2224" y="226"/>
                </a:lnTo>
                <a:lnTo>
                  <a:pt x="2218" y="224"/>
                </a:lnTo>
                <a:lnTo>
                  <a:pt x="2212" y="221"/>
                </a:lnTo>
                <a:lnTo>
                  <a:pt x="2206" y="220"/>
                </a:lnTo>
                <a:lnTo>
                  <a:pt x="2199" y="219"/>
                </a:lnTo>
                <a:lnTo>
                  <a:pt x="2192" y="218"/>
                </a:lnTo>
                <a:lnTo>
                  <a:pt x="2186" y="219"/>
                </a:lnTo>
                <a:lnTo>
                  <a:pt x="2180" y="220"/>
                </a:lnTo>
                <a:lnTo>
                  <a:pt x="2174" y="221"/>
                </a:lnTo>
                <a:lnTo>
                  <a:pt x="2168" y="223"/>
                </a:lnTo>
                <a:lnTo>
                  <a:pt x="2162" y="226"/>
                </a:lnTo>
                <a:lnTo>
                  <a:pt x="2157" y="229"/>
                </a:lnTo>
                <a:lnTo>
                  <a:pt x="2152" y="232"/>
                </a:lnTo>
                <a:lnTo>
                  <a:pt x="2148" y="236"/>
                </a:lnTo>
                <a:lnTo>
                  <a:pt x="2143" y="240"/>
                </a:lnTo>
                <a:lnTo>
                  <a:pt x="2140" y="245"/>
                </a:lnTo>
                <a:lnTo>
                  <a:pt x="2136" y="250"/>
                </a:lnTo>
                <a:lnTo>
                  <a:pt x="2133" y="255"/>
                </a:lnTo>
                <a:lnTo>
                  <a:pt x="2131" y="261"/>
                </a:lnTo>
                <a:lnTo>
                  <a:pt x="2129" y="267"/>
                </a:lnTo>
                <a:lnTo>
                  <a:pt x="2127" y="273"/>
                </a:lnTo>
                <a:lnTo>
                  <a:pt x="2127" y="279"/>
                </a:lnTo>
                <a:lnTo>
                  <a:pt x="2126" y="349"/>
                </a:lnTo>
                <a:lnTo>
                  <a:pt x="2126" y="352"/>
                </a:lnTo>
                <a:lnTo>
                  <a:pt x="2128" y="366"/>
                </a:lnTo>
                <a:lnTo>
                  <a:pt x="2130" y="375"/>
                </a:lnTo>
                <a:lnTo>
                  <a:pt x="2133" y="386"/>
                </a:lnTo>
                <a:lnTo>
                  <a:pt x="2135" y="392"/>
                </a:lnTo>
                <a:lnTo>
                  <a:pt x="2138" y="398"/>
                </a:lnTo>
                <a:lnTo>
                  <a:pt x="2140" y="403"/>
                </a:lnTo>
                <a:lnTo>
                  <a:pt x="2143" y="409"/>
                </a:lnTo>
                <a:lnTo>
                  <a:pt x="2146" y="414"/>
                </a:lnTo>
                <a:lnTo>
                  <a:pt x="2150" y="419"/>
                </a:lnTo>
                <a:lnTo>
                  <a:pt x="2154" y="423"/>
                </a:lnTo>
                <a:lnTo>
                  <a:pt x="2158" y="427"/>
                </a:lnTo>
                <a:lnTo>
                  <a:pt x="2174" y="440"/>
                </a:lnTo>
                <a:lnTo>
                  <a:pt x="2206" y="469"/>
                </a:lnTo>
                <a:lnTo>
                  <a:pt x="2295" y="551"/>
                </a:lnTo>
                <a:lnTo>
                  <a:pt x="2421" y="667"/>
                </a:lnTo>
                <a:close/>
                <a:moveTo>
                  <a:pt x="701" y="13"/>
                </a:moveTo>
                <a:lnTo>
                  <a:pt x="705" y="14"/>
                </a:lnTo>
                <a:lnTo>
                  <a:pt x="709" y="15"/>
                </a:lnTo>
                <a:lnTo>
                  <a:pt x="712" y="17"/>
                </a:lnTo>
                <a:lnTo>
                  <a:pt x="715" y="19"/>
                </a:lnTo>
                <a:lnTo>
                  <a:pt x="717" y="22"/>
                </a:lnTo>
                <a:lnTo>
                  <a:pt x="718" y="26"/>
                </a:lnTo>
                <a:lnTo>
                  <a:pt x="719" y="30"/>
                </a:lnTo>
                <a:lnTo>
                  <a:pt x="719" y="34"/>
                </a:lnTo>
                <a:lnTo>
                  <a:pt x="615" y="612"/>
                </a:lnTo>
                <a:lnTo>
                  <a:pt x="511" y="1189"/>
                </a:lnTo>
                <a:lnTo>
                  <a:pt x="510" y="1193"/>
                </a:lnTo>
                <a:lnTo>
                  <a:pt x="508" y="1197"/>
                </a:lnTo>
                <a:lnTo>
                  <a:pt x="506" y="1201"/>
                </a:lnTo>
                <a:lnTo>
                  <a:pt x="502" y="1204"/>
                </a:lnTo>
                <a:lnTo>
                  <a:pt x="499" y="1207"/>
                </a:lnTo>
                <a:lnTo>
                  <a:pt x="495" y="1208"/>
                </a:lnTo>
                <a:lnTo>
                  <a:pt x="491" y="1210"/>
                </a:lnTo>
                <a:lnTo>
                  <a:pt x="487" y="1210"/>
                </a:lnTo>
                <a:lnTo>
                  <a:pt x="436" y="1210"/>
                </a:lnTo>
                <a:lnTo>
                  <a:pt x="254" y="1210"/>
                </a:lnTo>
                <a:lnTo>
                  <a:pt x="250" y="1210"/>
                </a:lnTo>
                <a:lnTo>
                  <a:pt x="246" y="1208"/>
                </a:lnTo>
                <a:lnTo>
                  <a:pt x="242" y="1206"/>
                </a:lnTo>
                <a:lnTo>
                  <a:pt x="238" y="1204"/>
                </a:lnTo>
                <a:lnTo>
                  <a:pt x="235" y="1201"/>
                </a:lnTo>
                <a:lnTo>
                  <a:pt x="233" y="1197"/>
                </a:lnTo>
                <a:lnTo>
                  <a:pt x="231" y="1193"/>
                </a:lnTo>
                <a:lnTo>
                  <a:pt x="230" y="1189"/>
                </a:lnTo>
                <a:lnTo>
                  <a:pt x="115" y="612"/>
                </a:lnTo>
                <a:lnTo>
                  <a:pt x="0" y="34"/>
                </a:lnTo>
                <a:lnTo>
                  <a:pt x="0" y="30"/>
                </a:lnTo>
                <a:lnTo>
                  <a:pt x="1" y="26"/>
                </a:lnTo>
                <a:lnTo>
                  <a:pt x="1" y="24"/>
                </a:lnTo>
                <a:lnTo>
                  <a:pt x="2" y="22"/>
                </a:lnTo>
                <a:lnTo>
                  <a:pt x="4" y="19"/>
                </a:lnTo>
                <a:lnTo>
                  <a:pt x="7" y="16"/>
                </a:lnTo>
                <a:lnTo>
                  <a:pt x="10" y="15"/>
                </a:lnTo>
                <a:lnTo>
                  <a:pt x="14" y="13"/>
                </a:lnTo>
                <a:lnTo>
                  <a:pt x="18" y="13"/>
                </a:lnTo>
                <a:lnTo>
                  <a:pt x="225" y="13"/>
                </a:lnTo>
                <a:lnTo>
                  <a:pt x="229" y="13"/>
                </a:lnTo>
                <a:lnTo>
                  <a:pt x="233" y="14"/>
                </a:lnTo>
                <a:lnTo>
                  <a:pt x="237" y="16"/>
                </a:lnTo>
                <a:lnTo>
                  <a:pt x="241" y="19"/>
                </a:lnTo>
                <a:lnTo>
                  <a:pt x="244" y="22"/>
                </a:lnTo>
                <a:lnTo>
                  <a:pt x="246" y="25"/>
                </a:lnTo>
                <a:lnTo>
                  <a:pt x="248" y="29"/>
                </a:lnTo>
                <a:lnTo>
                  <a:pt x="249" y="33"/>
                </a:lnTo>
                <a:lnTo>
                  <a:pt x="365" y="696"/>
                </a:lnTo>
                <a:lnTo>
                  <a:pt x="493" y="33"/>
                </a:lnTo>
                <a:lnTo>
                  <a:pt x="495" y="29"/>
                </a:lnTo>
                <a:lnTo>
                  <a:pt x="496" y="25"/>
                </a:lnTo>
                <a:lnTo>
                  <a:pt x="499" y="22"/>
                </a:lnTo>
                <a:lnTo>
                  <a:pt x="502" y="19"/>
                </a:lnTo>
                <a:lnTo>
                  <a:pt x="506" y="16"/>
                </a:lnTo>
                <a:lnTo>
                  <a:pt x="509" y="15"/>
                </a:lnTo>
                <a:lnTo>
                  <a:pt x="513" y="13"/>
                </a:lnTo>
                <a:lnTo>
                  <a:pt x="518" y="13"/>
                </a:lnTo>
                <a:lnTo>
                  <a:pt x="701" y="13"/>
                </a:lnTo>
                <a:close/>
                <a:moveTo>
                  <a:pt x="1409" y="1189"/>
                </a:moveTo>
                <a:lnTo>
                  <a:pt x="1409" y="1193"/>
                </a:lnTo>
                <a:lnTo>
                  <a:pt x="1409" y="1197"/>
                </a:lnTo>
                <a:lnTo>
                  <a:pt x="1407" y="1200"/>
                </a:lnTo>
                <a:lnTo>
                  <a:pt x="1405" y="1204"/>
                </a:lnTo>
                <a:lnTo>
                  <a:pt x="1402" y="1206"/>
                </a:lnTo>
                <a:lnTo>
                  <a:pt x="1398" y="1208"/>
                </a:lnTo>
                <a:lnTo>
                  <a:pt x="1395" y="1210"/>
                </a:lnTo>
                <a:lnTo>
                  <a:pt x="1390" y="1210"/>
                </a:lnTo>
                <a:lnTo>
                  <a:pt x="1185" y="1210"/>
                </a:lnTo>
                <a:lnTo>
                  <a:pt x="1181" y="1210"/>
                </a:lnTo>
                <a:lnTo>
                  <a:pt x="1177" y="1209"/>
                </a:lnTo>
                <a:lnTo>
                  <a:pt x="1173" y="1207"/>
                </a:lnTo>
                <a:lnTo>
                  <a:pt x="1169" y="1204"/>
                </a:lnTo>
                <a:lnTo>
                  <a:pt x="1166" y="1201"/>
                </a:lnTo>
                <a:lnTo>
                  <a:pt x="1164" y="1198"/>
                </a:lnTo>
                <a:lnTo>
                  <a:pt x="1162" y="1194"/>
                </a:lnTo>
                <a:lnTo>
                  <a:pt x="1161" y="1190"/>
                </a:lnTo>
                <a:lnTo>
                  <a:pt x="1143" y="1087"/>
                </a:lnTo>
                <a:lnTo>
                  <a:pt x="936" y="1087"/>
                </a:lnTo>
                <a:lnTo>
                  <a:pt x="916" y="1190"/>
                </a:lnTo>
                <a:lnTo>
                  <a:pt x="915" y="1194"/>
                </a:lnTo>
                <a:lnTo>
                  <a:pt x="913" y="1198"/>
                </a:lnTo>
                <a:lnTo>
                  <a:pt x="911" y="1201"/>
                </a:lnTo>
                <a:lnTo>
                  <a:pt x="908" y="1204"/>
                </a:lnTo>
                <a:lnTo>
                  <a:pt x="904" y="1207"/>
                </a:lnTo>
                <a:lnTo>
                  <a:pt x="900" y="1209"/>
                </a:lnTo>
                <a:lnTo>
                  <a:pt x="896" y="1210"/>
                </a:lnTo>
                <a:lnTo>
                  <a:pt x="892" y="1210"/>
                </a:lnTo>
                <a:lnTo>
                  <a:pt x="705" y="1210"/>
                </a:lnTo>
                <a:lnTo>
                  <a:pt x="701" y="1210"/>
                </a:lnTo>
                <a:lnTo>
                  <a:pt x="698" y="1208"/>
                </a:lnTo>
                <a:lnTo>
                  <a:pt x="695" y="1206"/>
                </a:lnTo>
                <a:lnTo>
                  <a:pt x="692" y="1204"/>
                </a:lnTo>
                <a:lnTo>
                  <a:pt x="691" y="1200"/>
                </a:lnTo>
                <a:lnTo>
                  <a:pt x="690" y="1197"/>
                </a:lnTo>
                <a:lnTo>
                  <a:pt x="690" y="1193"/>
                </a:lnTo>
                <a:lnTo>
                  <a:pt x="690" y="1189"/>
                </a:lnTo>
                <a:lnTo>
                  <a:pt x="795" y="612"/>
                </a:lnTo>
                <a:lnTo>
                  <a:pt x="899" y="34"/>
                </a:lnTo>
                <a:lnTo>
                  <a:pt x="900" y="29"/>
                </a:lnTo>
                <a:lnTo>
                  <a:pt x="902" y="26"/>
                </a:lnTo>
                <a:lnTo>
                  <a:pt x="904" y="22"/>
                </a:lnTo>
                <a:lnTo>
                  <a:pt x="907" y="19"/>
                </a:lnTo>
                <a:lnTo>
                  <a:pt x="911" y="16"/>
                </a:lnTo>
                <a:lnTo>
                  <a:pt x="914" y="15"/>
                </a:lnTo>
                <a:lnTo>
                  <a:pt x="919" y="13"/>
                </a:lnTo>
                <a:lnTo>
                  <a:pt x="923" y="13"/>
                </a:lnTo>
                <a:lnTo>
                  <a:pt x="1125" y="13"/>
                </a:lnTo>
                <a:lnTo>
                  <a:pt x="1154" y="13"/>
                </a:lnTo>
                <a:lnTo>
                  <a:pt x="1158" y="13"/>
                </a:lnTo>
                <a:lnTo>
                  <a:pt x="1163" y="15"/>
                </a:lnTo>
                <a:lnTo>
                  <a:pt x="1167" y="17"/>
                </a:lnTo>
                <a:lnTo>
                  <a:pt x="1171" y="19"/>
                </a:lnTo>
                <a:lnTo>
                  <a:pt x="1174" y="22"/>
                </a:lnTo>
                <a:lnTo>
                  <a:pt x="1177" y="26"/>
                </a:lnTo>
                <a:lnTo>
                  <a:pt x="1179" y="29"/>
                </a:lnTo>
                <a:lnTo>
                  <a:pt x="1180" y="34"/>
                </a:lnTo>
                <a:lnTo>
                  <a:pt x="1294" y="612"/>
                </a:lnTo>
                <a:lnTo>
                  <a:pt x="1409" y="1189"/>
                </a:lnTo>
                <a:close/>
                <a:moveTo>
                  <a:pt x="979" y="868"/>
                </a:moveTo>
                <a:lnTo>
                  <a:pt x="1105" y="868"/>
                </a:lnTo>
                <a:lnTo>
                  <a:pt x="1045" y="526"/>
                </a:lnTo>
                <a:lnTo>
                  <a:pt x="979" y="868"/>
                </a:lnTo>
                <a:close/>
                <a:moveTo>
                  <a:pt x="3252" y="1189"/>
                </a:moveTo>
                <a:lnTo>
                  <a:pt x="3252" y="1193"/>
                </a:lnTo>
                <a:lnTo>
                  <a:pt x="3252" y="1197"/>
                </a:lnTo>
                <a:lnTo>
                  <a:pt x="3250" y="1200"/>
                </a:lnTo>
                <a:lnTo>
                  <a:pt x="3248" y="1204"/>
                </a:lnTo>
                <a:lnTo>
                  <a:pt x="3246" y="1206"/>
                </a:lnTo>
                <a:lnTo>
                  <a:pt x="3243" y="1208"/>
                </a:lnTo>
                <a:lnTo>
                  <a:pt x="3239" y="1210"/>
                </a:lnTo>
                <a:lnTo>
                  <a:pt x="3235" y="1210"/>
                </a:lnTo>
                <a:lnTo>
                  <a:pt x="3027" y="1210"/>
                </a:lnTo>
                <a:lnTo>
                  <a:pt x="3023" y="1210"/>
                </a:lnTo>
                <a:lnTo>
                  <a:pt x="3019" y="1209"/>
                </a:lnTo>
                <a:lnTo>
                  <a:pt x="3015" y="1207"/>
                </a:lnTo>
                <a:lnTo>
                  <a:pt x="3012" y="1204"/>
                </a:lnTo>
                <a:lnTo>
                  <a:pt x="3009" y="1201"/>
                </a:lnTo>
                <a:lnTo>
                  <a:pt x="3006" y="1198"/>
                </a:lnTo>
                <a:lnTo>
                  <a:pt x="3004" y="1194"/>
                </a:lnTo>
                <a:lnTo>
                  <a:pt x="3003" y="1190"/>
                </a:lnTo>
                <a:lnTo>
                  <a:pt x="2985" y="1087"/>
                </a:lnTo>
                <a:lnTo>
                  <a:pt x="2779" y="1087"/>
                </a:lnTo>
                <a:lnTo>
                  <a:pt x="2759" y="1190"/>
                </a:lnTo>
                <a:lnTo>
                  <a:pt x="2758" y="1194"/>
                </a:lnTo>
                <a:lnTo>
                  <a:pt x="2756" y="1198"/>
                </a:lnTo>
                <a:lnTo>
                  <a:pt x="2753" y="1201"/>
                </a:lnTo>
                <a:lnTo>
                  <a:pt x="2750" y="1204"/>
                </a:lnTo>
                <a:lnTo>
                  <a:pt x="2747" y="1207"/>
                </a:lnTo>
                <a:lnTo>
                  <a:pt x="2743" y="1209"/>
                </a:lnTo>
                <a:lnTo>
                  <a:pt x="2739" y="1210"/>
                </a:lnTo>
                <a:lnTo>
                  <a:pt x="2735" y="1210"/>
                </a:lnTo>
                <a:lnTo>
                  <a:pt x="2551" y="1210"/>
                </a:lnTo>
                <a:lnTo>
                  <a:pt x="2547" y="1210"/>
                </a:lnTo>
                <a:lnTo>
                  <a:pt x="2543" y="1208"/>
                </a:lnTo>
                <a:lnTo>
                  <a:pt x="2540" y="1206"/>
                </a:lnTo>
                <a:lnTo>
                  <a:pt x="2537" y="1204"/>
                </a:lnTo>
                <a:lnTo>
                  <a:pt x="2535" y="1200"/>
                </a:lnTo>
                <a:lnTo>
                  <a:pt x="2534" y="1197"/>
                </a:lnTo>
                <a:lnTo>
                  <a:pt x="2533" y="1193"/>
                </a:lnTo>
                <a:lnTo>
                  <a:pt x="2533" y="1189"/>
                </a:lnTo>
                <a:lnTo>
                  <a:pt x="2637" y="612"/>
                </a:lnTo>
                <a:lnTo>
                  <a:pt x="2741" y="34"/>
                </a:lnTo>
                <a:lnTo>
                  <a:pt x="2742" y="29"/>
                </a:lnTo>
                <a:lnTo>
                  <a:pt x="2744" y="26"/>
                </a:lnTo>
                <a:lnTo>
                  <a:pt x="2747" y="22"/>
                </a:lnTo>
                <a:lnTo>
                  <a:pt x="2750" y="19"/>
                </a:lnTo>
                <a:lnTo>
                  <a:pt x="2753" y="16"/>
                </a:lnTo>
                <a:lnTo>
                  <a:pt x="2757" y="15"/>
                </a:lnTo>
                <a:lnTo>
                  <a:pt x="2761" y="13"/>
                </a:lnTo>
                <a:lnTo>
                  <a:pt x="2765" y="13"/>
                </a:lnTo>
                <a:lnTo>
                  <a:pt x="2890" y="13"/>
                </a:lnTo>
                <a:lnTo>
                  <a:pt x="2998" y="13"/>
                </a:lnTo>
                <a:lnTo>
                  <a:pt x="3003" y="13"/>
                </a:lnTo>
                <a:lnTo>
                  <a:pt x="3007" y="15"/>
                </a:lnTo>
                <a:lnTo>
                  <a:pt x="3011" y="17"/>
                </a:lnTo>
                <a:lnTo>
                  <a:pt x="3014" y="19"/>
                </a:lnTo>
                <a:lnTo>
                  <a:pt x="3017" y="22"/>
                </a:lnTo>
                <a:lnTo>
                  <a:pt x="3020" y="26"/>
                </a:lnTo>
                <a:lnTo>
                  <a:pt x="3021" y="29"/>
                </a:lnTo>
                <a:lnTo>
                  <a:pt x="3023" y="34"/>
                </a:lnTo>
                <a:lnTo>
                  <a:pt x="3137" y="612"/>
                </a:lnTo>
                <a:lnTo>
                  <a:pt x="3252" y="1189"/>
                </a:lnTo>
                <a:close/>
                <a:moveTo>
                  <a:pt x="2821" y="868"/>
                </a:moveTo>
                <a:lnTo>
                  <a:pt x="2947" y="868"/>
                </a:lnTo>
                <a:lnTo>
                  <a:pt x="2888" y="526"/>
                </a:lnTo>
                <a:lnTo>
                  <a:pt x="2821" y="868"/>
                </a:lnTo>
                <a:close/>
                <a:moveTo>
                  <a:pt x="4648" y="1189"/>
                </a:moveTo>
                <a:lnTo>
                  <a:pt x="4649" y="1193"/>
                </a:lnTo>
                <a:lnTo>
                  <a:pt x="4648" y="1197"/>
                </a:lnTo>
                <a:lnTo>
                  <a:pt x="4646" y="1200"/>
                </a:lnTo>
                <a:lnTo>
                  <a:pt x="4644" y="1204"/>
                </a:lnTo>
                <a:lnTo>
                  <a:pt x="4641" y="1206"/>
                </a:lnTo>
                <a:lnTo>
                  <a:pt x="4638" y="1208"/>
                </a:lnTo>
                <a:lnTo>
                  <a:pt x="4634" y="1210"/>
                </a:lnTo>
                <a:lnTo>
                  <a:pt x="4630" y="1210"/>
                </a:lnTo>
                <a:lnTo>
                  <a:pt x="4424" y="1210"/>
                </a:lnTo>
                <a:lnTo>
                  <a:pt x="4420" y="1210"/>
                </a:lnTo>
                <a:lnTo>
                  <a:pt x="4416" y="1209"/>
                </a:lnTo>
                <a:lnTo>
                  <a:pt x="4412" y="1207"/>
                </a:lnTo>
                <a:lnTo>
                  <a:pt x="4408" y="1204"/>
                </a:lnTo>
                <a:lnTo>
                  <a:pt x="4405" y="1201"/>
                </a:lnTo>
                <a:lnTo>
                  <a:pt x="4403" y="1198"/>
                </a:lnTo>
                <a:lnTo>
                  <a:pt x="4401" y="1194"/>
                </a:lnTo>
                <a:lnTo>
                  <a:pt x="4400" y="1190"/>
                </a:lnTo>
                <a:lnTo>
                  <a:pt x="4382" y="1087"/>
                </a:lnTo>
                <a:lnTo>
                  <a:pt x="4175" y="1087"/>
                </a:lnTo>
                <a:lnTo>
                  <a:pt x="4155" y="1190"/>
                </a:lnTo>
                <a:lnTo>
                  <a:pt x="4154" y="1194"/>
                </a:lnTo>
                <a:lnTo>
                  <a:pt x="4152" y="1198"/>
                </a:lnTo>
                <a:lnTo>
                  <a:pt x="4150" y="1201"/>
                </a:lnTo>
                <a:lnTo>
                  <a:pt x="4147" y="1204"/>
                </a:lnTo>
                <a:lnTo>
                  <a:pt x="4143" y="1207"/>
                </a:lnTo>
                <a:lnTo>
                  <a:pt x="4140" y="1209"/>
                </a:lnTo>
                <a:lnTo>
                  <a:pt x="4135" y="1210"/>
                </a:lnTo>
                <a:lnTo>
                  <a:pt x="4131" y="1210"/>
                </a:lnTo>
                <a:lnTo>
                  <a:pt x="3950" y="1210"/>
                </a:lnTo>
                <a:lnTo>
                  <a:pt x="3946" y="1210"/>
                </a:lnTo>
                <a:lnTo>
                  <a:pt x="3942" y="1208"/>
                </a:lnTo>
                <a:lnTo>
                  <a:pt x="3938" y="1206"/>
                </a:lnTo>
                <a:lnTo>
                  <a:pt x="3935" y="1204"/>
                </a:lnTo>
                <a:lnTo>
                  <a:pt x="3932" y="1200"/>
                </a:lnTo>
                <a:lnTo>
                  <a:pt x="3931" y="1197"/>
                </a:lnTo>
                <a:lnTo>
                  <a:pt x="3930" y="1195"/>
                </a:lnTo>
                <a:lnTo>
                  <a:pt x="3930" y="1193"/>
                </a:lnTo>
                <a:lnTo>
                  <a:pt x="3930" y="1189"/>
                </a:lnTo>
                <a:lnTo>
                  <a:pt x="4034" y="612"/>
                </a:lnTo>
                <a:lnTo>
                  <a:pt x="4138" y="34"/>
                </a:lnTo>
                <a:lnTo>
                  <a:pt x="4139" y="29"/>
                </a:lnTo>
                <a:lnTo>
                  <a:pt x="4141" y="26"/>
                </a:lnTo>
                <a:lnTo>
                  <a:pt x="4143" y="22"/>
                </a:lnTo>
                <a:lnTo>
                  <a:pt x="4146" y="19"/>
                </a:lnTo>
                <a:lnTo>
                  <a:pt x="4150" y="16"/>
                </a:lnTo>
                <a:lnTo>
                  <a:pt x="4154" y="15"/>
                </a:lnTo>
                <a:lnTo>
                  <a:pt x="4158" y="13"/>
                </a:lnTo>
                <a:lnTo>
                  <a:pt x="4162" y="13"/>
                </a:lnTo>
                <a:lnTo>
                  <a:pt x="4363" y="13"/>
                </a:lnTo>
                <a:lnTo>
                  <a:pt x="4395" y="13"/>
                </a:lnTo>
                <a:lnTo>
                  <a:pt x="4399" y="13"/>
                </a:lnTo>
                <a:lnTo>
                  <a:pt x="4403" y="15"/>
                </a:lnTo>
                <a:lnTo>
                  <a:pt x="4407" y="17"/>
                </a:lnTo>
                <a:lnTo>
                  <a:pt x="4411" y="19"/>
                </a:lnTo>
                <a:lnTo>
                  <a:pt x="4414" y="22"/>
                </a:lnTo>
                <a:lnTo>
                  <a:pt x="4416" y="26"/>
                </a:lnTo>
                <a:lnTo>
                  <a:pt x="4418" y="29"/>
                </a:lnTo>
                <a:lnTo>
                  <a:pt x="4419" y="34"/>
                </a:lnTo>
                <a:lnTo>
                  <a:pt x="4533" y="612"/>
                </a:lnTo>
                <a:lnTo>
                  <a:pt x="4648" y="1189"/>
                </a:lnTo>
                <a:close/>
                <a:moveTo>
                  <a:pt x="4218" y="868"/>
                </a:moveTo>
                <a:lnTo>
                  <a:pt x="4344" y="868"/>
                </a:lnTo>
                <a:lnTo>
                  <a:pt x="4284" y="526"/>
                </a:lnTo>
                <a:lnTo>
                  <a:pt x="4218" y="868"/>
                </a:lnTo>
                <a:close/>
                <a:moveTo>
                  <a:pt x="1755" y="1190"/>
                </a:moveTo>
                <a:lnTo>
                  <a:pt x="1754" y="1194"/>
                </a:lnTo>
                <a:lnTo>
                  <a:pt x="1753" y="1198"/>
                </a:lnTo>
                <a:lnTo>
                  <a:pt x="1751" y="1201"/>
                </a:lnTo>
                <a:lnTo>
                  <a:pt x="1748" y="1204"/>
                </a:lnTo>
                <a:lnTo>
                  <a:pt x="1745" y="1207"/>
                </a:lnTo>
                <a:lnTo>
                  <a:pt x="1742" y="1209"/>
                </a:lnTo>
                <a:lnTo>
                  <a:pt x="1738" y="1210"/>
                </a:lnTo>
                <a:lnTo>
                  <a:pt x="1733" y="1210"/>
                </a:lnTo>
                <a:lnTo>
                  <a:pt x="1521" y="1210"/>
                </a:lnTo>
                <a:lnTo>
                  <a:pt x="1517" y="1210"/>
                </a:lnTo>
                <a:lnTo>
                  <a:pt x="1513" y="1209"/>
                </a:lnTo>
                <a:lnTo>
                  <a:pt x="1509" y="1207"/>
                </a:lnTo>
                <a:lnTo>
                  <a:pt x="1506" y="1204"/>
                </a:lnTo>
                <a:lnTo>
                  <a:pt x="1503" y="1201"/>
                </a:lnTo>
                <a:lnTo>
                  <a:pt x="1501" y="1198"/>
                </a:lnTo>
                <a:lnTo>
                  <a:pt x="1500" y="1194"/>
                </a:lnTo>
                <a:lnTo>
                  <a:pt x="1500" y="1190"/>
                </a:lnTo>
                <a:lnTo>
                  <a:pt x="1500" y="612"/>
                </a:lnTo>
                <a:lnTo>
                  <a:pt x="1500" y="34"/>
                </a:lnTo>
                <a:lnTo>
                  <a:pt x="1500" y="29"/>
                </a:lnTo>
                <a:lnTo>
                  <a:pt x="1501" y="26"/>
                </a:lnTo>
                <a:lnTo>
                  <a:pt x="1503" y="22"/>
                </a:lnTo>
                <a:lnTo>
                  <a:pt x="1506" y="19"/>
                </a:lnTo>
                <a:lnTo>
                  <a:pt x="1509" y="16"/>
                </a:lnTo>
                <a:lnTo>
                  <a:pt x="1513" y="15"/>
                </a:lnTo>
                <a:lnTo>
                  <a:pt x="1517" y="13"/>
                </a:lnTo>
                <a:lnTo>
                  <a:pt x="1521" y="13"/>
                </a:lnTo>
                <a:lnTo>
                  <a:pt x="1733" y="13"/>
                </a:lnTo>
                <a:lnTo>
                  <a:pt x="1738" y="13"/>
                </a:lnTo>
                <a:lnTo>
                  <a:pt x="1742" y="15"/>
                </a:lnTo>
                <a:lnTo>
                  <a:pt x="1745" y="16"/>
                </a:lnTo>
                <a:lnTo>
                  <a:pt x="1748" y="19"/>
                </a:lnTo>
                <a:lnTo>
                  <a:pt x="1751" y="22"/>
                </a:lnTo>
                <a:lnTo>
                  <a:pt x="1753" y="26"/>
                </a:lnTo>
                <a:lnTo>
                  <a:pt x="1754" y="29"/>
                </a:lnTo>
                <a:lnTo>
                  <a:pt x="1755" y="34"/>
                </a:lnTo>
                <a:lnTo>
                  <a:pt x="1755" y="612"/>
                </a:lnTo>
                <a:lnTo>
                  <a:pt x="1755" y="1190"/>
                </a:lnTo>
                <a:close/>
                <a:moveTo>
                  <a:pt x="3835" y="955"/>
                </a:moveTo>
                <a:lnTo>
                  <a:pt x="3839" y="956"/>
                </a:lnTo>
                <a:lnTo>
                  <a:pt x="3843" y="957"/>
                </a:lnTo>
                <a:lnTo>
                  <a:pt x="3847" y="959"/>
                </a:lnTo>
                <a:lnTo>
                  <a:pt x="3850" y="961"/>
                </a:lnTo>
                <a:lnTo>
                  <a:pt x="3852" y="964"/>
                </a:lnTo>
                <a:lnTo>
                  <a:pt x="3854" y="967"/>
                </a:lnTo>
                <a:lnTo>
                  <a:pt x="3855" y="971"/>
                </a:lnTo>
                <a:lnTo>
                  <a:pt x="3856" y="975"/>
                </a:lnTo>
                <a:lnTo>
                  <a:pt x="3856" y="1191"/>
                </a:lnTo>
                <a:lnTo>
                  <a:pt x="3855" y="1195"/>
                </a:lnTo>
                <a:lnTo>
                  <a:pt x="3854" y="1198"/>
                </a:lnTo>
                <a:lnTo>
                  <a:pt x="3852" y="1201"/>
                </a:lnTo>
                <a:lnTo>
                  <a:pt x="3850" y="1204"/>
                </a:lnTo>
                <a:lnTo>
                  <a:pt x="3847" y="1207"/>
                </a:lnTo>
                <a:lnTo>
                  <a:pt x="3843" y="1209"/>
                </a:lnTo>
                <a:lnTo>
                  <a:pt x="3839" y="1210"/>
                </a:lnTo>
                <a:lnTo>
                  <a:pt x="3835" y="1210"/>
                </a:lnTo>
                <a:lnTo>
                  <a:pt x="3572" y="1210"/>
                </a:lnTo>
                <a:lnTo>
                  <a:pt x="3570" y="1210"/>
                </a:lnTo>
                <a:lnTo>
                  <a:pt x="3366" y="1210"/>
                </a:lnTo>
                <a:lnTo>
                  <a:pt x="3361" y="1210"/>
                </a:lnTo>
                <a:lnTo>
                  <a:pt x="3358" y="1209"/>
                </a:lnTo>
                <a:lnTo>
                  <a:pt x="3354" y="1207"/>
                </a:lnTo>
                <a:lnTo>
                  <a:pt x="3351" y="1204"/>
                </a:lnTo>
                <a:lnTo>
                  <a:pt x="3349" y="1201"/>
                </a:lnTo>
                <a:lnTo>
                  <a:pt x="3347" y="1198"/>
                </a:lnTo>
                <a:lnTo>
                  <a:pt x="3346" y="1194"/>
                </a:lnTo>
                <a:lnTo>
                  <a:pt x="3345" y="1190"/>
                </a:lnTo>
                <a:lnTo>
                  <a:pt x="3345" y="612"/>
                </a:lnTo>
                <a:lnTo>
                  <a:pt x="3345" y="33"/>
                </a:lnTo>
                <a:lnTo>
                  <a:pt x="3346" y="29"/>
                </a:lnTo>
                <a:lnTo>
                  <a:pt x="3347" y="25"/>
                </a:lnTo>
                <a:lnTo>
                  <a:pt x="3349" y="22"/>
                </a:lnTo>
                <a:lnTo>
                  <a:pt x="3351" y="19"/>
                </a:lnTo>
                <a:lnTo>
                  <a:pt x="3354" y="16"/>
                </a:lnTo>
                <a:lnTo>
                  <a:pt x="3358" y="15"/>
                </a:lnTo>
                <a:lnTo>
                  <a:pt x="3361" y="13"/>
                </a:lnTo>
                <a:lnTo>
                  <a:pt x="3366" y="13"/>
                </a:lnTo>
                <a:lnTo>
                  <a:pt x="3570" y="13"/>
                </a:lnTo>
                <a:lnTo>
                  <a:pt x="3574" y="13"/>
                </a:lnTo>
                <a:lnTo>
                  <a:pt x="3578" y="15"/>
                </a:lnTo>
                <a:lnTo>
                  <a:pt x="3581" y="16"/>
                </a:lnTo>
                <a:lnTo>
                  <a:pt x="3585" y="19"/>
                </a:lnTo>
                <a:lnTo>
                  <a:pt x="3587" y="22"/>
                </a:lnTo>
                <a:lnTo>
                  <a:pt x="3589" y="25"/>
                </a:lnTo>
                <a:lnTo>
                  <a:pt x="3590" y="29"/>
                </a:lnTo>
                <a:lnTo>
                  <a:pt x="3591" y="33"/>
                </a:lnTo>
                <a:lnTo>
                  <a:pt x="3591" y="494"/>
                </a:lnTo>
                <a:lnTo>
                  <a:pt x="3591" y="956"/>
                </a:lnTo>
                <a:lnTo>
                  <a:pt x="3835" y="955"/>
                </a:lnTo>
                <a:close/>
              </a:path>
            </a:pathLst>
          </a:custGeom>
          <a:solidFill>
            <a:srgbClr val="008FBE"/>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MSIPCMContentMarking" descr="{&quot;HashCode&quot;:-1352542594,&quot;Placement&quot;:&quot;Footer&quot;,&quot;Top&quot;:519.1359,&quot;Left&quot;:443.5674,&quot;SlideWidth&quot;:960,&quot;SlideHeight&quot;:540}">
            <a:extLst>
              <a:ext uri="{FF2B5EF4-FFF2-40B4-BE49-F238E27FC236}">
                <a16:creationId xmlns:a16="http://schemas.microsoft.com/office/drawing/2014/main" id="{A2558DAD-CAB1-40C6-85EB-7D69BD1C3949}"/>
              </a:ext>
            </a:extLst>
          </p:cNvPr>
          <p:cNvSpPr txBox="1"/>
          <p:nvPr userDrawn="1"/>
        </p:nvSpPr>
        <p:spPr>
          <a:xfrm>
            <a:off x="5633306" y="6593026"/>
            <a:ext cx="925388" cy="264974"/>
          </a:xfrm>
          <a:prstGeom prst="rect">
            <a:avLst/>
          </a:prstGeom>
          <a:noFill/>
        </p:spPr>
        <p:txBody>
          <a:bodyPr vert="horz" wrap="square" lIns="0" tIns="0" rIns="0" bIns="0" rtlCol="0" anchor="ctr" anchorCtr="1">
            <a:spAutoFit/>
          </a:bodyPr>
          <a:lstStyle/>
          <a:p>
            <a:pPr algn="ctr">
              <a:spcBef>
                <a:spcPts val="0"/>
              </a:spcBef>
              <a:spcAft>
                <a:spcPts val="0"/>
              </a:spcAft>
            </a:pPr>
            <a:r>
              <a:rPr lang="en-US" sz="1100">
                <a:solidFill>
                  <a:srgbClr val="404040"/>
                </a:solidFill>
                <a:latin typeface="Arial" panose="020B0604020202020204" pitchFamily="34" charset="0"/>
              </a:rPr>
              <a:t>Restricted</a:t>
            </a:r>
            <a:endParaRPr lang="en-US" sz="1100" dirty="0" err="1">
              <a:solidFill>
                <a:srgbClr val="404040"/>
              </a:solidFill>
              <a:latin typeface="Arial" panose="020B0604020202020204" pitchFamily="34" charset="0"/>
            </a:endParaRPr>
          </a:p>
        </p:txBody>
      </p:sp>
    </p:spTree>
    <p:extLst>
      <p:ext uri="{BB962C8B-B14F-4D97-AF65-F5344CB8AC3E}">
        <p14:creationId xmlns:p14="http://schemas.microsoft.com/office/powerpoint/2010/main" val="375563435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txStyles>
    <p:titleStyle>
      <a:lvl1pPr algn="l" defTabSz="1219170" rtl="0" eaLnBrk="1" latinLnBrk="0" hangingPunct="1">
        <a:lnSpc>
          <a:spcPct val="90000"/>
        </a:lnSpc>
        <a:spcBef>
          <a:spcPct val="0"/>
        </a:spcBef>
        <a:buNone/>
        <a:defRPr sz="3400" b="1" kern="1200">
          <a:solidFill>
            <a:srgbClr val="00627D"/>
          </a:solidFill>
          <a:latin typeface="+mj-lt"/>
          <a:ea typeface="+mj-ea"/>
          <a:cs typeface="+mj-cs"/>
        </a:defRPr>
      </a:lvl1pPr>
    </p:titleStyle>
    <p:bodyStyle>
      <a:lvl1pPr marL="270000" indent="-270000" algn="l" defTabSz="1219170" rtl="0" eaLnBrk="1" latinLnBrk="0" hangingPunct="1">
        <a:spcBef>
          <a:spcPts val="600"/>
        </a:spcBef>
        <a:spcAft>
          <a:spcPts val="0"/>
        </a:spcAft>
        <a:buClr>
          <a:srgbClr val="00627D"/>
        </a:buClr>
        <a:buFont typeface="Wingdings" pitchFamily="2" charset="2"/>
        <a:buChar char="§"/>
        <a:defRPr sz="2400" kern="1200">
          <a:solidFill>
            <a:srgbClr val="575757"/>
          </a:solidFill>
          <a:latin typeface="+mn-lt"/>
          <a:ea typeface="+mn-ea"/>
          <a:cs typeface="+mn-cs"/>
        </a:defRPr>
      </a:lvl1pPr>
      <a:lvl2pPr marL="540000" indent="-270000" algn="l" defTabSz="1219170" rtl="0" eaLnBrk="1" latinLnBrk="0" hangingPunct="1">
        <a:spcBef>
          <a:spcPts val="600"/>
        </a:spcBef>
        <a:spcAft>
          <a:spcPts val="0"/>
        </a:spcAft>
        <a:buClr>
          <a:srgbClr val="00627D"/>
        </a:buClr>
        <a:buFont typeface="Wingdings" pitchFamily="2" charset="2"/>
        <a:buChar char="§"/>
        <a:defRPr sz="2400" kern="1200">
          <a:solidFill>
            <a:srgbClr val="575757"/>
          </a:solidFill>
          <a:latin typeface="+mn-lt"/>
          <a:ea typeface="+mn-ea"/>
          <a:cs typeface="+mn-cs"/>
        </a:defRPr>
      </a:lvl2pPr>
      <a:lvl3pPr marL="815980" indent="-270000" algn="l" defTabSz="1219170" rtl="0" eaLnBrk="1" latinLnBrk="0" hangingPunct="1">
        <a:spcBef>
          <a:spcPts val="600"/>
        </a:spcBef>
        <a:spcAft>
          <a:spcPts val="0"/>
        </a:spcAft>
        <a:buClr>
          <a:srgbClr val="00627D"/>
        </a:buClr>
        <a:buFont typeface="Times New Roman" pitchFamily="18" charset="0"/>
        <a:buChar char="–"/>
        <a:defRPr sz="2000" kern="1200">
          <a:solidFill>
            <a:srgbClr val="575757"/>
          </a:solidFill>
          <a:latin typeface="+mn-lt"/>
          <a:ea typeface="+mn-ea"/>
          <a:cs typeface="+mn-cs"/>
        </a:defRPr>
      </a:lvl3pPr>
      <a:lvl4pPr marL="1199970" indent="-270000" algn="l" defTabSz="1219170" rtl="0" eaLnBrk="1" latinLnBrk="0" hangingPunct="1">
        <a:spcBef>
          <a:spcPts val="600"/>
        </a:spcBef>
        <a:spcAft>
          <a:spcPts val="0"/>
        </a:spcAft>
        <a:buClr>
          <a:srgbClr val="00627D"/>
        </a:buClr>
        <a:buFont typeface="Times New Roman" pitchFamily="18" charset="0"/>
        <a:buChar char="–"/>
        <a:defRPr sz="2000" kern="1200">
          <a:solidFill>
            <a:srgbClr val="575757"/>
          </a:solidFill>
          <a:latin typeface="+mn-lt"/>
          <a:ea typeface="+mn-ea"/>
          <a:cs typeface="+mn-cs"/>
        </a:defRPr>
      </a:lvl4pPr>
      <a:lvl5pPr marL="1535962" indent="-270000" algn="l" defTabSz="1219170" rtl="0" eaLnBrk="1" latinLnBrk="0" hangingPunct="1">
        <a:spcBef>
          <a:spcPts val="600"/>
        </a:spcBef>
        <a:spcAft>
          <a:spcPts val="0"/>
        </a:spcAft>
        <a:buClr>
          <a:srgbClr val="00627D"/>
        </a:buClr>
        <a:buFont typeface="Wingdings" panose="05000000000000000000" pitchFamily="2" charset="2"/>
        <a:buChar char="§"/>
        <a:defRPr sz="1600" kern="1200">
          <a:solidFill>
            <a:srgbClr val="575757"/>
          </a:solidFill>
          <a:latin typeface="+mn-lt"/>
          <a:ea typeface="+mn-ea"/>
          <a:cs typeface="+mn-cs"/>
        </a:defRPr>
      </a:lvl5pPr>
      <a:lvl6pPr marL="1908000" indent="-270000" algn="l" defTabSz="1219170" rtl="0" eaLnBrk="1" latinLnBrk="0" hangingPunct="1">
        <a:spcBef>
          <a:spcPts val="600"/>
        </a:spcBef>
        <a:spcAft>
          <a:spcPts val="0"/>
        </a:spcAft>
        <a:buClr>
          <a:srgbClr val="00627D"/>
        </a:buClr>
        <a:buFont typeface="Wingdings" panose="05000000000000000000" pitchFamily="2" charset="2"/>
        <a:buChar char="§"/>
        <a:defRPr sz="1600" kern="1200">
          <a:solidFill>
            <a:srgbClr val="575757"/>
          </a:solidFill>
          <a:latin typeface="+mn-lt"/>
          <a:ea typeface="+mn-ea"/>
          <a:cs typeface="+mn-cs"/>
        </a:defRPr>
      </a:lvl6pPr>
      <a:lvl7pPr marL="2268000" indent="-270000" algn="l" defTabSz="1219170" rtl="0" eaLnBrk="1" latinLnBrk="0" hangingPunct="1">
        <a:spcBef>
          <a:spcPts val="600"/>
        </a:spcBef>
        <a:spcAft>
          <a:spcPts val="0"/>
        </a:spcAft>
        <a:buClr>
          <a:srgbClr val="00627D"/>
        </a:buClr>
        <a:buFont typeface="Times New Roman" pitchFamily="18" charset="0"/>
        <a:buChar char="–"/>
        <a:defRPr sz="1600" kern="1200">
          <a:solidFill>
            <a:srgbClr val="575757"/>
          </a:solidFill>
          <a:latin typeface="+mn-lt"/>
          <a:ea typeface="+mn-ea"/>
          <a:cs typeface="+mn-cs"/>
        </a:defRPr>
      </a:lvl7pPr>
      <a:lvl8pPr marL="2628000" indent="-270000" algn="l" defTabSz="1219170" rtl="0" eaLnBrk="1" latinLnBrk="0" hangingPunct="1">
        <a:spcBef>
          <a:spcPts val="600"/>
        </a:spcBef>
        <a:spcAft>
          <a:spcPts val="0"/>
        </a:spcAft>
        <a:buClr>
          <a:srgbClr val="00627D"/>
        </a:buClr>
        <a:buFont typeface="Times New Roman" pitchFamily="18" charset="0"/>
        <a:buChar char="–"/>
        <a:defRPr sz="1600" kern="1200">
          <a:solidFill>
            <a:srgbClr val="575757"/>
          </a:solidFill>
          <a:latin typeface="+mn-lt"/>
          <a:ea typeface="+mn-ea"/>
          <a:cs typeface="+mn-cs"/>
        </a:defRPr>
      </a:lvl8pPr>
      <a:lvl9pPr marL="3090906" indent="-270000" algn="l" defTabSz="1219170" rtl="0" eaLnBrk="1" latinLnBrk="0" hangingPunct="1">
        <a:spcBef>
          <a:spcPts val="600"/>
        </a:spcBef>
        <a:spcAft>
          <a:spcPts val="0"/>
        </a:spcAft>
        <a:buClr>
          <a:srgbClr val="00627D"/>
        </a:buClr>
        <a:buFont typeface="Times New Roman" panose="02020603050405020304" pitchFamily="18" charset="0"/>
        <a:buChar char="–"/>
        <a:defRPr sz="1600" kern="1200">
          <a:solidFill>
            <a:srgbClr val="575757"/>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wmf"/><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2.emf"/><Relationship Id="rId21" Type="http://schemas.openxmlformats.org/officeDocument/2006/relationships/image" Target="../media/image39.png"/><Relationship Id="rId7" Type="http://schemas.openxmlformats.org/officeDocument/2006/relationships/image" Target="../media/image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jpeg"/><Relationship Id="rId2" Type="http://schemas.openxmlformats.org/officeDocument/2006/relationships/image" Target="../media/image21.wmf"/><Relationship Id="rId16" Type="http://schemas.openxmlformats.org/officeDocument/2006/relationships/image" Target="../media/image34.wmf"/><Relationship Id="rId20"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25.emf"/><Relationship Id="rId11" Type="http://schemas.openxmlformats.org/officeDocument/2006/relationships/image" Target="../media/image29.wmf"/><Relationship Id="rId24" Type="http://schemas.openxmlformats.org/officeDocument/2006/relationships/image" Target="../media/image42.png"/><Relationship Id="rId5" Type="http://schemas.openxmlformats.org/officeDocument/2006/relationships/image" Target="../media/image24.wmf"/><Relationship Id="rId15" Type="http://schemas.openxmlformats.org/officeDocument/2006/relationships/image" Target="../media/image33.wmf"/><Relationship Id="rId23" Type="http://schemas.openxmlformats.org/officeDocument/2006/relationships/image" Target="../media/image41.emf"/><Relationship Id="rId10" Type="http://schemas.openxmlformats.org/officeDocument/2006/relationships/image" Target="../media/image28.wmf"/><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7.wmf"/><Relationship Id="rId14" Type="http://schemas.openxmlformats.org/officeDocument/2006/relationships/image" Target="../media/image32.wmf"/><Relationship Id="rId22" Type="http://schemas.openxmlformats.org/officeDocument/2006/relationships/image" Target="../media/image40.emf"/><Relationship Id="rId27"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6.jpeg"/><Relationship Id="rId21" Type="http://schemas.openxmlformats.org/officeDocument/2006/relationships/image" Target="../media/image63.png"/><Relationship Id="rId7" Type="http://schemas.openxmlformats.org/officeDocument/2006/relationships/image" Target="../media/image50.jpe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jpeg"/><Relationship Id="rId2" Type="http://schemas.openxmlformats.org/officeDocument/2006/relationships/notesSlide" Target="../notesSlides/notesSlide2.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3.jpeg"/><Relationship Id="rId24" Type="http://schemas.openxmlformats.org/officeDocument/2006/relationships/image" Target="../media/image66.png"/><Relationship Id="rId5" Type="http://schemas.openxmlformats.org/officeDocument/2006/relationships/image" Target="../media/image48.jpe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wmf"/><Relationship Id="rId19" Type="http://schemas.openxmlformats.org/officeDocument/2006/relationships/image" Target="../media/image61.png"/><Relationship Id="rId4" Type="http://schemas.openxmlformats.org/officeDocument/2006/relationships/image" Target="../media/image47.jpeg"/><Relationship Id="rId9" Type="http://schemas.microsoft.com/office/2007/relationships/hdphoto" Target="../media/hdphoto2.wdp"/><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cid:image001.jpg@01D69E33.00170E40" TargetMode="External"/><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17" Type="http://schemas.openxmlformats.org/officeDocument/2006/relationships/image" Target="../media/image11.emf"/><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5" Type="http://schemas.microsoft.com/office/2007/relationships/hdphoto" Target="../media/hdphoto1.wdp"/><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14.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sky, outdoor, nature, clouds&#10;&#10;Description automatically generated">
            <a:extLst>
              <a:ext uri="{FF2B5EF4-FFF2-40B4-BE49-F238E27FC236}">
                <a16:creationId xmlns:a16="http://schemas.microsoft.com/office/drawing/2014/main" id="{98085BAE-801E-4775-90C2-B2CF72C023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654" b="7654"/>
          <a:stretch>
            <a:fillRect/>
          </a:stretch>
        </p:blipFill>
        <p:spPr>
          <a:xfrm>
            <a:off x="0" y="-115888"/>
            <a:ext cx="12192000" cy="6858001"/>
          </a:xfrm>
        </p:spPr>
      </p:pic>
      <p:sp>
        <p:nvSpPr>
          <p:cNvPr id="3" name="Title 2">
            <a:extLst>
              <a:ext uri="{FF2B5EF4-FFF2-40B4-BE49-F238E27FC236}">
                <a16:creationId xmlns:a16="http://schemas.microsoft.com/office/drawing/2014/main" id="{FA80EA4C-BB2C-41D0-8E37-0A0DD98567A2}"/>
              </a:ext>
            </a:extLst>
          </p:cNvPr>
          <p:cNvSpPr>
            <a:spLocks noGrp="1"/>
          </p:cNvSpPr>
          <p:nvPr>
            <p:ph type="ctrTitle"/>
          </p:nvPr>
        </p:nvSpPr>
        <p:spPr>
          <a:xfrm>
            <a:off x="694800" y="1672469"/>
            <a:ext cx="7972950" cy="2628000"/>
          </a:xfrm>
        </p:spPr>
        <p:txBody>
          <a:bodyPr/>
          <a:lstStyle/>
          <a:p>
            <a:r>
              <a:rPr lang="en-US" dirty="0"/>
              <a:t>Developing high performance meteorological services </a:t>
            </a:r>
            <a:endParaRPr lang="en-GB" dirty="0">
              <a:highlight>
                <a:srgbClr val="FF00FF"/>
              </a:highlight>
            </a:endParaRPr>
          </a:p>
        </p:txBody>
      </p:sp>
      <p:sp>
        <p:nvSpPr>
          <p:cNvPr id="4" name="Subtitle 3">
            <a:extLst>
              <a:ext uri="{FF2B5EF4-FFF2-40B4-BE49-F238E27FC236}">
                <a16:creationId xmlns:a16="http://schemas.microsoft.com/office/drawing/2014/main" id="{C5B7FDAE-3C73-49BE-AD23-252C06763AC2}"/>
              </a:ext>
            </a:extLst>
          </p:cNvPr>
          <p:cNvSpPr>
            <a:spLocks noGrp="1"/>
          </p:cNvSpPr>
          <p:nvPr>
            <p:ph type="subTitle" idx="1"/>
          </p:nvPr>
        </p:nvSpPr>
        <p:spPr>
          <a:xfrm>
            <a:off x="694800" y="4157294"/>
            <a:ext cx="5328000" cy="1403175"/>
          </a:xfrm>
        </p:spPr>
        <p:txBody>
          <a:bodyPr/>
          <a:lstStyle/>
          <a:p>
            <a:r>
              <a:rPr lang="en-GB" b="1" dirty="0" err="1"/>
              <a:t>Hydromet</a:t>
            </a:r>
            <a:r>
              <a:rPr lang="en-GB" b="1" dirty="0"/>
              <a:t> </a:t>
            </a:r>
            <a:r>
              <a:rPr lang="en-GB" b="1" dirty="0" err="1"/>
              <a:t>LatAm</a:t>
            </a:r>
            <a:r>
              <a:rPr lang="en-GB" b="1" dirty="0"/>
              <a:t> 2021</a:t>
            </a:r>
          </a:p>
          <a:p>
            <a:r>
              <a:rPr lang="en-GB" dirty="0"/>
              <a:t>Leo Garcia</a:t>
            </a:r>
          </a:p>
          <a:p>
            <a:r>
              <a:rPr lang="en-US" sz="1800" i="1" dirty="0"/>
              <a:t>Business Developer</a:t>
            </a:r>
            <a:r>
              <a:rPr lang="en-GB" sz="1800" i="1" dirty="0"/>
              <a:t> Manager, Meteorological Infrastructure and Capability Development</a:t>
            </a:r>
          </a:p>
        </p:txBody>
      </p:sp>
      <p:sp>
        <p:nvSpPr>
          <p:cNvPr id="5" name="Date Placeholder 4">
            <a:extLst>
              <a:ext uri="{FF2B5EF4-FFF2-40B4-BE49-F238E27FC236}">
                <a16:creationId xmlns:a16="http://schemas.microsoft.com/office/drawing/2014/main" id="{D30EBE47-BD26-4FA3-891E-4E9F27D79260}"/>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6" name="Footer Placeholder 5">
            <a:extLst>
              <a:ext uri="{FF2B5EF4-FFF2-40B4-BE49-F238E27FC236}">
                <a16:creationId xmlns:a16="http://schemas.microsoft.com/office/drawing/2014/main" id="{C6CBD22F-B40B-4DE7-AA36-68577D6D19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320C48-823E-4741-8192-A458E66E9DD1}"/>
              </a:ext>
            </a:extLst>
          </p:cNvPr>
          <p:cNvSpPr>
            <a:spLocks noGrp="1"/>
          </p:cNvSpPr>
          <p:nvPr>
            <p:ph type="sldNum" sz="quarter" idx="12"/>
          </p:nvPr>
        </p:nvSpPr>
        <p:spPr/>
        <p:txBody>
          <a:bodyPr/>
          <a:lstStyle/>
          <a:p>
            <a:fld id="{8DFFF04F-2FCD-4178-A0E9-336EE53269B2}" type="slidenum">
              <a:rPr lang="en-GB" smtClean="0"/>
              <a:t>1</a:t>
            </a:fld>
            <a:endParaRPr lang="en-GB"/>
          </a:p>
        </p:txBody>
      </p:sp>
    </p:spTree>
    <p:extLst>
      <p:ext uri="{BB962C8B-B14F-4D97-AF65-F5344CB8AC3E}">
        <p14:creationId xmlns:p14="http://schemas.microsoft.com/office/powerpoint/2010/main" val="14129786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A7D355-1CE9-43B1-A0FC-7CBF04D5DF24}"/>
              </a:ext>
            </a:extLst>
          </p:cNvPr>
          <p:cNvSpPr>
            <a:spLocks noGrp="1"/>
          </p:cNvSpPr>
          <p:nvPr>
            <p:ph type="ctrTitle"/>
          </p:nvPr>
        </p:nvSpPr>
        <p:spPr/>
        <p:txBody>
          <a:bodyPr/>
          <a:lstStyle/>
          <a:p>
            <a:r>
              <a:rPr lang="en-US" dirty="0"/>
              <a:t>Meteorological Infrastructure and Capability Development</a:t>
            </a:r>
            <a:br>
              <a:rPr lang="en-US" dirty="0"/>
            </a:br>
            <a:r>
              <a:rPr lang="en-US" dirty="0"/>
              <a:t>MICD</a:t>
            </a:r>
          </a:p>
        </p:txBody>
      </p:sp>
      <p:sp>
        <p:nvSpPr>
          <p:cNvPr id="9" name="Subtitle 8">
            <a:extLst>
              <a:ext uri="{FF2B5EF4-FFF2-40B4-BE49-F238E27FC236}">
                <a16:creationId xmlns:a16="http://schemas.microsoft.com/office/drawing/2014/main" id="{C43E9B55-39F0-4692-A441-CFD0D3447886}"/>
              </a:ext>
            </a:extLst>
          </p:cNvPr>
          <p:cNvSpPr>
            <a:spLocks noGrp="1"/>
          </p:cNvSpPr>
          <p:nvPr>
            <p:ph type="subTitle" idx="1"/>
          </p:nvPr>
        </p:nvSpPr>
        <p:spPr/>
        <p:txBody>
          <a:bodyPr/>
          <a:lstStyle/>
          <a:p>
            <a:r>
              <a:rPr lang="en-US" dirty="0"/>
              <a:t>The Vaisala solution</a:t>
            </a:r>
          </a:p>
        </p:txBody>
      </p:sp>
      <p:sp>
        <p:nvSpPr>
          <p:cNvPr id="5" name="Date Placeholder 4">
            <a:extLst>
              <a:ext uri="{FF2B5EF4-FFF2-40B4-BE49-F238E27FC236}">
                <a16:creationId xmlns:a16="http://schemas.microsoft.com/office/drawing/2014/main" id="{0E9DFDAF-EBD2-40FD-A827-061786BD28B8}"/>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6" name="Footer Placeholder 5">
            <a:extLst>
              <a:ext uri="{FF2B5EF4-FFF2-40B4-BE49-F238E27FC236}">
                <a16:creationId xmlns:a16="http://schemas.microsoft.com/office/drawing/2014/main" id="{DDEF112C-D9F4-46DE-B98C-FDFE8389BD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553BF0-ECBE-469D-86BD-D21E084217C1}"/>
              </a:ext>
            </a:extLst>
          </p:cNvPr>
          <p:cNvSpPr>
            <a:spLocks noGrp="1"/>
          </p:cNvSpPr>
          <p:nvPr>
            <p:ph type="sldNum" sz="quarter" idx="12"/>
          </p:nvPr>
        </p:nvSpPr>
        <p:spPr/>
        <p:txBody>
          <a:bodyPr/>
          <a:lstStyle/>
          <a:p>
            <a:fld id="{8DFFF04F-2FCD-4178-A0E9-336EE53269B2}" type="slidenum">
              <a:rPr lang="en-GB" smtClean="0"/>
              <a:t>10</a:t>
            </a:fld>
            <a:endParaRPr lang="en-GB"/>
          </a:p>
        </p:txBody>
      </p:sp>
    </p:spTree>
    <p:extLst>
      <p:ext uri="{BB962C8B-B14F-4D97-AF65-F5344CB8AC3E}">
        <p14:creationId xmlns:p14="http://schemas.microsoft.com/office/powerpoint/2010/main" val="33579575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Arrow: Right 241">
            <a:extLst>
              <a:ext uri="{FF2B5EF4-FFF2-40B4-BE49-F238E27FC236}">
                <a16:creationId xmlns:a16="http://schemas.microsoft.com/office/drawing/2014/main" id="{FCD54CB7-5D3D-4BD7-A058-171332C7199B}"/>
              </a:ext>
            </a:extLst>
          </p:cNvPr>
          <p:cNvSpPr/>
          <p:nvPr/>
        </p:nvSpPr>
        <p:spPr>
          <a:xfrm>
            <a:off x="6911420" y="5463286"/>
            <a:ext cx="4571211" cy="1205816"/>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Human capacity building</a:t>
            </a:r>
          </a:p>
        </p:txBody>
      </p:sp>
      <p:sp>
        <p:nvSpPr>
          <p:cNvPr id="7" name="Title 6">
            <a:extLst>
              <a:ext uri="{FF2B5EF4-FFF2-40B4-BE49-F238E27FC236}">
                <a16:creationId xmlns:a16="http://schemas.microsoft.com/office/drawing/2014/main" id="{028E93E4-711E-459B-8EB4-DF5A0F9E4F1A}"/>
              </a:ext>
            </a:extLst>
          </p:cNvPr>
          <p:cNvSpPr>
            <a:spLocks noGrp="1"/>
          </p:cNvSpPr>
          <p:nvPr>
            <p:ph type="title"/>
          </p:nvPr>
        </p:nvSpPr>
        <p:spPr/>
        <p:txBody>
          <a:bodyPr/>
          <a:lstStyle/>
          <a:p>
            <a:r>
              <a:rPr lang="en-US" dirty="0"/>
              <a:t>Vaisala Meteorological Infrastructure and Capability Development </a:t>
            </a:r>
            <a:r>
              <a:rPr lang="en-US" b="0" dirty="0"/>
              <a:t>MICD</a:t>
            </a:r>
          </a:p>
        </p:txBody>
      </p:sp>
      <p:sp>
        <p:nvSpPr>
          <p:cNvPr id="4" name="Date Placeholder 3">
            <a:extLst>
              <a:ext uri="{FF2B5EF4-FFF2-40B4-BE49-F238E27FC236}">
                <a16:creationId xmlns:a16="http://schemas.microsoft.com/office/drawing/2014/main" id="{3AAB4508-AC3F-491C-993D-89DA4361C893}"/>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0D4C4F04-B76C-48F3-A8B8-096EFE889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3BBA36-C29C-4E42-9E7B-77E3051DACE2}"/>
              </a:ext>
            </a:extLst>
          </p:cNvPr>
          <p:cNvSpPr>
            <a:spLocks noGrp="1"/>
          </p:cNvSpPr>
          <p:nvPr>
            <p:ph type="sldNum" sz="quarter" idx="12"/>
          </p:nvPr>
        </p:nvSpPr>
        <p:spPr/>
        <p:txBody>
          <a:bodyPr/>
          <a:lstStyle/>
          <a:p>
            <a:fld id="{8DFFF04F-2FCD-4178-A0E9-336EE53269B2}" type="slidenum">
              <a:rPr lang="en-GB" smtClean="0"/>
              <a:t>11</a:t>
            </a:fld>
            <a:endParaRPr lang="en-GB"/>
          </a:p>
        </p:txBody>
      </p:sp>
      <p:sp>
        <p:nvSpPr>
          <p:cNvPr id="8" name="Rectangle 7">
            <a:extLst>
              <a:ext uri="{FF2B5EF4-FFF2-40B4-BE49-F238E27FC236}">
                <a16:creationId xmlns:a16="http://schemas.microsoft.com/office/drawing/2014/main" id="{7FE8CDD3-7447-4BE1-81DE-6D5749767D26}"/>
              </a:ext>
            </a:extLst>
          </p:cNvPr>
          <p:cNvSpPr/>
          <p:nvPr/>
        </p:nvSpPr>
        <p:spPr>
          <a:xfrm>
            <a:off x="538105" y="1832044"/>
            <a:ext cx="11160347" cy="765241"/>
          </a:xfrm>
          <a:prstGeom prst="rect">
            <a:avLst/>
          </a:prstGeom>
          <a:gradFill flip="none" rotWithShape="1">
            <a:gsLst>
              <a:gs pos="0">
                <a:schemeClr val="accent2">
                  <a:lumMod val="75000"/>
                </a:schemeClr>
              </a:gs>
              <a:gs pos="51000">
                <a:schemeClr val="accent2">
                  <a:lumMod val="75000"/>
                </a:schemeClr>
              </a:gs>
              <a:gs pos="100000">
                <a:schemeClr val="bg1">
                  <a:alpha val="27000"/>
                </a:schemeClr>
              </a:gs>
            </a:gsLst>
            <a:lin ang="0" scaled="0"/>
            <a:tileRect/>
          </a:gradFill>
          <a:ln>
            <a:noFill/>
          </a:ln>
          <a:effectLst>
            <a:outerShdw blurRad="40000" dist="23000" dir="5400000" rotWithShape="0">
              <a:schemeClr val="bg1">
                <a:alpha val="35000"/>
              </a:schemeClr>
            </a:outerShdw>
          </a:effectLst>
        </p:spPr>
        <p:style>
          <a:lnRef idx="1">
            <a:schemeClr val="accent2"/>
          </a:lnRef>
          <a:fillRef idx="3">
            <a:schemeClr val="accent2"/>
          </a:fillRef>
          <a:effectRef idx="2">
            <a:schemeClr val="accent2"/>
          </a:effectRef>
          <a:fontRef idx="minor">
            <a:schemeClr val="lt1"/>
          </a:fontRef>
        </p:style>
        <p:txBody>
          <a:bodyPr rtlCol="0" anchor="ctr"/>
          <a:lstStyle/>
          <a:p>
            <a:r>
              <a:rPr lang="en-US" dirty="0">
                <a:solidFill>
                  <a:schemeClr val="accent1"/>
                </a:solidFill>
              </a:rPr>
              <a:t>Holistic projects that aim to create </a:t>
            </a:r>
            <a:r>
              <a:rPr lang="en-US" b="1" dirty="0">
                <a:solidFill>
                  <a:schemeClr val="accent1"/>
                </a:solidFill>
              </a:rPr>
              <a:t>large impact in a short period of time</a:t>
            </a:r>
          </a:p>
        </p:txBody>
      </p:sp>
      <p:pic>
        <p:nvPicPr>
          <p:cNvPr id="9" name="Picture 4">
            <a:extLst>
              <a:ext uri="{FF2B5EF4-FFF2-40B4-BE49-F238E27FC236}">
                <a16:creationId xmlns:a16="http://schemas.microsoft.com/office/drawing/2014/main" id="{1739306D-D608-4BF8-96F3-26179813FA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6219" y="4099913"/>
            <a:ext cx="1270069" cy="76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Oval 9">
            <a:extLst>
              <a:ext uri="{FF2B5EF4-FFF2-40B4-BE49-F238E27FC236}">
                <a16:creationId xmlns:a16="http://schemas.microsoft.com/office/drawing/2014/main" id="{CEB865C7-5D48-450D-80D2-240D4F381315}"/>
              </a:ext>
            </a:extLst>
          </p:cNvPr>
          <p:cNvSpPr/>
          <p:nvPr/>
        </p:nvSpPr>
        <p:spPr>
          <a:xfrm>
            <a:off x="1167283" y="4210918"/>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sp>
        <p:nvSpPr>
          <p:cNvPr id="12" name="Oval 11">
            <a:extLst>
              <a:ext uri="{FF2B5EF4-FFF2-40B4-BE49-F238E27FC236}">
                <a16:creationId xmlns:a16="http://schemas.microsoft.com/office/drawing/2014/main" id="{4041213B-E606-4A72-8B0E-0895758AAF07}"/>
              </a:ext>
            </a:extLst>
          </p:cNvPr>
          <p:cNvSpPr/>
          <p:nvPr/>
        </p:nvSpPr>
        <p:spPr>
          <a:xfrm>
            <a:off x="2767537" y="3797194"/>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sp>
        <p:nvSpPr>
          <p:cNvPr id="13" name="Oval 12">
            <a:extLst>
              <a:ext uri="{FF2B5EF4-FFF2-40B4-BE49-F238E27FC236}">
                <a16:creationId xmlns:a16="http://schemas.microsoft.com/office/drawing/2014/main" id="{131FE237-16C9-4D2B-A4CD-A146380BB237}"/>
              </a:ext>
            </a:extLst>
          </p:cNvPr>
          <p:cNvSpPr/>
          <p:nvPr/>
        </p:nvSpPr>
        <p:spPr>
          <a:xfrm>
            <a:off x="1008265" y="4759920"/>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cxnSp>
        <p:nvCxnSpPr>
          <p:cNvPr id="14" name="Straight Connector 13">
            <a:extLst>
              <a:ext uri="{FF2B5EF4-FFF2-40B4-BE49-F238E27FC236}">
                <a16:creationId xmlns:a16="http://schemas.microsoft.com/office/drawing/2014/main" id="{EE831467-AB1F-4EA3-8DAB-BD6B2553F77A}"/>
              </a:ext>
            </a:extLst>
          </p:cNvPr>
          <p:cNvCxnSpPr>
            <a:stCxn id="12" idx="5"/>
          </p:cNvCxnSpPr>
          <p:nvPr/>
        </p:nvCxnSpPr>
        <p:spPr>
          <a:xfrm>
            <a:off x="3423138" y="4043046"/>
            <a:ext cx="493567" cy="4523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BCF883-9420-4D4D-A535-2CCB4B3705BC}"/>
              </a:ext>
            </a:extLst>
          </p:cNvPr>
          <p:cNvCxnSpPr>
            <a:stCxn id="10" idx="6"/>
          </p:cNvCxnSpPr>
          <p:nvPr/>
        </p:nvCxnSpPr>
        <p:spPr>
          <a:xfrm>
            <a:off x="1935368" y="4354934"/>
            <a:ext cx="1981336" cy="1404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435476-E6F3-4ECB-878F-45DCDCAB8868}"/>
              </a:ext>
            </a:extLst>
          </p:cNvPr>
          <p:cNvCxnSpPr>
            <a:stCxn id="13" idx="7"/>
          </p:cNvCxnSpPr>
          <p:nvPr/>
        </p:nvCxnSpPr>
        <p:spPr>
          <a:xfrm flipV="1">
            <a:off x="1663866" y="4495359"/>
            <a:ext cx="2252839" cy="3067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92E995-AA8A-4E85-996B-22B63AF03EDB}"/>
              </a:ext>
            </a:extLst>
          </p:cNvPr>
          <p:cNvCxnSpPr>
            <a:stCxn id="9" idx="3"/>
            <a:endCxn id="21" idx="1"/>
          </p:cNvCxnSpPr>
          <p:nvPr/>
        </p:nvCxnSpPr>
        <p:spPr>
          <a:xfrm flipV="1">
            <a:off x="5146289" y="4478524"/>
            <a:ext cx="227852" cy="41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AEF6A6E-1065-462C-A9CA-F2DB71D17420}"/>
              </a:ext>
            </a:extLst>
          </p:cNvPr>
          <p:cNvSpPr/>
          <p:nvPr/>
        </p:nvSpPr>
        <p:spPr>
          <a:xfrm>
            <a:off x="9283228" y="4347041"/>
            <a:ext cx="1938152" cy="2617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pic>
        <p:nvPicPr>
          <p:cNvPr id="19" name="Picture 6" descr="\\CUMULUX\CumulusData\Vaisala database\2012\01\30\Radar_sphere.emf">
            <a:extLst>
              <a:ext uri="{FF2B5EF4-FFF2-40B4-BE49-F238E27FC236}">
                <a16:creationId xmlns:a16="http://schemas.microsoft.com/office/drawing/2014/main" id="{D13F59A2-3D1A-40E8-B4DF-E3CDB5509E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4946" y="3631671"/>
            <a:ext cx="343007" cy="816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442DF35-C3AF-4704-B3A8-5F27C1F3F1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6395" y="3490685"/>
            <a:ext cx="583485" cy="586833"/>
          </a:xfrm>
          <a:prstGeom prst="rect">
            <a:avLst/>
          </a:prstGeom>
        </p:spPr>
      </p:pic>
      <p:pic>
        <p:nvPicPr>
          <p:cNvPr id="21" name="Picture 25">
            <a:extLst>
              <a:ext uri="{FF2B5EF4-FFF2-40B4-BE49-F238E27FC236}">
                <a16:creationId xmlns:a16="http://schemas.microsoft.com/office/drawing/2014/main" id="{BF9AB2CF-12BD-4FF0-9257-BF0F8CE5E3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74140" y="3820014"/>
            <a:ext cx="3254024" cy="13170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129" descr="workstation">
            <a:extLst>
              <a:ext uri="{FF2B5EF4-FFF2-40B4-BE49-F238E27FC236}">
                <a16:creationId xmlns:a16="http://schemas.microsoft.com/office/drawing/2014/main" id="{D5D56CA3-1D50-40F7-9813-6D5176A113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6004" y="3461244"/>
            <a:ext cx="690225" cy="86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9" descr="workstation">
            <a:extLst>
              <a:ext uri="{FF2B5EF4-FFF2-40B4-BE49-F238E27FC236}">
                <a16:creationId xmlns:a16="http://schemas.microsoft.com/office/drawing/2014/main" id="{49E30C6C-2CD5-43D3-A658-64AC070B922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8224" y="3680941"/>
            <a:ext cx="690225" cy="86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a:extLst>
              <a:ext uri="{FF2B5EF4-FFF2-40B4-BE49-F238E27FC236}">
                <a16:creationId xmlns:a16="http://schemas.microsoft.com/office/drawing/2014/main" id="{2A470E9C-6404-445B-AB00-0B01F81BA38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267053" y="3577632"/>
            <a:ext cx="525633" cy="7823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14">
            <a:extLst>
              <a:ext uri="{FF2B5EF4-FFF2-40B4-BE49-F238E27FC236}">
                <a16:creationId xmlns:a16="http://schemas.microsoft.com/office/drawing/2014/main" id="{9DA47A24-A141-4232-B49B-5E4A8E94290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616260" y="3774934"/>
            <a:ext cx="525633" cy="7823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6" name="Straight Connector 25">
            <a:extLst>
              <a:ext uri="{FF2B5EF4-FFF2-40B4-BE49-F238E27FC236}">
                <a16:creationId xmlns:a16="http://schemas.microsoft.com/office/drawing/2014/main" id="{73C18535-3156-4CC8-9FA9-DE0366F7E7D8}"/>
              </a:ext>
            </a:extLst>
          </p:cNvPr>
          <p:cNvCxnSpPr>
            <a:stCxn id="21" idx="2"/>
            <a:endCxn id="21" idx="1"/>
          </p:cNvCxnSpPr>
          <p:nvPr/>
        </p:nvCxnSpPr>
        <p:spPr>
          <a:xfrm flipH="1" flipV="1">
            <a:off x="5374141" y="4478524"/>
            <a:ext cx="1627012" cy="658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D88BB7-D75E-447F-851C-5294B1D29051}"/>
              </a:ext>
            </a:extLst>
          </p:cNvPr>
          <p:cNvCxnSpPr>
            <a:stCxn id="21" idx="3"/>
            <a:endCxn id="21" idx="2"/>
          </p:cNvCxnSpPr>
          <p:nvPr/>
        </p:nvCxnSpPr>
        <p:spPr>
          <a:xfrm flipH="1">
            <a:off x="7001153" y="4478524"/>
            <a:ext cx="1627012" cy="65850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B01B78F-D802-4D25-ADA6-67478E533ED9}"/>
              </a:ext>
            </a:extLst>
          </p:cNvPr>
          <p:cNvSpPr/>
          <p:nvPr/>
        </p:nvSpPr>
        <p:spPr>
          <a:xfrm>
            <a:off x="9019997" y="4444976"/>
            <a:ext cx="2445711" cy="381455"/>
          </a:xfrm>
          <a:prstGeom prst="rect">
            <a:avLst/>
          </a:prstGeom>
          <a:noFill/>
        </p:spPr>
        <p:txBody>
          <a:bodyPr spcFirstLastPara="1" wrap="none" lIns="121920" tIns="60960" rIns="121920" bIns="60960" numCol="1">
            <a:prstTxWarp prst="textArchDown">
              <a:avLst>
                <a:gd name="adj" fmla="val 2"/>
              </a:avLst>
            </a:prstTxWarp>
            <a:spAutoFit/>
          </a:bodyPr>
          <a:lstStyle/>
          <a:p>
            <a:pPr algn="ctr"/>
            <a:r>
              <a:rPr lang="en-US" sz="1867" dirty="0">
                <a:ln w="0"/>
                <a:solidFill>
                  <a:schemeClr val="accent1"/>
                </a:solidFill>
                <a:effectLst>
                  <a:outerShdw blurRad="38100" dist="25400" dir="5400000" algn="ctr" rotWithShape="0">
                    <a:srgbClr val="6E747A">
                      <a:alpha val="43000"/>
                    </a:srgbClr>
                  </a:outerShdw>
                </a:effectLst>
              </a:rPr>
              <a:t>Forecasts &amp; Warnings</a:t>
            </a:r>
          </a:p>
        </p:txBody>
      </p:sp>
      <p:sp>
        <p:nvSpPr>
          <p:cNvPr id="29" name="Rectangle 28">
            <a:extLst>
              <a:ext uri="{FF2B5EF4-FFF2-40B4-BE49-F238E27FC236}">
                <a16:creationId xmlns:a16="http://schemas.microsoft.com/office/drawing/2014/main" id="{DB44B6B2-BA8E-4296-90FF-334465028A31}"/>
              </a:ext>
            </a:extLst>
          </p:cNvPr>
          <p:cNvSpPr/>
          <p:nvPr/>
        </p:nvSpPr>
        <p:spPr>
          <a:xfrm rot="1265321">
            <a:off x="5131698" y="4754292"/>
            <a:ext cx="2081659" cy="369332"/>
          </a:xfrm>
          <a:prstGeom prst="rect">
            <a:avLst/>
          </a:prstGeom>
          <a:noFill/>
        </p:spPr>
        <p:txBody>
          <a:bodyPr wrap="none" lIns="121920" tIns="60960" rIns="121920" bIns="60960">
            <a:spAutoFit/>
          </a:bodyPr>
          <a:lstStyle/>
          <a:p>
            <a:pPr algn="ctr"/>
            <a:r>
              <a:rPr lang="en-US" sz="1600" dirty="0">
                <a:ln w="0"/>
                <a:solidFill>
                  <a:schemeClr val="accent1"/>
                </a:solidFill>
                <a:effectLst>
                  <a:outerShdw blurRad="38100" dist="25400" dir="5400000" algn="ctr" rotWithShape="0">
                    <a:srgbClr val="6E747A">
                      <a:alpha val="43000"/>
                    </a:srgbClr>
                  </a:outerShdw>
                </a:effectLst>
              </a:rPr>
              <a:t>Forecast</a:t>
            </a:r>
            <a:r>
              <a:rPr lang="es-PE" sz="1600" dirty="0">
                <a:ln w="0"/>
                <a:solidFill>
                  <a:schemeClr val="accent1"/>
                </a:solidFill>
                <a:effectLst>
                  <a:outerShdw blurRad="38100" dist="25400" dir="5400000" algn="ctr" rotWithShape="0">
                    <a:srgbClr val="6E747A">
                      <a:alpha val="43000"/>
                    </a:srgbClr>
                  </a:outerShdw>
                </a:effectLst>
              </a:rPr>
              <a:t> </a:t>
            </a:r>
            <a:r>
              <a:rPr lang="en-US" sz="1600" dirty="0">
                <a:ln w="0"/>
                <a:solidFill>
                  <a:schemeClr val="accent1"/>
                </a:solidFill>
                <a:effectLst>
                  <a:outerShdw blurRad="38100" dist="25400" dir="5400000" algn="ctr" rotWithShape="0">
                    <a:srgbClr val="6E747A">
                      <a:alpha val="43000"/>
                    </a:srgbClr>
                  </a:outerShdw>
                </a:effectLst>
              </a:rPr>
              <a:t>Production</a:t>
            </a:r>
          </a:p>
        </p:txBody>
      </p:sp>
      <p:sp>
        <p:nvSpPr>
          <p:cNvPr id="30" name="Rectangle 29">
            <a:extLst>
              <a:ext uri="{FF2B5EF4-FFF2-40B4-BE49-F238E27FC236}">
                <a16:creationId xmlns:a16="http://schemas.microsoft.com/office/drawing/2014/main" id="{69A65764-8D47-41FC-A579-0BF31905F130}"/>
              </a:ext>
            </a:extLst>
          </p:cNvPr>
          <p:cNvSpPr/>
          <p:nvPr/>
        </p:nvSpPr>
        <p:spPr>
          <a:xfrm rot="721258">
            <a:off x="548380" y="5018281"/>
            <a:ext cx="2487407" cy="410369"/>
          </a:xfrm>
          <a:prstGeom prst="rect">
            <a:avLst/>
          </a:prstGeom>
          <a:noFill/>
        </p:spPr>
        <p:txBody>
          <a:bodyPr spcFirstLastPara="1" wrap="none" lIns="121920" tIns="60960" rIns="121920" bIns="60960" numCol="1">
            <a:prstTxWarp prst="textArchDown">
              <a:avLst/>
            </a:prstTxWarp>
            <a:spAutoFit/>
          </a:bodyPr>
          <a:lstStyle/>
          <a:p>
            <a:pPr algn="ctr"/>
            <a:r>
              <a:rPr lang="en-US" sz="1867" dirty="0">
                <a:ln w="0"/>
                <a:solidFill>
                  <a:schemeClr val="accent1"/>
                </a:solidFill>
                <a:effectLst>
                  <a:outerShdw blurRad="38100" dist="25400" dir="5400000" algn="ctr" rotWithShape="0">
                    <a:srgbClr val="6E747A">
                      <a:alpha val="43000"/>
                    </a:srgbClr>
                  </a:outerShdw>
                </a:effectLst>
              </a:rPr>
              <a:t>Observation </a:t>
            </a:r>
            <a:r>
              <a:rPr lang="fi-FI" sz="1867" dirty="0">
                <a:ln w="0"/>
                <a:solidFill>
                  <a:schemeClr val="accent1"/>
                </a:solidFill>
                <a:effectLst>
                  <a:outerShdw blurRad="38100" dist="25400" dir="5400000" algn="ctr" rotWithShape="0">
                    <a:srgbClr val="6E747A">
                      <a:alpha val="43000"/>
                    </a:srgbClr>
                  </a:outerShdw>
                </a:effectLst>
              </a:rPr>
              <a:t>System</a:t>
            </a:r>
            <a:endParaRPr lang="en-US" sz="1867" dirty="0">
              <a:ln w="0"/>
              <a:solidFill>
                <a:schemeClr val="accent1"/>
              </a:solidFill>
              <a:effectLst>
                <a:outerShdw blurRad="38100" dist="25400" dir="5400000" algn="ctr" rotWithShape="0">
                  <a:srgbClr val="6E747A">
                    <a:alpha val="43000"/>
                  </a:srgbClr>
                </a:outerShdw>
              </a:effectLst>
            </a:endParaRPr>
          </a:p>
        </p:txBody>
      </p:sp>
      <p:pic>
        <p:nvPicPr>
          <p:cNvPr id="31" name="Picture 10" descr="\\Cumulux\CumulusData\Vaisala database\2014\01\02\gc41_sonde-rs41-balloon.png">
            <a:extLst>
              <a:ext uri="{FF2B5EF4-FFF2-40B4-BE49-F238E27FC236}">
                <a16:creationId xmlns:a16="http://schemas.microsoft.com/office/drawing/2014/main" id="{43BB8167-B340-44E3-B4DF-8F93AE8691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60470" y="2668454"/>
            <a:ext cx="1080164" cy="10801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Stock Pictures: Aircraft sketches and silhouettes">
            <a:extLst>
              <a:ext uri="{FF2B5EF4-FFF2-40B4-BE49-F238E27FC236}">
                <a16:creationId xmlns:a16="http://schemas.microsoft.com/office/drawing/2014/main" id="{36453C6E-79F6-4DA3-B484-12BED7A9FE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76375">
            <a:off x="9941397" y="2962949"/>
            <a:ext cx="1412737" cy="786061"/>
          </a:xfrm>
          <a:prstGeom prst="rect">
            <a:avLst/>
          </a:prstGeom>
        </p:spPr>
      </p:pic>
      <p:sp>
        <p:nvSpPr>
          <p:cNvPr id="33" name="Oval 32">
            <a:extLst>
              <a:ext uri="{FF2B5EF4-FFF2-40B4-BE49-F238E27FC236}">
                <a16:creationId xmlns:a16="http://schemas.microsoft.com/office/drawing/2014/main" id="{C7777839-6291-4FD4-B988-A0013B96421D}"/>
              </a:ext>
            </a:extLst>
          </p:cNvPr>
          <p:cNvSpPr/>
          <p:nvPr/>
        </p:nvSpPr>
        <p:spPr>
          <a:xfrm>
            <a:off x="1902411" y="5012862"/>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cxnSp>
        <p:nvCxnSpPr>
          <p:cNvPr id="34" name="Straight Connector 33">
            <a:extLst>
              <a:ext uri="{FF2B5EF4-FFF2-40B4-BE49-F238E27FC236}">
                <a16:creationId xmlns:a16="http://schemas.microsoft.com/office/drawing/2014/main" id="{D3F75B2D-833B-414C-9758-CEB57C8FF0F4}"/>
              </a:ext>
            </a:extLst>
          </p:cNvPr>
          <p:cNvCxnSpPr>
            <a:stCxn id="33" idx="7"/>
          </p:cNvCxnSpPr>
          <p:nvPr/>
        </p:nvCxnSpPr>
        <p:spPr>
          <a:xfrm flipV="1">
            <a:off x="2558013" y="4495359"/>
            <a:ext cx="1358692" cy="55968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5" name="Group 838">
            <a:extLst>
              <a:ext uri="{FF2B5EF4-FFF2-40B4-BE49-F238E27FC236}">
                <a16:creationId xmlns:a16="http://schemas.microsoft.com/office/drawing/2014/main" id="{318C9161-C587-4DF5-B183-92F20F1BF3C9}"/>
              </a:ext>
            </a:extLst>
          </p:cNvPr>
          <p:cNvGrpSpPr>
            <a:grpSpLocks/>
          </p:cNvGrpSpPr>
          <p:nvPr/>
        </p:nvGrpSpPr>
        <p:grpSpPr bwMode="auto">
          <a:xfrm>
            <a:off x="1131560" y="4251063"/>
            <a:ext cx="556129" cy="701223"/>
            <a:chOff x="3163" y="2061"/>
            <a:chExt cx="728" cy="947"/>
          </a:xfrm>
        </p:grpSpPr>
        <p:sp>
          <p:nvSpPr>
            <p:cNvPr id="36" name="Line 839">
              <a:extLst>
                <a:ext uri="{FF2B5EF4-FFF2-40B4-BE49-F238E27FC236}">
                  <a16:creationId xmlns:a16="http://schemas.microsoft.com/office/drawing/2014/main" id="{0407DD12-5F54-433B-B445-722BF3C030DA}"/>
                </a:ext>
              </a:extLst>
            </p:cNvPr>
            <p:cNvSpPr>
              <a:spLocks noChangeShapeType="1"/>
            </p:cNvSpPr>
            <p:nvPr/>
          </p:nvSpPr>
          <p:spPr bwMode="auto">
            <a:xfrm flipH="1">
              <a:off x="3430" y="2310"/>
              <a:ext cx="40" cy="180"/>
            </a:xfrm>
            <a:prstGeom prst="line">
              <a:avLst/>
            </a:prstGeom>
            <a:noFill/>
            <a:ln w="3175">
              <a:solidFill>
                <a:srgbClr val="DDDDDD"/>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sp>
          <p:nvSpPr>
            <p:cNvPr id="37" name="Line 840">
              <a:extLst>
                <a:ext uri="{FF2B5EF4-FFF2-40B4-BE49-F238E27FC236}">
                  <a16:creationId xmlns:a16="http://schemas.microsoft.com/office/drawing/2014/main" id="{DB5C4CD7-25EF-454F-AD58-45A1076D2AAE}"/>
                </a:ext>
              </a:extLst>
            </p:cNvPr>
            <p:cNvSpPr>
              <a:spLocks noChangeShapeType="1"/>
            </p:cNvSpPr>
            <p:nvPr/>
          </p:nvSpPr>
          <p:spPr bwMode="auto">
            <a:xfrm>
              <a:off x="3481" y="2312"/>
              <a:ext cx="410" cy="498"/>
            </a:xfrm>
            <a:prstGeom prst="line">
              <a:avLst/>
            </a:prstGeom>
            <a:noFill/>
            <a:ln w="3175">
              <a:solidFill>
                <a:srgbClr val="DDDDDD"/>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grpSp>
          <p:nvGrpSpPr>
            <p:cNvPr id="38" name="Group 841">
              <a:extLst>
                <a:ext uri="{FF2B5EF4-FFF2-40B4-BE49-F238E27FC236}">
                  <a16:creationId xmlns:a16="http://schemas.microsoft.com/office/drawing/2014/main" id="{BA984F77-2423-4DFD-AB2B-2A2ED62101C5}"/>
                </a:ext>
              </a:extLst>
            </p:cNvPr>
            <p:cNvGrpSpPr>
              <a:grpSpLocks/>
            </p:cNvGrpSpPr>
            <p:nvPr/>
          </p:nvGrpSpPr>
          <p:grpSpPr bwMode="auto">
            <a:xfrm>
              <a:off x="3397" y="2061"/>
              <a:ext cx="69" cy="295"/>
              <a:chOff x="3389" y="2061"/>
              <a:chExt cx="69" cy="295"/>
            </a:xfrm>
          </p:grpSpPr>
          <p:sp>
            <p:nvSpPr>
              <p:cNvPr id="196" name="Line 842">
                <a:extLst>
                  <a:ext uri="{FF2B5EF4-FFF2-40B4-BE49-F238E27FC236}">
                    <a16:creationId xmlns:a16="http://schemas.microsoft.com/office/drawing/2014/main" id="{01426F86-D545-4A01-A516-D9F7CC33E233}"/>
                  </a:ext>
                </a:extLst>
              </p:cNvPr>
              <p:cNvSpPr>
                <a:spLocks noChangeShapeType="1"/>
              </p:cNvSpPr>
              <p:nvPr/>
            </p:nvSpPr>
            <p:spPr bwMode="auto">
              <a:xfrm flipV="1">
                <a:off x="3394" y="2061"/>
                <a:ext cx="0" cy="258"/>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grpSp>
            <p:nvGrpSpPr>
              <p:cNvPr id="197" name="Group 843">
                <a:extLst>
                  <a:ext uri="{FF2B5EF4-FFF2-40B4-BE49-F238E27FC236}">
                    <a16:creationId xmlns:a16="http://schemas.microsoft.com/office/drawing/2014/main" id="{22DE4D6A-AF7D-4E51-B0A0-7C5B606FAACF}"/>
                  </a:ext>
                </a:extLst>
              </p:cNvPr>
              <p:cNvGrpSpPr>
                <a:grpSpLocks noChangeAspect="1"/>
              </p:cNvGrpSpPr>
              <p:nvPr/>
            </p:nvGrpSpPr>
            <p:grpSpPr bwMode="auto">
              <a:xfrm>
                <a:off x="3389" y="2313"/>
                <a:ext cx="69" cy="43"/>
                <a:chOff x="1745" y="2304"/>
                <a:chExt cx="134" cy="84"/>
              </a:xfrm>
            </p:grpSpPr>
            <p:sp>
              <p:nvSpPr>
                <p:cNvPr id="202" name="Freeform 844">
                  <a:extLst>
                    <a:ext uri="{FF2B5EF4-FFF2-40B4-BE49-F238E27FC236}">
                      <a16:creationId xmlns:a16="http://schemas.microsoft.com/office/drawing/2014/main" id="{452CA8D5-B959-4A58-8048-AE9A94B04CFC}"/>
                    </a:ext>
                  </a:extLst>
                </p:cNvPr>
                <p:cNvSpPr>
                  <a:spLocks noChangeAspect="1"/>
                </p:cNvSpPr>
                <p:nvPr/>
              </p:nvSpPr>
              <p:spPr bwMode="auto">
                <a:xfrm>
                  <a:off x="1863" y="2374"/>
                  <a:ext cx="16" cy="14"/>
                </a:xfrm>
                <a:custGeom>
                  <a:avLst/>
                  <a:gdLst>
                    <a:gd name="T0" fmla="*/ 1 w 204"/>
                    <a:gd name="T1" fmla="*/ 0 h 178"/>
                    <a:gd name="T2" fmla="*/ 1 w 204"/>
                    <a:gd name="T3" fmla="*/ 0 h 178"/>
                    <a:gd name="T4" fmla="*/ 0 w 204"/>
                    <a:gd name="T5" fmla="*/ 1 h 178"/>
                    <a:gd name="T6" fmla="*/ 0 w 204"/>
                    <a:gd name="T7" fmla="*/ 1 h 178"/>
                    <a:gd name="T8" fmla="*/ 1 w 204"/>
                    <a:gd name="T9" fmla="*/ 0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8">
                      <a:moveTo>
                        <a:pt x="204" y="0"/>
                      </a:moveTo>
                      <a:lnTo>
                        <a:pt x="204" y="76"/>
                      </a:lnTo>
                      <a:lnTo>
                        <a:pt x="0" y="178"/>
                      </a:lnTo>
                      <a:lnTo>
                        <a:pt x="0" y="101"/>
                      </a:lnTo>
                      <a:lnTo>
                        <a:pt x="20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203" name="Freeform 845">
                  <a:extLst>
                    <a:ext uri="{FF2B5EF4-FFF2-40B4-BE49-F238E27FC236}">
                      <a16:creationId xmlns:a16="http://schemas.microsoft.com/office/drawing/2014/main" id="{77A18923-19DB-4753-B500-65795CC7E73F}"/>
                    </a:ext>
                  </a:extLst>
                </p:cNvPr>
                <p:cNvSpPr>
                  <a:spLocks noChangeAspect="1"/>
                </p:cNvSpPr>
                <p:nvPr/>
              </p:nvSpPr>
              <p:spPr bwMode="auto">
                <a:xfrm>
                  <a:off x="1745" y="2312"/>
                  <a:ext cx="118" cy="76"/>
                </a:xfrm>
                <a:custGeom>
                  <a:avLst/>
                  <a:gdLst>
                    <a:gd name="T0" fmla="*/ 9 w 1481"/>
                    <a:gd name="T1" fmla="*/ 6 h 941"/>
                    <a:gd name="T2" fmla="*/ 0 w 1481"/>
                    <a:gd name="T3" fmla="*/ 0 h 941"/>
                    <a:gd name="T4" fmla="*/ 0 w 1481"/>
                    <a:gd name="T5" fmla="*/ 0 h 941"/>
                    <a:gd name="T6" fmla="*/ 9 w 1481"/>
                    <a:gd name="T7" fmla="*/ 6 h 941"/>
                    <a:gd name="T8" fmla="*/ 9 w 1481"/>
                    <a:gd name="T9" fmla="*/ 6 h 9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 h="941">
                      <a:moveTo>
                        <a:pt x="1481" y="941"/>
                      </a:moveTo>
                      <a:lnTo>
                        <a:pt x="0" y="77"/>
                      </a:lnTo>
                      <a:lnTo>
                        <a:pt x="0" y="0"/>
                      </a:lnTo>
                      <a:lnTo>
                        <a:pt x="1481" y="864"/>
                      </a:lnTo>
                      <a:lnTo>
                        <a:pt x="1481" y="94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204" name="Freeform 846">
                  <a:extLst>
                    <a:ext uri="{FF2B5EF4-FFF2-40B4-BE49-F238E27FC236}">
                      <a16:creationId xmlns:a16="http://schemas.microsoft.com/office/drawing/2014/main" id="{DC9EF60D-EFE1-491A-9A4A-DC39B8564D77}"/>
                    </a:ext>
                  </a:extLst>
                </p:cNvPr>
                <p:cNvSpPr>
                  <a:spLocks noChangeAspect="1"/>
                </p:cNvSpPr>
                <p:nvPr/>
              </p:nvSpPr>
              <p:spPr bwMode="auto">
                <a:xfrm>
                  <a:off x="1745" y="2304"/>
                  <a:ext cx="134" cy="78"/>
                </a:xfrm>
                <a:custGeom>
                  <a:avLst/>
                  <a:gdLst>
                    <a:gd name="T0" fmla="*/ 9 w 1685"/>
                    <a:gd name="T1" fmla="*/ 6 h 965"/>
                    <a:gd name="T2" fmla="*/ 0 w 1685"/>
                    <a:gd name="T3" fmla="*/ 1 h 965"/>
                    <a:gd name="T4" fmla="*/ 1 w 1685"/>
                    <a:gd name="T5" fmla="*/ 0 h 965"/>
                    <a:gd name="T6" fmla="*/ 11 w 1685"/>
                    <a:gd name="T7" fmla="*/ 6 h 965"/>
                    <a:gd name="T8" fmla="*/ 9 w 1685"/>
                    <a:gd name="T9" fmla="*/ 6 h 9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5" h="965">
                      <a:moveTo>
                        <a:pt x="1481" y="965"/>
                      </a:moveTo>
                      <a:lnTo>
                        <a:pt x="0" y="101"/>
                      </a:lnTo>
                      <a:lnTo>
                        <a:pt x="179" y="0"/>
                      </a:lnTo>
                      <a:lnTo>
                        <a:pt x="1685" y="864"/>
                      </a:lnTo>
                      <a:lnTo>
                        <a:pt x="1481" y="96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grpSp>
            <p:nvGrpSpPr>
              <p:cNvPr id="198" name="Group 847">
                <a:extLst>
                  <a:ext uri="{FF2B5EF4-FFF2-40B4-BE49-F238E27FC236}">
                    <a16:creationId xmlns:a16="http://schemas.microsoft.com/office/drawing/2014/main" id="{E6673D71-57E2-4554-86C7-1DDF5C0364B0}"/>
                  </a:ext>
                </a:extLst>
              </p:cNvPr>
              <p:cNvGrpSpPr>
                <a:grpSpLocks noChangeAspect="1"/>
              </p:cNvGrpSpPr>
              <p:nvPr/>
            </p:nvGrpSpPr>
            <p:grpSpPr bwMode="auto">
              <a:xfrm>
                <a:off x="3389" y="2285"/>
                <a:ext cx="69" cy="43"/>
                <a:chOff x="1745" y="2304"/>
                <a:chExt cx="134" cy="84"/>
              </a:xfrm>
            </p:grpSpPr>
            <p:sp>
              <p:nvSpPr>
                <p:cNvPr id="199" name="Freeform 848">
                  <a:extLst>
                    <a:ext uri="{FF2B5EF4-FFF2-40B4-BE49-F238E27FC236}">
                      <a16:creationId xmlns:a16="http://schemas.microsoft.com/office/drawing/2014/main" id="{FD7314E6-85E5-47E4-BE0F-0E65F61001CA}"/>
                    </a:ext>
                  </a:extLst>
                </p:cNvPr>
                <p:cNvSpPr>
                  <a:spLocks noChangeAspect="1"/>
                </p:cNvSpPr>
                <p:nvPr/>
              </p:nvSpPr>
              <p:spPr bwMode="auto">
                <a:xfrm>
                  <a:off x="1863" y="2374"/>
                  <a:ext cx="16" cy="14"/>
                </a:xfrm>
                <a:custGeom>
                  <a:avLst/>
                  <a:gdLst>
                    <a:gd name="T0" fmla="*/ 1 w 204"/>
                    <a:gd name="T1" fmla="*/ 0 h 178"/>
                    <a:gd name="T2" fmla="*/ 1 w 204"/>
                    <a:gd name="T3" fmla="*/ 0 h 178"/>
                    <a:gd name="T4" fmla="*/ 0 w 204"/>
                    <a:gd name="T5" fmla="*/ 1 h 178"/>
                    <a:gd name="T6" fmla="*/ 0 w 204"/>
                    <a:gd name="T7" fmla="*/ 1 h 178"/>
                    <a:gd name="T8" fmla="*/ 1 w 204"/>
                    <a:gd name="T9" fmla="*/ 0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8">
                      <a:moveTo>
                        <a:pt x="204" y="0"/>
                      </a:moveTo>
                      <a:lnTo>
                        <a:pt x="204" y="76"/>
                      </a:lnTo>
                      <a:lnTo>
                        <a:pt x="0" y="178"/>
                      </a:lnTo>
                      <a:lnTo>
                        <a:pt x="0" y="101"/>
                      </a:lnTo>
                      <a:lnTo>
                        <a:pt x="20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200" name="Freeform 849">
                  <a:extLst>
                    <a:ext uri="{FF2B5EF4-FFF2-40B4-BE49-F238E27FC236}">
                      <a16:creationId xmlns:a16="http://schemas.microsoft.com/office/drawing/2014/main" id="{04780838-B182-4B12-9828-17E3E227967F}"/>
                    </a:ext>
                  </a:extLst>
                </p:cNvPr>
                <p:cNvSpPr>
                  <a:spLocks noChangeAspect="1"/>
                </p:cNvSpPr>
                <p:nvPr/>
              </p:nvSpPr>
              <p:spPr bwMode="auto">
                <a:xfrm>
                  <a:off x="1745" y="2312"/>
                  <a:ext cx="118" cy="76"/>
                </a:xfrm>
                <a:custGeom>
                  <a:avLst/>
                  <a:gdLst>
                    <a:gd name="T0" fmla="*/ 9 w 1481"/>
                    <a:gd name="T1" fmla="*/ 6 h 941"/>
                    <a:gd name="T2" fmla="*/ 0 w 1481"/>
                    <a:gd name="T3" fmla="*/ 0 h 941"/>
                    <a:gd name="T4" fmla="*/ 0 w 1481"/>
                    <a:gd name="T5" fmla="*/ 0 h 941"/>
                    <a:gd name="T6" fmla="*/ 9 w 1481"/>
                    <a:gd name="T7" fmla="*/ 6 h 941"/>
                    <a:gd name="T8" fmla="*/ 9 w 1481"/>
                    <a:gd name="T9" fmla="*/ 6 h 9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 h="941">
                      <a:moveTo>
                        <a:pt x="1481" y="941"/>
                      </a:moveTo>
                      <a:lnTo>
                        <a:pt x="0" y="77"/>
                      </a:lnTo>
                      <a:lnTo>
                        <a:pt x="0" y="0"/>
                      </a:lnTo>
                      <a:lnTo>
                        <a:pt x="1481" y="864"/>
                      </a:lnTo>
                      <a:lnTo>
                        <a:pt x="1481" y="94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201" name="Freeform 850">
                  <a:extLst>
                    <a:ext uri="{FF2B5EF4-FFF2-40B4-BE49-F238E27FC236}">
                      <a16:creationId xmlns:a16="http://schemas.microsoft.com/office/drawing/2014/main" id="{4B6E4CE2-4EAB-4D40-B79A-9B91CBC39B60}"/>
                    </a:ext>
                  </a:extLst>
                </p:cNvPr>
                <p:cNvSpPr>
                  <a:spLocks noChangeAspect="1"/>
                </p:cNvSpPr>
                <p:nvPr/>
              </p:nvSpPr>
              <p:spPr bwMode="auto">
                <a:xfrm>
                  <a:off x="1745" y="2304"/>
                  <a:ext cx="134" cy="78"/>
                </a:xfrm>
                <a:custGeom>
                  <a:avLst/>
                  <a:gdLst>
                    <a:gd name="T0" fmla="*/ 9 w 1685"/>
                    <a:gd name="T1" fmla="*/ 6 h 965"/>
                    <a:gd name="T2" fmla="*/ 0 w 1685"/>
                    <a:gd name="T3" fmla="*/ 1 h 965"/>
                    <a:gd name="T4" fmla="*/ 1 w 1685"/>
                    <a:gd name="T5" fmla="*/ 0 h 965"/>
                    <a:gd name="T6" fmla="*/ 11 w 1685"/>
                    <a:gd name="T7" fmla="*/ 6 h 965"/>
                    <a:gd name="T8" fmla="*/ 9 w 1685"/>
                    <a:gd name="T9" fmla="*/ 6 h 9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5" h="965">
                      <a:moveTo>
                        <a:pt x="1481" y="965"/>
                      </a:moveTo>
                      <a:lnTo>
                        <a:pt x="0" y="101"/>
                      </a:lnTo>
                      <a:lnTo>
                        <a:pt x="179" y="0"/>
                      </a:lnTo>
                      <a:lnTo>
                        <a:pt x="1685" y="864"/>
                      </a:lnTo>
                      <a:lnTo>
                        <a:pt x="1481" y="96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grpSp>
        <p:grpSp>
          <p:nvGrpSpPr>
            <p:cNvPr id="39" name="Group 851">
              <a:extLst>
                <a:ext uri="{FF2B5EF4-FFF2-40B4-BE49-F238E27FC236}">
                  <a16:creationId xmlns:a16="http://schemas.microsoft.com/office/drawing/2014/main" id="{EA327D56-857D-4CEE-9271-320AE25D69ED}"/>
                </a:ext>
              </a:extLst>
            </p:cNvPr>
            <p:cNvGrpSpPr>
              <a:grpSpLocks/>
            </p:cNvGrpSpPr>
            <p:nvPr/>
          </p:nvGrpSpPr>
          <p:grpSpPr bwMode="auto">
            <a:xfrm>
              <a:off x="3467" y="2537"/>
              <a:ext cx="147" cy="104"/>
              <a:chOff x="1754" y="2524"/>
              <a:chExt cx="147" cy="104"/>
            </a:xfrm>
          </p:grpSpPr>
          <p:grpSp>
            <p:nvGrpSpPr>
              <p:cNvPr id="191" name="Group 852">
                <a:extLst>
                  <a:ext uri="{FF2B5EF4-FFF2-40B4-BE49-F238E27FC236}">
                    <a16:creationId xmlns:a16="http://schemas.microsoft.com/office/drawing/2014/main" id="{44145C32-234A-4484-88BE-7AA36916AC79}"/>
                  </a:ext>
                </a:extLst>
              </p:cNvPr>
              <p:cNvGrpSpPr>
                <a:grpSpLocks/>
              </p:cNvGrpSpPr>
              <p:nvPr/>
            </p:nvGrpSpPr>
            <p:grpSpPr bwMode="auto">
              <a:xfrm>
                <a:off x="1754" y="2547"/>
                <a:ext cx="131" cy="81"/>
                <a:chOff x="1754" y="2547"/>
                <a:chExt cx="131" cy="81"/>
              </a:xfrm>
            </p:grpSpPr>
            <p:sp>
              <p:nvSpPr>
                <p:cNvPr id="193" name="Freeform 853">
                  <a:extLst>
                    <a:ext uri="{FF2B5EF4-FFF2-40B4-BE49-F238E27FC236}">
                      <a16:creationId xmlns:a16="http://schemas.microsoft.com/office/drawing/2014/main" id="{38A8F18A-60B4-444C-B2CF-3ABC895A6750}"/>
                    </a:ext>
                  </a:extLst>
                </p:cNvPr>
                <p:cNvSpPr>
                  <a:spLocks noChangeAspect="1"/>
                </p:cNvSpPr>
                <p:nvPr/>
              </p:nvSpPr>
              <p:spPr bwMode="auto">
                <a:xfrm>
                  <a:off x="1754" y="2614"/>
                  <a:ext cx="14" cy="14"/>
                </a:xfrm>
                <a:custGeom>
                  <a:avLst/>
                  <a:gdLst>
                    <a:gd name="T0" fmla="*/ 0 w 193"/>
                    <a:gd name="T1" fmla="*/ 0 h 192"/>
                    <a:gd name="T2" fmla="*/ 0 w 193"/>
                    <a:gd name="T3" fmla="*/ 0 h 192"/>
                    <a:gd name="T4" fmla="*/ 1 w 193"/>
                    <a:gd name="T5" fmla="*/ 1 h 192"/>
                    <a:gd name="T6" fmla="*/ 1 w 193"/>
                    <a:gd name="T7" fmla="*/ 1 h 192"/>
                    <a:gd name="T8" fmla="*/ 0 w 193"/>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92">
                      <a:moveTo>
                        <a:pt x="0" y="0"/>
                      </a:moveTo>
                      <a:lnTo>
                        <a:pt x="0" y="82"/>
                      </a:lnTo>
                      <a:lnTo>
                        <a:pt x="193" y="192"/>
                      </a:lnTo>
                      <a:lnTo>
                        <a:pt x="193" y="109"/>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94" name="Freeform 854">
                  <a:extLst>
                    <a:ext uri="{FF2B5EF4-FFF2-40B4-BE49-F238E27FC236}">
                      <a16:creationId xmlns:a16="http://schemas.microsoft.com/office/drawing/2014/main" id="{A5944AC0-9DDD-469B-8B36-FEB564252D0B}"/>
                    </a:ext>
                  </a:extLst>
                </p:cNvPr>
                <p:cNvSpPr>
                  <a:spLocks noChangeAspect="1"/>
                </p:cNvSpPr>
                <p:nvPr/>
              </p:nvSpPr>
              <p:spPr bwMode="auto">
                <a:xfrm>
                  <a:off x="1768" y="2555"/>
                  <a:ext cx="117" cy="73"/>
                </a:xfrm>
                <a:custGeom>
                  <a:avLst/>
                  <a:gdLst>
                    <a:gd name="T0" fmla="*/ 0 w 1626"/>
                    <a:gd name="T1" fmla="*/ 5 h 1015"/>
                    <a:gd name="T2" fmla="*/ 8 w 1626"/>
                    <a:gd name="T3" fmla="*/ 0 h 1015"/>
                    <a:gd name="T4" fmla="*/ 8 w 1626"/>
                    <a:gd name="T5" fmla="*/ 0 h 1015"/>
                    <a:gd name="T6" fmla="*/ 0 w 1626"/>
                    <a:gd name="T7" fmla="*/ 5 h 1015"/>
                    <a:gd name="T8" fmla="*/ 0 w 1626"/>
                    <a:gd name="T9" fmla="*/ 5 h 10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6" h="1015">
                      <a:moveTo>
                        <a:pt x="0" y="1015"/>
                      </a:moveTo>
                      <a:lnTo>
                        <a:pt x="1626" y="82"/>
                      </a:lnTo>
                      <a:lnTo>
                        <a:pt x="1626" y="0"/>
                      </a:lnTo>
                      <a:lnTo>
                        <a:pt x="0" y="932"/>
                      </a:lnTo>
                      <a:lnTo>
                        <a:pt x="0" y="1015"/>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95" name="Freeform 855">
                  <a:extLst>
                    <a:ext uri="{FF2B5EF4-FFF2-40B4-BE49-F238E27FC236}">
                      <a16:creationId xmlns:a16="http://schemas.microsoft.com/office/drawing/2014/main" id="{A41DB305-9E0A-4506-A1D6-2DD0FFE06541}"/>
                    </a:ext>
                  </a:extLst>
                </p:cNvPr>
                <p:cNvSpPr>
                  <a:spLocks noChangeAspect="1"/>
                </p:cNvSpPr>
                <p:nvPr/>
              </p:nvSpPr>
              <p:spPr bwMode="auto">
                <a:xfrm>
                  <a:off x="1754" y="2547"/>
                  <a:ext cx="131" cy="75"/>
                </a:xfrm>
                <a:custGeom>
                  <a:avLst/>
                  <a:gdLst>
                    <a:gd name="T0" fmla="*/ 1 w 1819"/>
                    <a:gd name="T1" fmla="*/ 5 h 1042"/>
                    <a:gd name="T2" fmla="*/ 9 w 1819"/>
                    <a:gd name="T3" fmla="*/ 1 h 1042"/>
                    <a:gd name="T4" fmla="*/ 8 w 1819"/>
                    <a:gd name="T5" fmla="*/ 0 h 1042"/>
                    <a:gd name="T6" fmla="*/ 0 w 1819"/>
                    <a:gd name="T7" fmla="*/ 5 h 1042"/>
                    <a:gd name="T8" fmla="*/ 1 w 1819"/>
                    <a:gd name="T9" fmla="*/ 5 h 10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9" h="1042">
                      <a:moveTo>
                        <a:pt x="193" y="1042"/>
                      </a:moveTo>
                      <a:lnTo>
                        <a:pt x="1819" y="110"/>
                      </a:lnTo>
                      <a:lnTo>
                        <a:pt x="1626" y="0"/>
                      </a:lnTo>
                      <a:lnTo>
                        <a:pt x="0" y="933"/>
                      </a:lnTo>
                      <a:lnTo>
                        <a:pt x="193" y="104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pic>
            <p:nvPicPr>
              <p:cNvPr id="192" name="Picture 856" descr="solar_radiation">
                <a:extLst>
                  <a:ext uri="{FF2B5EF4-FFF2-40B4-BE49-F238E27FC236}">
                    <a16:creationId xmlns:a16="http://schemas.microsoft.com/office/drawing/2014/main" id="{BD752372-AA62-432E-B6CA-2A98F5A4514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28" y="2524"/>
                <a:ext cx="7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857">
              <a:extLst>
                <a:ext uri="{FF2B5EF4-FFF2-40B4-BE49-F238E27FC236}">
                  <a16:creationId xmlns:a16="http://schemas.microsoft.com/office/drawing/2014/main" id="{CDC82A0A-6D3F-4EDD-87B1-A6AC6D17BF9F}"/>
                </a:ext>
              </a:extLst>
            </p:cNvPr>
            <p:cNvGrpSpPr>
              <a:grpSpLocks/>
            </p:cNvGrpSpPr>
            <p:nvPr/>
          </p:nvGrpSpPr>
          <p:grpSpPr bwMode="auto">
            <a:xfrm>
              <a:off x="3302" y="2446"/>
              <a:ext cx="174" cy="192"/>
              <a:chOff x="1531" y="2328"/>
              <a:chExt cx="174" cy="192"/>
            </a:xfrm>
          </p:grpSpPr>
          <p:grpSp>
            <p:nvGrpSpPr>
              <p:cNvPr id="186" name="Group 858">
                <a:extLst>
                  <a:ext uri="{FF2B5EF4-FFF2-40B4-BE49-F238E27FC236}">
                    <a16:creationId xmlns:a16="http://schemas.microsoft.com/office/drawing/2014/main" id="{08E4FC14-B06B-4169-B724-A3644AF55E25}"/>
                  </a:ext>
                </a:extLst>
              </p:cNvPr>
              <p:cNvGrpSpPr>
                <a:grpSpLocks/>
              </p:cNvGrpSpPr>
              <p:nvPr/>
            </p:nvGrpSpPr>
            <p:grpSpPr bwMode="auto">
              <a:xfrm>
                <a:off x="1571" y="2436"/>
                <a:ext cx="134" cy="84"/>
                <a:chOff x="1571" y="2436"/>
                <a:chExt cx="134" cy="84"/>
              </a:xfrm>
            </p:grpSpPr>
            <p:sp>
              <p:nvSpPr>
                <p:cNvPr id="188" name="Freeform 859">
                  <a:extLst>
                    <a:ext uri="{FF2B5EF4-FFF2-40B4-BE49-F238E27FC236}">
                      <a16:creationId xmlns:a16="http://schemas.microsoft.com/office/drawing/2014/main" id="{45848273-EE05-4A2E-AF67-6FE00A4DBC23}"/>
                    </a:ext>
                  </a:extLst>
                </p:cNvPr>
                <p:cNvSpPr>
                  <a:spLocks noChangeAspect="1"/>
                </p:cNvSpPr>
                <p:nvPr/>
              </p:nvSpPr>
              <p:spPr bwMode="auto">
                <a:xfrm>
                  <a:off x="1689" y="2506"/>
                  <a:ext cx="16" cy="14"/>
                </a:xfrm>
                <a:custGeom>
                  <a:avLst/>
                  <a:gdLst>
                    <a:gd name="T0" fmla="*/ 1 w 204"/>
                    <a:gd name="T1" fmla="*/ 0 h 178"/>
                    <a:gd name="T2" fmla="*/ 1 w 204"/>
                    <a:gd name="T3" fmla="*/ 0 h 178"/>
                    <a:gd name="T4" fmla="*/ 0 w 204"/>
                    <a:gd name="T5" fmla="*/ 1 h 178"/>
                    <a:gd name="T6" fmla="*/ 0 w 204"/>
                    <a:gd name="T7" fmla="*/ 1 h 178"/>
                    <a:gd name="T8" fmla="*/ 1 w 204"/>
                    <a:gd name="T9" fmla="*/ 0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8">
                      <a:moveTo>
                        <a:pt x="204" y="0"/>
                      </a:moveTo>
                      <a:lnTo>
                        <a:pt x="204" y="76"/>
                      </a:lnTo>
                      <a:lnTo>
                        <a:pt x="0" y="178"/>
                      </a:lnTo>
                      <a:lnTo>
                        <a:pt x="0" y="101"/>
                      </a:lnTo>
                      <a:lnTo>
                        <a:pt x="20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89" name="Freeform 860">
                  <a:extLst>
                    <a:ext uri="{FF2B5EF4-FFF2-40B4-BE49-F238E27FC236}">
                      <a16:creationId xmlns:a16="http://schemas.microsoft.com/office/drawing/2014/main" id="{70888B16-B42E-421D-AB15-5DCA13F2DA1B}"/>
                    </a:ext>
                  </a:extLst>
                </p:cNvPr>
                <p:cNvSpPr>
                  <a:spLocks noChangeAspect="1"/>
                </p:cNvSpPr>
                <p:nvPr/>
              </p:nvSpPr>
              <p:spPr bwMode="auto">
                <a:xfrm>
                  <a:off x="1571" y="2444"/>
                  <a:ext cx="118" cy="76"/>
                </a:xfrm>
                <a:custGeom>
                  <a:avLst/>
                  <a:gdLst>
                    <a:gd name="T0" fmla="*/ 9 w 1481"/>
                    <a:gd name="T1" fmla="*/ 6 h 941"/>
                    <a:gd name="T2" fmla="*/ 0 w 1481"/>
                    <a:gd name="T3" fmla="*/ 0 h 941"/>
                    <a:gd name="T4" fmla="*/ 0 w 1481"/>
                    <a:gd name="T5" fmla="*/ 0 h 941"/>
                    <a:gd name="T6" fmla="*/ 9 w 1481"/>
                    <a:gd name="T7" fmla="*/ 6 h 941"/>
                    <a:gd name="T8" fmla="*/ 9 w 1481"/>
                    <a:gd name="T9" fmla="*/ 6 h 9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 h="941">
                      <a:moveTo>
                        <a:pt x="1481" y="941"/>
                      </a:moveTo>
                      <a:lnTo>
                        <a:pt x="0" y="77"/>
                      </a:lnTo>
                      <a:lnTo>
                        <a:pt x="0" y="0"/>
                      </a:lnTo>
                      <a:lnTo>
                        <a:pt x="1481" y="864"/>
                      </a:lnTo>
                      <a:lnTo>
                        <a:pt x="1481" y="94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90" name="Freeform 861">
                  <a:extLst>
                    <a:ext uri="{FF2B5EF4-FFF2-40B4-BE49-F238E27FC236}">
                      <a16:creationId xmlns:a16="http://schemas.microsoft.com/office/drawing/2014/main" id="{2C208870-226B-4BD6-846A-D17D52189E74}"/>
                    </a:ext>
                  </a:extLst>
                </p:cNvPr>
                <p:cNvSpPr>
                  <a:spLocks noChangeAspect="1"/>
                </p:cNvSpPr>
                <p:nvPr/>
              </p:nvSpPr>
              <p:spPr bwMode="auto">
                <a:xfrm>
                  <a:off x="1571" y="2436"/>
                  <a:ext cx="134" cy="78"/>
                </a:xfrm>
                <a:custGeom>
                  <a:avLst/>
                  <a:gdLst>
                    <a:gd name="T0" fmla="*/ 9 w 1685"/>
                    <a:gd name="T1" fmla="*/ 6 h 965"/>
                    <a:gd name="T2" fmla="*/ 0 w 1685"/>
                    <a:gd name="T3" fmla="*/ 1 h 965"/>
                    <a:gd name="T4" fmla="*/ 1 w 1685"/>
                    <a:gd name="T5" fmla="*/ 0 h 965"/>
                    <a:gd name="T6" fmla="*/ 11 w 1685"/>
                    <a:gd name="T7" fmla="*/ 6 h 965"/>
                    <a:gd name="T8" fmla="*/ 9 w 1685"/>
                    <a:gd name="T9" fmla="*/ 6 h 9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5" h="965">
                      <a:moveTo>
                        <a:pt x="1481" y="965"/>
                      </a:moveTo>
                      <a:lnTo>
                        <a:pt x="0" y="101"/>
                      </a:lnTo>
                      <a:lnTo>
                        <a:pt x="179" y="0"/>
                      </a:lnTo>
                      <a:lnTo>
                        <a:pt x="1685" y="864"/>
                      </a:lnTo>
                      <a:lnTo>
                        <a:pt x="1481" y="96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pic>
            <p:nvPicPr>
              <p:cNvPr id="187" name="Picture 862" descr="dtr">
                <a:extLst>
                  <a:ext uri="{FF2B5EF4-FFF2-40B4-BE49-F238E27FC236}">
                    <a16:creationId xmlns:a16="http://schemas.microsoft.com/office/drawing/2014/main" id="{33D189A9-F9CA-4FA6-A8AF-5CDDA9E316F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31" y="2328"/>
                <a:ext cx="6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863">
              <a:extLst>
                <a:ext uri="{FF2B5EF4-FFF2-40B4-BE49-F238E27FC236}">
                  <a16:creationId xmlns:a16="http://schemas.microsoft.com/office/drawing/2014/main" id="{CCC2D71A-4A39-4B89-8BC7-1636FBCF35E0}"/>
                </a:ext>
              </a:extLst>
            </p:cNvPr>
            <p:cNvGrpSpPr>
              <a:grpSpLocks/>
            </p:cNvGrpSpPr>
            <p:nvPr/>
          </p:nvGrpSpPr>
          <p:grpSpPr bwMode="auto">
            <a:xfrm>
              <a:off x="3540" y="2644"/>
              <a:ext cx="122" cy="108"/>
              <a:chOff x="1508" y="2743"/>
              <a:chExt cx="122" cy="108"/>
            </a:xfrm>
          </p:grpSpPr>
          <p:sp>
            <p:nvSpPr>
              <p:cNvPr id="183" name="Arc 864">
                <a:extLst>
                  <a:ext uri="{FF2B5EF4-FFF2-40B4-BE49-F238E27FC236}">
                    <a16:creationId xmlns:a16="http://schemas.microsoft.com/office/drawing/2014/main" id="{A7F4C18C-98F5-4C69-9CC2-E99A1F33BD5C}"/>
                  </a:ext>
                </a:extLst>
              </p:cNvPr>
              <p:cNvSpPr>
                <a:spLocks noChangeAspect="1"/>
              </p:cNvSpPr>
              <p:nvPr/>
            </p:nvSpPr>
            <p:spPr bwMode="auto">
              <a:xfrm rot="-8427129">
                <a:off x="1508" y="2743"/>
                <a:ext cx="122" cy="108"/>
              </a:xfrm>
              <a:custGeom>
                <a:avLst/>
                <a:gdLst>
                  <a:gd name="T0" fmla="*/ 1 w 26190"/>
                  <a:gd name="T1" fmla="*/ 0 h 36966"/>
                  <a:gd name="T2" fmla="*/ 0 w 26190"/>
                  <a:gd name="T3" fmla="*/ 0 h 36966"/>
                  <a:gd name="T4" fmla="*/ 0 w 26190"/>
                  <a:gd name="T5" fmla="*/ 0 h 36966"/>
                  <a:gd name="T6" fmla="*/ 0 60000 65536"/>
                  <a:gd name="T7" fmla="*/ 0 60000 65536"/>
                  <a:gd name="T8" fmla="*/ 0 60000 65536"/>
                </a:gdLst>
                <a:ahLst/>
                <a:cxnLst>
                  <a:cxn ang="T6">
                    <a:pos x="T0" y="T1"/>
                  </a:cxn>
                  <a:cxn ang="T7">
                    <a:pos x="T2" y="T3"/>
                  </a:cxn>
                  <a:cxn ang="T8">
                    <a:pos x="T4" y="T5"/>
                  </a:cxn>
                </a:cxnLst>
                <a:rect l="0" t="0" r="r" b="b"/>
                <a:pathLst>
                  <a:path w="26190" h="36966" fill="none" extrusionOk="0">
                    <a:moveTo>
                      <a:pt x="26189" y="36472"/>
                    </a:moveTo>
                    <a:cubicBezTo>
                      <a:pt x="24681" y="36800"/>
                      <a:pt x="23143" y="36966"/>
                      <a:pt x="21600" y="36966"/>
                    </a:cubicBezTo>
                    <a:cubicBezTo>
                      <a:pt x="9670" y="36966"/>
                      <a:pt x="0" y="27295"/>
                      <a:pt x="0" y="15366"/>
                    </a:cubicBezTo>
                    <a:cubicBezTo>
                      <a:pt x="0" y="9591"/>
                      <a:pt x="2311" y="4057"/>
                      <a:pt x="6419" y="-1"/>
                    </a:cubicBezTo>
                  </a:path>
                  <a:path w="26190" h="36966" stroke="0" extrusionOk="0">
                    <a:moveTo>
                      <a:pt x="26189" y="36472"/>
                    </a:moveTo>
                    <a:cubicBezTo>
                      <a:pt x="24681" y="36800"/>
                      <a:pt x="23143" y="36966"/>
                      <a:pt x="21600" y="36966"/>
                    </a:cubicBezTo>
                    <a:cubicBezTo>
                      <a:pt x="9670" y="36966"/>
                      <a:pt x="0" y="27295"/>
                      <a:pt x="0" y="15366"/>
                    </a:cubicBezTo>
                    <a:cubicBezTo>
                      <a:pt x="0" y="9591"/>
                      <a:pt x="2311" y="4057"/>
                      <a:pt x="6419" y="-1"/>
                    </a:cubicBezTo>
                    <a:lnTo>
                      <a:pt x="21600" y="15366"/>
                    </a:lnTo>
                    <a:lnTo>
                      <a:pt x="26189" y="36472"/>
                    </a:lnTo>
                    <a:close/>
                  </a:path>
                </a:pathLst>
              </a:custGeom>
              <a:noFill/>
              <a:ln w="6350">
                <a:solidFill>
                  <a:schemeClr val="tx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sp>
            <p:nvSpPr>
              <p:cNvPr id="184" name="Arc 865">
                <a:extLst>
                  <a:ext uri="{FF2B5EF4-FFF2-40B4-BE49-F238E27FC236}">
                    <a16:creationId xmlns:a16="http://schemas.microsoft.com/office/drawing/2014/main" id="{15CE4E8F-656D-4D3A-B6EF-F9E10B2C3A48}"/>
                  </a:ext>
                </a:extLst>
              </p:cNvPr>
              <p:cNvSpPr>
                <a:spLocks noChangeAspect="1"/>
              </p:cNvSpPr>
              <p:nvPr/>
            </p:nvSpPr>
            <p:spPr bwMode="auto">
              <a:xfrm rot="-8427129">
                <a:off x="1519" y="2757"/>
                <a:ext cx="87" cy="77"/>
              </a:xfrm>
              <a:custGeom>
                <a:avLst/>
                <a:gdLst>
                  <a:gd name="T0" fmla="*/ 0 w 26190"/>
                  <a:gd name="T1" fmla="*/ 0 h 36966"/>
                  <a:gd name="T2" fmla="*/ 0 w 26190"/>
                  <a:gd name="T3" fmla="*/ 0 h 36966"/>
                  <a:gd name="T4" fmla="*/ 0 w 26190"/>
                  <a:gd name="T5" fmla="*/ 0 h 36966"/>
                  <a:gd name="T6" fmla="*/ 0 60000 65536"/>
                  <a:gd name="T7" fmla="*/ 0 60000 65536"/>
                  <a:gd name="T8" fmla="*/ 0 60000 65536"/>
                </a:gdLst>
                <a:ahLst/>
                <a:cxnLst>
                  <a:cxn ang="T6">
                    <a:pos x="T0" y="T1"/>
                  </a:cxn>
                  <a:cxn ang="T7">
                    <a:pos x="T2" y="T3"/>
                  </a:cxn>
                  <a:cxn ang="T8">
                    <a:pos x="T4" y="T5"/>
                  </a:cxn>
                </a:cxnLst>
                <a:rect l="0" t="0" r="r" b="b"/>
                <a:pathLst>
                  <a:path w="26190" h="36966" fill="none" extrusionOk="0">
                    <a:moveTo>
                      <a:pt x="26189" y="36472"/>
                    </a:moveTo>
                    <a:cubicBezTo>
                      <a:pt x="24681" y="36800"/>
                      <a:pt x="23143" y="36966"/>
                      <a:pt x="21600" y="36966"/>
                    </a:cubicBezTo>
                    <a:cubicBezTo>
                      <a:pt x="9670" y="36966"/>
                      <a:pt x="0" y="27295"/>
                      <a:pt x="0" y="15366"/>
                    </a:cubicBezTo>
                    <a:cubicBezTo>
                      <a:pt x="0" y="9591"/>
                      <a:pt x="2311" y="4057"/>
                      <a:pt x="6419" y="-1"/>
                    </a:cubicBezTo>
                  </a:path>
                  <a:path w="26190" h="36966" stroke="0" extrusionOk="0">
                    <a:moveTo>
                      <a:pt x="26189" y="36472"/>
                    </a:moveTo>
                    <a:cubicBezTo>
                      <a:pt x="24681" y="36800"/>
                      <a:pt x="23143" y="36966"/>
                      <a:pt x="21600" y="36966"/>
                    </a:cubicBezTo>
                    <a:cubicBezTo>
                      <a:pt x="9670" y="36966"/>
                      <a:pt x="0" y="27295"/>
                      <a:pt x="0" y="15366"/>
                    </a:cubicBezTo>
                    <a:cubicBezTo>
                      <a:pt x="0" y="9591"/>
                      <a:pt x="2311" y="4057"/>
                      <a:pt x="6419" y="-1"/>
                    </a:cubicBezTo>
                    <a:lnTo>
                      <a:pt x="21600" y="15366"/>
                    </a:lnTo>
                    <a:lnTo>
                      <a:pt x="26189" y="36472"/>
                    </a:lnTo>
                    <a:close/>
                  </a:path>
                </a:pathLst>
              </a:custGeom>
              <a:noFill/>
              <a:ln w="6350">
                <a:solidFill>
                  <a:schemeClr val="tx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sp>
            <p:nvSpPr>
              <p:cNvPr id="185" name="Arc 866">
                <a:extLst>
                  <a:ext uri="{FF2B5EF4-FFF2-40B4-BE49-F238E27FC236}">
                    <a16:creationId xmlns:a16="http://schemas.microsoft.com/office/drawing/2014/main" id="{7C51EB67-39ED-4FFB-8B4A-40F15BB1EFE7}"/>
                  </a:ext>
                </a:extLst>
              </p:cNvPr>
              <p:cNvSpPr>
                <a:spLocks noChangeAspect="1"/>
              </p:cNvSpPr>
              <p:nvPr/>
            </p:nvSpPr>
            <p:spPr bwMode="auto">
              <a:xfrm rot="-8427129">
                <a:off x="1525" y="2768"/>
                <a:ext cx="58" cy="51"/>
              </a:xfrm>
              <a:custGeom>
                <a:avLst/>
                <a:gdLst>
                  <a:gd name="T0" fmla="*/ 0 w 26190"/>
                  <a:gd name="T1" fmla="*/ 0 h 36966"/>
                  <a:gd name="T2" fmla="*/ 0 w 26190"/>
                  <a:gd name="T3" fmla="*/ 0 h 36966"/>
                  <a:gd name="T4" fmla="*/ 0 w 26190"/>
                  <a:gd name="T5" fmla="*/ 0 h 36966"/>
                  <a:gd name="T6" fmla="*/ 0 60000 65536"/>
                  <a:gd name="T7" fmla="*/ 0 60000 65536"/>
                  <a:gd name="T8" fmla="*/ 0 60000 65536"/>
                </a:gdLst>
                <a:ahLst/>
                <a:cxnLst>
                  <a:cxn ang="T6">
                    <a:pos x="T0" y="T1"/>
                  </a:cxn>
                  <a:cxn ang="T7">
                    <a:pos x="T2" y="T3"/>
                  </a:cxn>
                  <a:cxn ang="T8">
                    <a:pos x="T4" y="T5"/>
                  </a:cxn>
                </a:cxnLst>
                <a:rect l="0" t="0" r="r" b="b"/>
                <a:pathLst>
                  <a:path w="26190" h="36966" fill="none" extrusionOk="0">
                    <a:moveTo>
                      <a:pt x="26189" y="36472"/>
                    </a:moveTo>
                    <a:cubicBezTo>
                      <a:pt x="24681" y="36800"/>
                      <a:pt x="23143" y="36966"/>
                      <a:pt x="21600" y="36966"/>
                    </a:cubicBezTo>
                    <a:cubicBezTo>
                      <a:pt x="9670" y="36966"/>
                      <a:pt x="0" y="27295"/>
                      <a:pt x="0" y="15366"/>
                    </a:cubicBezTo>
                    <a:cubicBezTo>
                      <a:pt x="0" y="9591"/>
                      <a:pt x="2311" y="4057"/>
                      <a:pt x="6419" y="-1"/>
                    </a:cubicBezTo>
                  </a:path>
                  <a:path w="26190" h="36966" stroke="0" extrusionOk="0">
                    <a:moveTo>
                      <a:pt x="26189" y="36472"/>
                    </a:moveTo>
                    <a:cubicBezTo>
                      <a:pt x="24681" y="36800"/>
                      <a:pt x="23143" y="36966"/>
                      <a:pt x="21600" y="36966"/>
                    </a:cubicBezTo>
                    <a:cubicBezTo>
                      <a:pt x="9670" y="36966"/>
                      <a:pt x="0" y="27295"/>
                      <a:pt x="0" y="15366"/>
                    </a:cubicBezTo>
                    <a:cubicBezTo>
                      <a:pt x="0" y="9591"/>
                      <a:pt x="2311" y="4057"/>
                      <a:pt x="6419" y="-1"/>
                    </a:cubicBezTo>
                    <a:lnTo>
                      <a:pt x="21600" y="15366"/>
                    </a:lnTo>
                    <a:lnTo>
                      <a:pt x="26189" y="36472"/>
                    </a:lnTo>
                    <a:close/>
                  </a:path>
                </a:pathLst>
              </a:custGeom>
              <a:noFill/>
              <a:ln w="6350">
                <a:solidFill>
                  <a:schemeClr val="tx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grpSp>
        <p:pic>
          <p:nvPicPr>
            <p:cNvPr id="42" name="Picture 867" descr="mast_tall">
              <a:extLst>
                <a:ext uri="{FF2B5EF4-FFF2-40B4-BE49-F238E27FC236}">
                  <a16:creationId xmlns:a16="http://schemas.microsoft.com/office/drawing/2014/main" id="{D4924329-FE72-4801-91DC-A65ADC257B4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74" y="2305"/>
              <a:ext cx="185"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868">
              <a:extLst>
                <a:ext uri="{FF2B5EF4-FFF2-40B4-BE49-F238E27FC236}">
                  <a16:creationId xmlns:a16="http://schemas.microsoft.com/office/drawing/2014/main" id="{25DA126F-F416-4339-B38C-4CEA51A8C520}"/>
                </a:ext>
              </a:extLst>
            </p:cNvPr>
            <p:cNvGrpSpPr>
              <a:grpSpLocks noChangeAspect="1"/>
            </p:cNvGrpSpPr>
            <p:nvPr/>
          </p:nvGrpSpPr>
          <p:grpSpPr bwMode="auto">
            <a:xfrm>
              <a:off x="3401" y="2637"/>
              <a:ext cx="95" cy="151"/>
              <a:chOff x="1567" y="2447"/>
              <a:chExt cx="131" cy="209"/>
            </a:xfrm>
          </p:grpSpPr>
          <p:sp>
            <p:nvSpPr>
              <p:cNvPr id="174" name="AutoShape 869">
                <a:extLst>
                  <a:ext uri="{FF2B5EF4-FFF2-40B4-BE49-F238E27FC236}">
                    <a16:creationId xmlns:a16="http://schemas.microsoft.com/office/drawing/2014/main" id="{43E3D642-64B4-4F41-8E8D-CE393AE3CC5E}"/>
                  </a:ext>
                </a:extLst>
              </p:cNvPr>
              <p:cNvSpPr>
                <a:spLocks noChangeAspect="1" noChangeArrowheads="1" noTextEdit="1"/>
              </p:cNvSpPr>
              <p:nvPr/>
            </p:nvSpPr>
            <p:spPr bwMode="auto">
              <a:xfrm>
                <a:off x="1567" y="2447"/>
                <a:ext cx="131"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3200"/>
              </a:p>
            </p:txBody>
          </p:sp>
          <p:sp>
            <p:nvSpPr>
              <p:cNvPr id="175" name="Freeform 870">
                <a:extLst>
                  <a:ext uri="{FF2B5EF4-FFF2-40B4-BE49-F238E27FC236}">
                    <a16:creationId xmlns:a16="http://schemas.microsoft.com/office/drawing/2014/main" id="{53636067-C024-4F86-8C1D-081AA4195A86}"/>
                  </a:ext>
                </a:extLst>
              </p:cNvPr>
              <p:cNvSpPr>
                <a:spLocks noChangeAspect="1"/>
              </p:cNvSpPr>
              <p:nvPr/>
            </p:nvSpPr>
            <p:spPr bwMode="auto">
              <a:xfrm>
                <a:off x="1585" y="2463"/>
                <a:ext cx="83" cy="181"/>
              </a:xfrm>
              <a:custGeom>
                <a:avLst/>
                <a:gdLst>
                  <a:gd name="T0" fmla="*/ 83 w 83"/>
                  <a:gd name="T1" fmla="*/ 48 h 181"/>
                  <a:gd name="T2" fmla="*/ 81 w 83"/>
                  <a:gd name="T3" fmla="*/ 181 h 181"/>
                  <a:gd name="T4" fmla="*/ 0 w 83"/>
                  <a:gd name="T5" fmla="*/ 133 h 181"/>
                  <a:gd name="T6" fmla="*/ 0 w 83"/>
                  <a:gd name="T7" fmla="*/ 0 h 181"/>
                  <a:gd name="T8" fmla="*/ 83 w 83"/>
                  <a:gd name="T9" fmla="*/ 48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181">
                    <a:moveTo>
                      <a:pt x="83" y="48"/>
                    </a:moveTo>
                    <a:lnTo>
                      <a:pt x="81" y="181"/>
                    </a:lnTo>
                    <a:lnTo>
                      <a:pt x="0" y="133"/>
                    </a:lnTo>
                    <a:lnTo>
                      <a:pt x="0" y="0"/>
                    </a:lnTo>
                    <a:lnTo>
                      <a:pt x="83" y="4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6" name="Freeform 871">
                <a:extLst>
                  <a:ext uri="{FF2B5EF4-FFF2-40B4-BE49-F238E27FC236}">
                    <a16:creationId xmlns:a16="http://schemas.microsoft.com/office/drawing/2014/main" id="{0A8D0B2D-7D56-48AF-8367-7602C9E98FF9}"/>
                  </a:ext>
                </a:extLst>
              </p:cNvPr>
              <p:cNvSpPr>
                <a:spLocks noChangeAspect="1"/>
              </p:cNvSpPr>
              <p:nvPr/>
            </p:nvSpPr>
            <p:spPr bwMode="auto">
              <a:xfrm>
                <a:off x="1571" y="2471"/>
                <a:ext cx="20" cy="139"/>
              </a:xfrm>
              <a:custGeom>
                <a:avLst/>
                <a:gdLst>
                  <a:gd name="T0" fmla="*/ 2 w 20"/>
                  <a:gd name="T1" fmla="*/ 10 h 139"/>
                  <a:gd name="T2" fmla="*/ 20 w 20"/>
                  <a:gd name="T3" fmla="*/ 0 h 139"/>
                  <a:gd name="T4" fmla="*/ 20 w 20"/>
                  <a:gd name="T5" fmla="*/ 127 h 139"/>
                  <a:gd name="T6" fmla="*/ 0 w 20"/>
                  <a:gd name="T7" fmla="*/ 139 h 139"/>
                  <a:gd name="T8" fmla="*/ 2 w 20"/>
                  <a:gd name="T9" fmla="*/ 10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39">
                    <a:moveTo>
                      <a:pt x="2" y="10"/>
                    </a:moveTo>
                    <a:lnTo>
                      <a:pt x="20" y="0"/>
                    </a:lnTo>
                    <a:lnTo>
                      <a:pt x="20" y="127"/>
                    </a:lnTo>
                    <a:lnTo>
                      <a:pt x="0" y="139"/>
                    </a:lnTo>
                    <a:lnTo>
                      <a:pt x="2" y="1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7" name="Freeform 872">
                <a:extLst>
                  <a:ext uri="{FF2B5EF4-FFF2-40B4-BE49-F238E27FC236}">
                    <a16:creationId xmlns:a16="http://schemas.microsoft.com/office/drawing/2014/main" id="{F071F461-ACC5-43CF-8817-DEAD406B30C3}"/>
                  </a:ext>
                </a:extLst>
              </p:cNvPr>
              <p:cNvSpPr>
                <a:spLocks noChangeAspect="1"/>
              </p:cNvSpPr>
              <p:nvPr/>
            </p:nvSpPr>
            <p:spPr bwMode="auto">
              <a:xfrm>
                <a:off x="1591" y="2489"/>
                <a:ext cx="55" cy="42"/>
              </a:xfrm>
              <a:custGeom>
                <a:avLst/>
                <a:gdLst>
                  <a:gd name="T0" fmla="*/ 0 w 55"/>
                  <a:gd name="T1" fmla="*/ 34 h 42"/>
                  <a:gd name="T2" fmla="*/ 55 w 55"/>
                  <a:gd name="T3" fmla="*/ 42 h 42"/>
                  <a:gd name="T4" fmla="*/ 55 w 55"/>
                  <a:gd name="T5" fmla="*/ 34 h 42"/>
                  <a:gd name="T6" fmla="*/ 0 w 55"/>
                  <a:gd name="T7" fmla="*/ 0 h 42"/>
                  <a:gd name="T8" fmla="*/ 0 w 55"/>
                  <a:gd name="T9" fmla="*/ 3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2">
                    <a:moveTo>
                      <a:pt x="0" y="34"/>
                    </a:moveTo>
                    <a:lnTo>
                      <a:pt x="55" y="42"/>
                    </a:lnTo>
                    <a:lnTo>
                      <a:pt x="55" y="34"/>
                    </a:lnTo>
                    <a:lnTo>
                      <a:pt x="0" y="0"/>
                    </a:lnTo>
                    <a:lnTo>
                      <a:pt x="0" y="3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8" name="Freeform 873">
                <a:extLst>
                  <a:ext uri="{FF2B5EF4-FFF2-40B4-BE49-F238E27FC236}">
                    <a16:creationId xmlns:a16="http://schemas.microsoft.com/office/drawing/2014/main" id="{D77BE29A-860E-4AAF-AF36-9F49FF9670EA}"/>
                  </a:ext>
                </a:extLst>
              </p:cNvPr>
              <p:cNvSpPr>
                <a:spLocks noChangeAspect="1"/>
              </p:cNvSpPr>
              <p:nvPr/>
            </p:nvSpPr>
            <p:spPr bwMode="auto">
              <a:xfrm>
                <a:off x="1595" y="2584"/>
                <a:ext cx="45" cy="34"/>
              </a:xfrm>
              <a:custGeom>
                <a:avLst/>
                <a:gdLst>
                  <a:gd name="T0" fmla="*/ 45 w 45"/>
                  <a:gd name="T1" fmla="*/ 24 h 34"/>
                  <a:gd name="T2" fmla="*/ 43 w 45"/>
                  <a:gd name="T3" fmla="*/ 34 h 34"/>
                  <a:gd name="T4" fmla="*/ 0 w 45"/>
                  <a:gd name="T5" fmla="*/ 8 h 34"/>
                  <a:gd name="T6" fmla="*/ 2 w 45"/>
                  <a:gd name="T7" fmla="*/ 0 h 34"/>
                  <a:gd name="T8" fmla="*/ 45 w 45"/>
                  <a:gd name="T9" fmla="*/ 24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4">
                    <a:moveTo>
                      <a:pt x="45" y="24"/>
                    </a:moveTo>
                    <a:lnTo>
                      <a:pt x="43" y="34"/>
                    </a:lnTo>
                    <a:lnTo>
                      <a:pt x="0" y="8"/>
                    </a:lnTo>
                    <a:lnTo>
                      <a:pt x="2" y="0"/>
                    </a:lnTo>
                    <a:lnTo>
                      <a:pt x="45" y="2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9" name="Freeform 874">
                <a:extLst>
                  <a:ext uri="{FF2B5EF4-FFF2-40B4-BE49-F238E27FC236}">
                    <a16:creationId xmlns:a16="http://schemas.microsoft.com/office/drawing/2014/main" id="{2F20E686-51C2-4329-B380-319462EECAAE}"/>
                  </a:ext>
                </a:extLst>
              </p:cNvPr>
              <p:cNvSpPr>
                <a:spLocks noChangeAspect="1"/>
              </p:cNvSpPr>
              <p:nvPr/>
            </p:nvSpPr>
            <p:spPr bwMode="auto">
              <a:xfrm>
                <a:off x="1573" y="2479"/>
                <a:ext cx="18" cy="56"/>
              </a:xfrm>
              <a:custGeom>
                <a:avLst/>
                <a:gdLst>
                  <a:gd name="T0" fmla="*/ 18 w 18"/>
                  <a:gd name="T1" fmla="*/ 44 h 56"/>
                  <a:gd name="T2" fmla="*/ 18 w 18"/>
                  <a:gd name="T3" fmla="*/ 12 h 56"/>
                  <a:gd name="T4" fmla="*/ 0 w 18"/>
                  <a:gd name="T5" fmla="*/ 0 h 56"/>
                  <a:gd name="T6" fmla="*/ 0 w 18"/>
                  <a:gd name="T7" fmla="*/ 56 h 56"/>
                  <a:gd name="T8" fmla="*/ 18 w 18"/>
                  <a:gd name="T9" fmla="*/ 44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6">
                    <a:moveTo>
                      <a:pt x="18" y="44"/>
                    </a:moveTo>
                    <a:lnTo>
                      <a:pt x="18" y="12"/>
                    </a:lnTo>
                    <a:lnTo>
                      <a:pt x="0" y="0"/>
                    </a:lnTo>
                    <a:lnTo>
                      <a:pt x="0" y="56"/>
                    </a:lnTo>
                    <a:lnTo>
                      <a:pt x="18" y="4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80" name="Freeform 875">
                <a:extLst>
                  <a:ext uri="{FF2B5EF4-FFF2-40B4-BE49-F238E27FC236}">
                    <a16:creationId xmlns:a16="http://schemas.microsoft.com/office/drawing/2014/main" id="{E020526A-F14B-4F85-AE73-5BC254E4FAD1}"/>
                  </a:ext>
                </a:extLst>
              </p:cNvPr>
              <p:cNvSpPr>
                <a:spLocks noChangeAspect="1"/>
              </p:cNvSpPr>
              <p:nvPr/>
            </p:nvSpPr>
            <p:spPr bwMode="auto">
              <a:xfrm>
                <a:off x="1648" y="2495"/>
                <a:ext cx="48" cy="159"/>
              </a:xfrm>
              <a:custGeom>
                <a:avLst/>
                <a:gdLst>
                  <a:gd name="T0" fmla="*/ 0 w 48"/>
                  <a:gd name="T1" fmla="*/ 26 h 159"/>
                  <a:gd name="T2" fmla="*/ 48 w 48"/>
                  <a:gd name="T3" fmla="*/ 0 h 159"/>
                  <a:gd name="T4" fmla="*/ 48 w 48"/>
                  <a:gd name="T5" fmla="*/ 133 h 159"/>
                  <a:gd name="T6" fmla="*/ 0 w 48"/>
                  <a:gd name="T7" fmla="*/ 159 h 159"/>
                  <a:gd name="T8" fmla="*/ 0 w 48"/>
                  <a:gd name="T9" fmla="*/ 26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9">
                    <a:moveTo>
                      <a:pt x="0" y="26"/>
                    </a:moveTo>
                    <a:lnTo>
                      <a:pt x="48" y="0"/>
                    </a:lnTo>
                    <a:lnTo>
                      <a:pt x="48" y="133"/>
                    </a:lnTo>
                    <a:lnTo>
                      <a:pt x="0" y="159"/>
                    </a:lnTo>
                    <a:lnTo>
                      <a:pt x="0" y="26"/>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81" name="Freeform 876">
                <a:extLst>
                  <a:ext uri="{FF2B5EF4-FFF2-40B4-BE49-F238E27FC236}">
                    <a16:creationId xmlns:a16="http://schemas.microsoft.com/office/drawing/2014/main" id="{F135CE59-3CE8-4FFF-A1CC-9503EC7B1143}"/>
                  </a:ext>
                </a:extLst>
              </p:cNvPr>
              <p:cNvSpPr>
                <a:spLocks noChangeAspect="1"/>
              </p:cNvSpPr>
              <p:nvPr/>
            </p:nvSpPr>
            <p:spPr bwMode="auto">
              <a:xfrm>
                <a:off x="1567" y="2473"/>
                <a:ext cx="81" cy="181"/>
              </a:xfrm>
              <a:custGeom>
                <a:avLst/>
                <a:gdLst>
                  <a:gd name="T0" fmla="*/ 81 w 81"/>
                  <a:gd name="T1" fmla="*/ 48 h 181"/>
                  <a:gd name="T2" fmla="*/ 81 w 81"/>
                  <a:gd name="T3" fmla="*/ 181 h 181"/>
                  <a:gd name="T4" fmla="*/ 77 w 81"/>
                  <a:gd name="T5" fmla="*/ 179 h 181"/>
                  <a:gd name="T6" fmla="*/ 77 w 81"/>
                  <a:gd name="T7" fmla="*/ 50 h 181"/>
                  <a:gd name="T8" fmla="*/ 6 w 81"/>
                  <a:gd name="T9" fmla="*/ 8 h 181"/>
                  <a:gd name="T10" fmla="*/ 4 w 81"/>
                  <a:gd name="T11" fmla="*/ 137 h 181"/>
                  <a:gd name="T12" fmla="*/ 0 w 81"/>
                  <a:gd name="T13" fmla="*/ 133 h 181"/>
                  <a:gd name="T14" fmla="*/ 0 w 81"/>
                  <a:gd name="T15" fmla="*/ 0 h 181"/>
                  <a:gd name="T16" fmla="*/ 81 w 81"/>
                  <a:gd name="T17" fmla="*/ 48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181">
                    <a:moveTo>
                      <a:pt x="81" y="48"/>
                    </a:moveTo>
                    <a:lnTo>
                      <a:pt x="81" y="181"/>
                    </a:lnTo>
                    <a:lnTo>
                      <a:pt x="77" y="179"/>
                    </a:lnTo>
                    <a:lnTo>
                      <a:pt x="77" y="50"/>
                    </a:lnTo>
                    <a:lnTo>
                      <a:pt x="6" y="8"/>
                    </a:lnTo>
                    <a:lnTo>
                      <a:pt x="4" y="137"/>
                    </a:lnTo>
                    <a:lnTo>
                      <a:pt x="0" y="133"/>
                    </a:lnTo>
                    <a:lnTo>
                      <a:pt x="0" y="0"/>
                    </a:lnTo>
                    <a:lnTo>
                      <a:pt x="81" y="4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82" name="Freeform 877">
                <a:extLst>
                  <a:ext uri="{FF2B5EF4-FFF2-40B4-BE49-F238E27FC236}">
                    <a16:creationId xmlns:a16="http://schemas.microsoft.com/office/drawing/2014/main" id="{5E79777A-ABFB-4F21-AE1A-EFD2EFB6EFA4}"/>
                  </a:ext>
                </a:extLst>
              </p:cNvPr>
              <p:cNvSpPr>
                <a:spLocks noChangeAspect="1"/>
              </p:cNvSpPr>
              <p:nvPr/>
            </p:nvSpPr>
            <p:spPr bwMode="auto">
              <a:xfrm>
                <a:off x="1567" y="2447"/>
                <a:ext cx="129" cy="74"/>
              </a:xfrm>
              <a:custGeom>
                <a:avLst/>
                <a:gdLst>
                  <a:gd name="T0" fmla="*/ 0 w 129"/>
                  <a:gd name="T1" fmla="*/ 28 h 74"/>
                  <a:gd name="T2" fmla="*/ 48 w 129"/>
                  <a:gd name="T3" fmla="*/ 0 h 74"/>
                  <a:gd name="T4" fmla="*/ 129 w 129"/>
                  <a:gd name="T5" fmla="*/ 48 h 74"/>
                  <a:gd name="T6" fmla="*/ 81 w 129"/>
                  <a:gd name="T7" fmla="*/ 74 h 74"/>
                  <a:gd name="T8" fmla="*/ 0 w 129"/>
                  <a:gd name="T9" fmla="*/ 28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74">
                    <a:moveTo>
                      <a:pt x="0" y="28"/>
                    </a:moveTo>
                    <a:lnTo>
                      <a:pt x="48" y="0"/>
                    </a:lnTo>
                    <a:lnTo>
                      <a:pt x="129" y="48"/>
                    </a:lnTo>
                    <a:lnTo>
                      <a:pt x="81" y="74"/>
                    </a:lnTo>
                    <a:lnTo>
                      <a:pt x="0" y="2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grpSp>
          <p:nvGrpSpPr>
            <p:cNvPr id="44" name="Group 878">
              <a:extLst>
                <a:ext uri="{FF2B5EF4-FFF2-40B4-BE49-F238E27FC236}">
                  <a16:creationId xmlns:a16="http://schemas.microsoft.com/office/drawing/2014/main" id="{8ED1D23C-998D-430B-A543-6E4B281C4DDA}"/>
                </a:ext>
              </a:extLst>
            </p:cNvPr>
            <p:cNvGrpSpPr>
              <a:grpSpLocks noChangeAspect="1"/>
            </p:cNvGrpSpPr>
            <p:nvPr/>
          </p:nvGrpSpPr>
          <p:grpSpPr bwMode="auto">
            <a:xfrm>
              <a:off x="3477" y="2598"/>
              <a:ext cx="98" cy="109"/>
              <a:chOff x="1579" y="2387"/>
              <a:chExt cx="300" cy="331"/>
            </a:xfrm>
          </p:grpSpPr>
          <p:sp>
            <p:nvSpPr>
              <p:cNvPr id="77" name="Freeform 879">
                <a:extLst>
                  <a:ext uri="{FF2B5EF4-FFF2-40B4-BE49-F238E27FC236}">
                    <a16:creationId xmlns:a16="http://schemas.microsoft.com/office/drawing/2014/main" id="{5435B016-74BD-47DE-BD04-00C5B4870D6D}"/>
                  </a:ext>
                </a:extLst>
              </p:cNvPr>
              <p:cNvSpPr>
                <a:spLocks noChangeAspect="1"/>
              </p:cNvSpPr>
              <p:nvPr/>
            </p:nvSpPr>
            <p:spPr bwMode="auto">
              <a:xfrm>
                <a:off x="1780" y="2618"/>
                <a:ext cx="18" cy="74"/>
              </a:xfrm>
              <a:custGeom>
                <a:avLst/>
                <a:gdLst>
                  <a:gd name="T0" fmla="*/ 9 w 35"/>
                  <a:gd name="T1" fmla="*/ 35 h 148"/>
                  <a:gd name="T2" fmla="*/ 8 w 35"/>
                  <a:gd name="T3" fmla="*/ 36 h 148"/>
                  <a:gd name="T4" fmla="*/ 7 w 35"/>
                  <a:gd name="T5" fmla="*/ 37 h 148"/>
                  <a:gd name="T6" fmla="*/ 6 w 35"/>
                  <a:gd name="T7" fmla="*/ 37 h 148"/>
                  <a:gd name="T8" fmla="*/ 5 w 35"/>
                  <a:gd name="T9" fmla="*/ 37 h 148"/>
                  <a:gd name="T10" fmla="*/ 2 w 35"/>
                  <a:gd name="T11" fmla="*/ 36 h 148"/>
                  <a:gd name="T12" fmla="*/ 1 w 35"/>
                  <a:gd name="T13" fmla="*/ 36 h 148"/>
                  <a:gd name="T14" fmla="*/ 0 w 35"/>
                  <a:gd name="T15" fmla="*/ 35 h 148"/>
                  <a:gd name="T16" fmla="*/ 0 w 35"/>
                  <a:gd name="T17" fmla="*/ 0 h 148"/>
                  <a:gd name="T18" fmla="*/ 9 w 35"/>
                  <a:gd name="T19" fmla="*/ 0 h 148"/>
                  <a:gd name="T20" fmla="*/ 9 w 35"/>
                  <a:gd name="T21" fmla="*/ 35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148">
                    <a:moveTo>
                      <a:pt x="35" y="139"/>
                    </a:moveTo>
                    <a:lnTo>
                      <a:pt x="31" y="142"/>
                    </a:lnTo>
                    <a:lnTo>
                      <a:pt x="26" y="146"/>
                    </a:lnTo>
                    <a:lnTo>
                      <a:pt x="22" y="148"/>
                    </a:lnTo>
                    <a:lnTo>
                      <a:pt x="17" y="148"/>
                    </a:lnTo>
                    <a:lnTo>
                      <a:pt x="8" y="144"/>
                    </a:lnTo>
                    <a:lnTo>
                      <a:pt x="2" y="142"/>
                    </a:lnTo>
                    <a:lnTo>
                      <a:pt x="0" y="139"/>
                    </a:lnTo>
                    <a:lnTo>
                      <a:pt x="0" y="0"/>
                    </a:lnTo>
                    <a:lnTo>
                      <a:pt x="35" y="0"/>
                    </a:lnTo>
                    <a:lnTo>
                      <a:pt x="35" y="139"/>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78" name="Rectangle 880">
                <a:extLst>
                  <a:ext uri="{FF2B5EF4-FFF2-40B4-BE49-F238E27FC236}">
                    <a16:creationId xmlns:a16="http://schemas.microsoft.com/office/drawing/2014/main" id="{50780454-70EA-4108-9779-FBE2758F4EA2}"/>
                  </a:ext>
                </a:extLst>
              </p:cNvPr>
              <p:cNvSpPr>
                <a:spLocks noChangeAspect="1" noChangeArrowheads="1"/>
              </p:cNvSpPr>
              <p:nvPr/>
            </p:nvSpPr>
            <p:spPr bwMode="auto">
              <a:xfrm>
                <a:off x="1782" y="2619"/>
                <a:ext cx="1" cy="7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79" name="Freeform 881">
                <a:extLst>
                  <a:ext uri="{FF2B5EF4-FFF2-40B4-BE49-F238E27FC236}">
                    <a16:creationId xmlns:a16="http://schemas.microsoft.com/office/drawing/2014/main" id="{A0D28F49-1CA4-4998-A177-AF10C211DFD7}"/>
                  </a:ext>
                </a:extLst>
              </p:cNvPr>
              <p:cNvSpPr>
                <a:spLocks noChangeAspect="1"/>
              </p:cNvSpPr>
              <p:nvPr/>
            </p:nvSpPr>
            <p:spPr bwMode="auto">
              <a:xfrm>
                <a:off x="1780" y="2619"/>
                <a:ext cx="2" cy="69"/>
              </a:xfrm>
              <a:custGeom>
                <a:avLst/>
                <a:gdLst>
                  <a:gd name="T0" fmla="*/ 1 w 4"/>
                  <a:gd name="T1" fmla="*/ 35 h 137"/>
                  <a:gd name="T2" fmla="*/ 0 w 4"/>
                  <a:gd name="T3" fmla="*/ 34 h 137"/>
                  <a:gd name="T4" fmla="*/ 0 w 4"/>
                  <a:gd name="T5" fmla="*/ 0 h 137"/>
                  <a:gd name="T6" fmla="*/ 1 w 4"/>
                  <a:gd name="T7" fmla="*/ 0 h 137"/>
                  <a:gd name="T8" fmla="*/ 1 w 4"/>
                  <a:gd name="T9" fmla="*/ 35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37">
                    <a:moveTo>
                      <a:pt x="4" y="137"/>
                    </a:moveTo>
                    <a:lnTo>
                      <a:pt x="0" y="135"/>
                    </a:lnTo>
                    <a:lnTo>
                      <a:pt x="0" y="0"/>
                    </a:lnTo>
                    <a:lnTo>
                      <a:pt x="4" y="0"/>
                    </a:lnTo>
                    <a:lnTo>
                      <a:pt x="4" y="13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80" name="Freeform 882">
                <a:extLst>
                  <a:ext uri="{FF2B5EF4-FFF2-40B4-BE49-F238E27FC236}">
                    <a16:creationId xmlns:a16="http://schemas.microsoft.com/office/drawing/2014/main" id="{CB43599D-A2B4-49CB-B56D-CDCB1B63B321}"/>
                  </a:ext>
                </a:extLst>
              </p:cNvPr>
              <p:cNvSpPr>
                <a:spLocks noChangeAspect="1"/>
              </p:cNvSpPr>
              <p:nvPr/>
            </p:nvSpPr>
            <p:spPr bwMode="auto">
              <a:xfrm>
                <a:off x="1780" y="2619"/>
                <a:ext cx="0" cy="68"/>
              </a:xfrm>
              <a:custGeom>
                <a:avLst/>
                <a:gdLst>
                  <a:gd name="T0" fmla="*/ 34 h 135"/>
                  <a:gd name="T1" fmla="*/ 0 h 135"/>
                  <a:gd name="T2" fmla="*/ 34 h 135"/>
                  <a:gd name="T3" fmla="*/ 0 60000 65536"/>
                  <a:gd name="T4" fmla="*/ 0 60000 65536"/>
                  <a:gd name="T5" fmla="*/ 0 60000 65536"/>
                </a:gdLst>
                <a:ahLst/>
                <a:cxnLst>
                  <a:cxn ang="T3">
                    <a:pos x="0" y="T0"/>
                  </a:cxn>
                  <a:cxn ang="T4">
                    <a:pos x="0" y="T1"/>
                  </a:cxn>
                  <a:cxn ang="T5">
                    <a:pos x="0" y="T2"/>
                  </a:cxn>
                </a:cxnLst>
                <a:rect l="0" t="0" r="r" b="b"/>
                <a:pathLst>
                  <a:path h="135">
                    <a:moveTo>
                      <a:pt x="0" y="135"/>
                    </a:moveTo>
                    <a:lnTo>
                      <a:pt x="0" y="0"/>
                    </a:lnTo>
                    <a:lnTo>
                      <a:pt x="0" y="135"/>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81" name="Rectangle 883">
                <a:extLst>
                  <a:ext uri="{FF2B5EF4-FFF2-40B4-BE49-F238E27FC236}">
                    <a16:creationId xmlns:a16="http://schemas.microsoft.com/office/drawing/2014/main" id="{234DF064-C3A4-42D5-BCAD-4419504D123A}"/>
                  </a:ext>
                </a:extLst>
              </p:cNvPr>
              <p:cNvSpPr>
                <a:spLocks noChangeAspect="1" noChangeArrowheads="1"/>
              </p:cNvSpPr>
              <p:nvPr/>
            </p:nvSpPr>
            <p:spPr bwMode="auto">
              <a:xfrm>
                <a:off x="1790" y="2618"/>
                <a:ext cx="3" cy="73"/>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82" name="Rectangle 884">
                <a:extLst>
                  <a:ext uri="{FF2B5EF4-FFF2-40B4-BE49-F238E27FC236}">
                    <a16:creationId xmlns:a16="http://schemas.microsoft.com/office/drawing/2014/main" id="{C299BBF9-F316-4CB6-9EB5-85629FB0E217}"/>
                  </a:ext>
                </a:extLst>
              </p:cNvPr>
              <p:cNvSpPr>
                <a:spLocks noChangeAspect="1" noChangeArrowheads="1"/>
              </p:cNvSpPr>
              <p:nvPr/>
            </p:nvSpPr>
            <p:spPr bwMode="auto">
              <a:xfrm>
                <a:off x="1793" y="2619"/>
                <a:ext cx="2" cy="7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83" name="Freeform 885">
                <a:extLst>
                  <a:ext uri="{FF2B5EF4-FFF2-40B4-BE49-F238E27FC236}">
                    <a16:creationId xmlns:a16="http://schemas.microsoft.com/office/drawing/2014/main" id="{F3697110-BA62-4825-AF41-8E40B3D1F651}"/>
                  </a:ext>
                </a:extLst>
              </p:cNvPr>
              <p:cNvSpPr>
                <a:spLocks noChangeAspect="1"/>
              </p:cNvSpPr>
              <p:nvPr/>
            </p:nvSpPr>
            <p:spPr bwMode="auto">
              <a:xfrm>
                <a:off x="1795" y="2618"/>
                <a:ext cx="3" cy="71"/>
              </a:xfrm>
              <a:custGeom>
                <a:avLst/>
                <a:gdLst>
                  <a:gd name="T0" fmla="*/ 2 w 5"/>
                  <a:gd name="T1" fmla="*/ 35 h 141"/>
                  <a:gd name="T2" fmla="*/ 0 w 5"/>
                  <a:gd name="T3" fmla="*/ 36 h 141"/>
                  <a:gd name="T4" fmla="*/ 0 w 5"/>
                  <a:gd name="T5" fmla="*/ 0 h 141"/>
                  <a:gd name="T6" fmla="*/ 2 w 5"/>
                  <a:gd name="T7" fmla="*/ 0 h 141"/>
                  <a:gd name="T8" fmla="*/ 2 w 5"/>
                  <a:gd name="T9" fmla="*/ 35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1">
                    <a:moveTo>
                      <a:pt x="5" y="137"/>
                    </a:moveTo>
                    <a:lnTo>
                      <a:pt x="0" y="141"/>
                    </a:lnTo>
                    <a:lnTo>
                      <a:pt x="0" y="0"/>
                    </a:lnTo>
                    <a:lnTo>
                      <a:pt x="5" y="0"/>
                    </a:lnTo>
                    <a:lnTo>
                      <a:pt x="5" y="137"/>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84" name="Freeform 886">
                <a:extLst>
                  <a:ext uri="{FF2B5EF4-FFF2-40B4-BE49-F238E27FC236}">
                    <a16:creationId xmlns:a16="http://schemas.microsoft.com/office/drawing/2014/main" id="{14BB507B-9FD6-44FE-8125-A814FAA011B7}"/>
                  </a:ext>
                </a:extLst>
              </p:cNvPr>
              <p:cNvSpPr>
                <a:spLocks noChangeAspect="1"/>
              </p:cNvSpPr>
              <p:nvPr/>
            </p:nvSpPr>
            <p:spPr bwMode="auto">
              <a:xfrm>
                <a:off x="1779" y="2680"/>
                <a:ext cx="19" cy="17"/>
              </a:xfrm>
              <a:custGeom>
                <a:avLst/>
                <a:gdLst>
                  <a:gd name="T0" fmla="*/ 9 w 39"/>
                  <a:gd name="T1" fmla="*/ 0 h 35"/>
                  <a:gd name="T2" fmla="*/ 9 w 39"/>
                  <a:gd name="T3" fmla="*/ 6 h 35"/>
                  <a:gd name="T4" fmla="*/ 9 w 39"/>
                  <a:gd name="T5" fmla="*/ 7 h 35"/>
                  <a:gd name="T6" fmla="*/ 8 w 39"/>
                  <a:gd name="T7" fmla="*/ 8 h 35"/>
                  <a:gd name="T8" fmla="*/ 6 w 39"/>
                  <a:gd name="T9" fmla="*/ 8 h 35"/>
                  <a:gd name="T10" fmla="*/ 4 w 39"/>
                  <a:gd name="T11" fmla="*/ 8 h 35"/>
                  <a:gd name="T12" fmla="*/ 2 w 39"/>
                  <a:gd name="T13" fmla="*/ 8 h 35"/>
                  <a:gd name="T14" fmla="*/ 1 w 39"/>
                  <a:gd name="T15" fmla="*/ 8 h 35"/>
                  <a:gd name="T16" fmla="*/ 0 w 39"/>
                  <a:gd name="T17" fmla="*/ 7 h 35"/>
                  <a:gd name="T18" fmla="*/ 0 w 39"/>
                  <a:gd name="T19" fmla="*/ 6 h 35"/>
                  <a:gd name="T20" fmla="*/ 0 w 39"/>
                  <a:gd name="T21" fmla="*/ 0 h 35"/>
                  <a:gd name="T22" fmla="*/ 0 w 39"/>
                  <a:gd name="T23" fmla="*/ 1 h 35"/>
                  <a:gd name="T24" fmla="*/ 1 w 39"/>
                  <a:gd name="T25" fmla="*/ 2 h 35"/>
                  <a:gd name="T26" fmla="*/ 2 w 39"/>
                  <a:gd name="T27" fmla="*/ 2 h 35"/>
                  <a:gd name="T28" fmla="*/ 4 w 39"/>
                  <a:gd name="T29" fmla="*/ 2 h 35"/>
                  <a:gd name="T30" fmla="*/ 6 w 39"/>
                  <a:gd name="T31" fmla="*/ 2 h 35"/>
                  <a:gd name="T32" fmla="*/ 8 w 39"/>
                  <a:gd name="T33" fmla="*/ 2 h 35"/>
                  <a:gd name="T34" fmla="*/ 9 w 39"/>
                  <a:gd name="T35" fmla="*/ 1 h 35"/>
                  <a:gd name="T36" fmla="*/ 9 w 39"/>
                  <a:gd name="T37" fmla="*/ 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 h="35">
                    <a:moveTo>
                      <a:pt x="39" y="0"/>
                    </a:moveTo>
                    <a:lnTo>
                      <a:pt x="39" y="24"/>
                    </a:lnTo>
                    <a:lnTo>
                      <a:pt x="37" y="30"/>
                    </a:lnTo>
                    <a:lnTo>
                      <a:pt x="33" y="33"/>
                    </a:lnTo>
                    <a:lnTo>
                      <a:pt x="26" y="35"/>
                    </a:lnTo>
                    <a:lnTo>
                      <a:pt x="19" y="35"/>
                    </a:lnTo>
                    <a:lnTo>
                      <a:pt x="11" y="35"/>
                    </a:lnTo>
                    <a:lnTo>
                      <a:pt x="6" y="33"/>
                    </a:lnTo>
                    <a:lnTo>
                      <a:pt x="2" y="30"/>
                    </a:lnTo>
                    <a:lnTo>
                      <a:pt x="0" y="24"/>
                    </a:lnTo>
                    <a:lnTo>
                      <a:pt x="0" y="0"/>
                    </a:lnTo>
                    <a:lnTo>
                      <a:pt x="2" y="4"/>
                    </a:lnTo>
                    <a:lnTo>
                      <a:pt x="6" y="8"/>
                    </a:lnTo>
                    <a:lnTo>
                      <a:pt x="11" y="9"/>
                    </a:lnTo>
                    <a:lnTo>
                      <a:pt x="19" y="11"/>
                    </a:lnTo>
                    <a:lnTo>
                      <a:pt x="26" y="9"/>
                    </a:lnTo>
                    <a:lnTo>
                      <a:pt x="33" y="8"/>
                    </a:lnTo>
                    <a:lnTo>
                      <a:pt x="37" y="4"/>
                    </a:lnTo>
                    <a:lnTo>
                      <a:pt x="39"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85" name="Freeform 887">
                <a:extLst>
                  <a:ext uri="{FF2B5EF4-FFF2-40B4-BE49-F238E27FC236}">
                    <a16:creationId xmlns:a16="http://schemas.microsoft.com/office/drawing/2014/main" id="{E3A395D7-1A2F-42B3-B16B-C4EBAA2D5B4E}"/>
                  </a:ext>
                </a:extLst>
              </p:cNvPr>
              <p:cNvSpPr>
                <a:spLocks noChangeAspect="1"/>
              </p:cNvSpPr>
              <p:nvPr/>
            </p:nvSpPr>
            <p:spPr bwMode="auto">
              <a:xfrm>
                <a:off x="1825" y="2640"/>
                <a:ext cx="17" cy="74"/>
              </a:xfrm>
              <a:custGeom>
                <a:avLst/>
                <a:gdLst>
                  <a:gd name="T0" fmla="*/ 8 w 35"/>
                  <a:gd name="T1" fmla="*/ 35 h 146"/>
                  <a:gd name="T2" fmla="*/ 7 w 35"/>
                  <a:gd name="T3" fmla="*/ 36 h 146"/>
                  <a:gd name="T4" fmla="*/ 7 w 35"/>
                  <a:gd name="T5" fmla="*/ 37 h 146"/>
                  <a:gd name="T6" fmla="*/ 5 w 35"/>
                  <a:gd name="T7" fmla="*/ 38 h 146"/>
                  <a:gd name="T8" fmla="*/ 4 w 35"/>
                  <a:gd name="T9" fmla="*/ 38 h 146"/>
                  <a:gd name="T10" fmla="*/ 1 w 35"/>
                  <a:gd name="T11" fmla="*/ 36 h 146"/>
                  <a:gd name="T12" fmla="*/ 1 w 35"/>
                  <a:gd name="T13" fmla="*/ 36 h 146"/>
                  <a:gd name="T14" fmla="*/ 0 w 35"/>
                  <a:gd name="T15" fmla="*/ 35 h 146"/>
                  <a:gd name="T16" fmla="*/ 0 w 35"/>
                  <a:gd name="T17" fmla="*/ 0 h 146"/>
                  <a:gd name="T18" fmla="*/ 8 w 35"/>
                  <a:gd name="T19" fmla="*/ 0 h 146"/>
                  <a:gd name="T20" fmla="*/ 8 w 35"/>
                  <a:gd name="T21" fmla="*/ 35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146">
                    <a:moveTo>
                      <a:pt x="35" y="137"/>
                    </a:moveTo>
                    <a:lnTo>
                      <a:pt x="31" y="141"/>
                    </a:lnTo>
                    <a:lnTo>
                      <a:pt x="28" y="144"/>
                    </a:lnTo>
                    <a:lnTo>
                      <a:pt x="22" y="146"/>
                    </a:lnTo>
                    <a:lnTo>
                      <a:pt x="17" y="146"/>
                    </a:lnTo>
                    <a:lnTo>
                      <a:pt x="7" y="142"/>
                    </a:lnTo>
                    <a:lnTo>
                      <a:pt x="4" y="141"/>
                    </a:lnTo>
                    <a:lnTo>
                      <a:pt x="0" y="137"/>
                    </a:lnTo>
                    <a:lnTo>
                      <a:pt x="0" y="0"/>
                    </a:lnTo>
                    <a:lnTo>
                      <a:pt x="35" y="0"/>
                    </a:lnTo>
                    <a:lnTo>
                      <a:pt x="35" y="137"/>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86" name="Rectangle 888">
                <a:extLst>
                  <a:ext uri="{FF2B5EF4-FFF2-40B4-BE49-F238E27FC236}">
                    <a16:creationId xmlns:a16="http://schemas.microsoft.com/office/drawing/2014/main" id="{C3C5C592-01F2-4531-A235-E46A75CFB919}"/>
                  </a:ext>
                </a:extLst>
              </p:cNvPr>
              <p:cNvSpPr>
                <a:spLocks noChangeAspect="1" noChangeArrowheads="1"/>
              </p:cNvSpPr>
              <p:nvPr/>
            </p:nvSpPr>
            <p:spPr bwMode="auto">
              <a:xfrm>
                <a:off x="1827" y="2640"/>
                <a:ext cx="1" cy="7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87" name="Freeform 889">
                <a:extLst>
                  <a:ext uri="{FF2B5EF4-FFF2-40B4-BE49-F238E27FC236}">
                    <a16:creationId xmlns:a16="http://schemas.microsoft.com/office/drawing/2014/main" id="{3FD539AB-325F-48A4-8F6A-E7AED79F0370}"/>
                  </a:ext>
                </a:extLst>
              </p:cNvPr>
              <p:cNvSpPr>
                <a:spLocks noChangeAspect="1"/>
              </p:cNvSpPr>
              <p:nvPr/>
            </p:nvSpPr>
            <p:spPr bwMode="auto">
              <a:xfrm>
                <a:off x="1826" y="2640"/>
                <a:ext cx="1" cy="69"/>
              </a:xfrm>
              <a:custGeom>
                <a:avLst/>
                <a:gdLst>
                  <a:gd name="T0" fmla="*/ 1 w 2"/>
                  <a:gd name="T1" fmla="*/ 35 h 137"/>
                  <a:gd name="T2" fmla="*/ 0 w 2"/>
                  <a:gd name="T3" fmla="*/ 34 h 137"/>
                  <a:gd name="T4" fmla="*/ 0 w 2"/>
                  <a:gd name="T5" fmla="*/ 0 h 137"/>
                  <a:gd name="T6" fmla="*/ 1 w 2"/>
                  <a:gd name="T7" fmla="*/ 0 h 137"/>
                  <a:gd name="T8" fmla="*/ 1 w 2"/>
                  <a:gd name="T9" fmla="*/ 35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37">
                    <a:moveTo>
                      <a:pt x="2" y="137"/>
                    </a:moveTo>
                    <a:lnTo>
                      <a:pt x="0" y="135"/>
                    </a:lnTo>
                    <a:lnTo>
                      <a:pt x="0" y="0"/>
                    </a:lnTo>
                    <a:lnTo>
                      <a:pt x="2" y="0"/>
                    </a:lnTo>
                    <a:lnTo>
                      <a:pt x="2" y="13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88" name="Rectangle 890">
                <a:extLst>
                  <a:ext uri="{FF2B5EF4-FFF2-40B4-BE49-F238E27FC236}">
                    <a16:creationId xmlns:a16="http://schemas.microsoft.com/office/drawing/2014/main" id="{F401F95C-41D7-4FFD-B6E7-D115AAA6505F}"/>
                  </a:ext>
                </a:extLst>
              </p:cNvPr>
              <p:cNvSpPr>
                <a:spLocks noChangeAspect="1" noChangeArrowheads="1"/>
              </p:cNvSpPr>
              <p:nvPr/>
            </p:nvSpPr>
            <p:spPr bwMode="auto">
              <a:xfrm>
                <a:off x="1825" y="2640"/>
                <a:ext cx="1" cy="68"/>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89" name="Rectangle 891">
                <a:extLst>
                  <a:ext uri="{FF2B5EF4-FFF2-40B4-BE49-F238E27FC236}">
                    <a16:creationId xmlns:a16="http://schemas.microsoft.com/office/drawing/2014/main" id="{7B5A0BBE-C417-437B-B07A-20144DD573FC}"/>
                  </a:ext>
                </a:extLst>
              </p:cNvPr>
              <p:cNvSpPr>
                <a:spLocks noChangeAspect="1" noChangeArrowheads="1"/>
              </p:cNvSpPr>
              <p:nvPr/>
            </p:nvSpPr>
            <p:spPr bwMode="auto">
              <a:xfrm>
                <a:off x="1835" y="2639"/>
                <a:ext cx="3" cy="73"/>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90" name="Rectangle 892">
                <a:extLst>
                  <a:ext uri="{FF2B5EF4-FFF2-40B4-BE49-F238E27FC236}">
                    <a16:creationId xmlns:a16="http://schemas.microsoft.com/office/drawing/2014/main" id="{FC529B94-9D7F-4625-86AE-7E01941DCF2C}"/>
                  </a:ext>
                </a:extLst>
              </p:cNvPr>
              <p:cNvSpPr>
                <a:spLocks noChangeAspect="1" noChangeArrowheads="1"/>
              </p:cNvSpPr>
              <p:nvPr/>
            </p:nvSpPr>
            <p:spPr bwMode="auto">
              <a:xfrm>
                <a:off x="1838" y="2640"/>
                <a:ext cx="2" cy="7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91" name="Freeform 893">
                <a:extLst>
                  <a:ext uri="{FF2B5EF4-FFF2-40B4-BE49-F238E27FC236}">
                    <a16:creationId xmlns:a16="http://schemas.microsoft.com/office/drawing/2014/main" id="{F7E99967-C1B2-4CB4-95B9-C2D868B87FA3}"/>
                  </a:ext>
                </a:extLst>
              </p:cNvPr>
              <p:cNvSpPr>
                <a:spLocks noChangeAspect="1"/>
              </p:cNvSpPr>
              <p:nvPr/>
            </p:nvSpPr>
            <p:spPr bwMode="auto">
              <a:xfrm>
                <a:off x="1840" y="2639"/>
                <a:ext cx="3" cy="71"/>
              </a:xfrm>
              <a:custGeom>
                <a:avLst/>
                <a:gdLst>
                  <a:gd name="T0" fmla="*/ 1 w 8"/>
                  <a:gd name="T1" fmla="*/ 35 h 141"/>
                  <a:gd name="T2" fmla="*/ 0 w 8"/>
                  <a:gd name="T3" fmla="*/ 36 h 141"/>
                  <a:gd name="T4" fmla="*/ 0 w 8"/>
                  <a:gd name="T5" fmla="*/ 0 h 141"/>
                  <a:gd name="T6" fmla="*/ 1 w 8"/>
                  <a:gd name="T7" fmla="*/ 0 h 141"/>
                  <a:gd name="T8" fmla="*/ 1 w 8"/>
                  <a:gd name="T9" fmla="*/ 35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1">
                    <a:moveTo>
                      <a:pt x="8" y="137"/>
                    </a:moveTo>
                    <a:lnTo>
                      <a:pt x="0" y="141"/>
                    </a:lnTo>
                    <a:lnTo>
                      <a:pt x="0" y="0"/>
                    </a:lnTo>
                    <a:lnTo>
                      <a:pt x="8" y="0"/>
                    </a:lnTo>
                    <a:lnTo>
                      <a:pt x="8" y="137"/>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92" name="Freeform 894">
                <a:extLst>
                  <a:ext uri="{FF2B5EF4-FFF2-40B4-BE49-F238E27FC236}">
                    <a16:creationId xmlns:a16="http://schemas.microsoft.com/office/drawing/2014/main" id="{B548A52E-3A75-4B77-AC7B-351AE4BCFA63}"/>
                  </a:ext>
                </a:extLst>
              </p:cNvPr>
              <p:cNvSpPr>
                <a:spLocks noChangeAspect="1"/>
              </p:cNvSpPr>
              <p:nvPr/>
            </p:nvSpPr>
            <p:spPr bwMode="auto">
              <a:xfrm>
                <a:off x="1824" y="2701"/>
                <a:ext cx="19" cy="17"/>
              </a:xfrm>
              <a:custGeom>
                <a:avLst/>
                <a:gdLst>
                  <a:gd name="T0" fmla="*/ 9 w 39"/>
                  <a:gd name="T1" fmla="*/ 0 h 35"/>
                  <a:gd name="T2" fmla="*/ 9 w 39"/>
                  <a:gd name="T3" fmla="*/ 6 h 35"/>
                  <a:gd name="T4" fmla="*/ 9 w 39"/>
                  <a:gd name="T5" fmla="*/ 7 h 35"/>
                  <a:gd name="T6" fmla="*/ 8 w 39"/>
                  <a:gd name="T7" fmla="*/ 8 h 35"/>
                  <a:gd name="T8" fmla="*/ 7 w 39"/>
                  <a:gd name="T9" fmla="*/ 8 h 35"/>
                  <a:gd name="T10" fmla="*/ 5 w 39"/>
                  <a:gd name="T11" fmla="*/ 8 h 35"/>
                  <a:gd name="T12" fmla="*/ 3 w 39"/>
                  <a:gd name="T13" fmla="*/ 8 h 35"/>
                  <a:gd name="T14" fmla="*/ 1 w 39"/>
                  <a:gd name="T15" fmla="*/ 8 h 35"/>
                  <a:gd name="T16" fmla="*/ 0 w 39"/>
                  <a:gd name="T17" fmla="*/ 7 h 35"/>
                  <a:gd name="T18" fmla="*/ 0 w 39"/>
                  <a:gd name="T19" fmla="*/ 6 h 35"/>
                  <a:gd name="T20" fmla="*/ 0 w 39"/>
                  <a:gd name="T21" fmla="*/ 0 h 35"/>
                  <a:gd name="T22" fmla="*/ 0 w 39"/>
                  <a:gd name="T23" fmla="*/ 1 h 35"/>
                  <a:gd name="T24" fmla="*/ 1 w 39"/>
                  <a:gd name="T25" fmla="*/ 2 h 35"/>
                  <a:gd name="T26" fmla="*/ 3 w 39"/>
                  <a:gd name="T27" fmla="*/ 2 h 35"/>
                  <a:gd name="T28" fmla="*/ 5 w 39"/>
                  <a:gd name="T29" fmla="*/ 2 h 35"/>
                  <a:gd name="T30" fmla="*/ 7 w 39"/>
                  <a:gd name="T31" fmla="*/ 2 h 35"/>
                  <a:gd name="T32" fmla="*/ 8 w 39"/>
                  <a:gd name="T33" fmla="*/ 2 h 35"/>
                  <a:gd name="T34" fmla="*/ 9 w 39"/>
                  <a:gd name="T35" fmla="*/ 1 h 35"/>
                  <a:gd name="T36" fmla="*/ 9 w 39"/>
                  <a:gd name="T37" fmla="*/ 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 h="35">
                    <a:moveTo>
                      <a:pt x="39" y="0"/>
                    </a:moveTo>
                    <a:lnTo>
                      <a:pt x="39" y="24"/>
                    </a:lnTo>
                    <a:lnTo>
                      <a:pt x="37" y="30"/>
                    </a:lnTo>
                    <a:lnTo>
                      <a:pt x="33" y="33"/>
                    </a:lnTo>
                    <a:lnTo>
                      <a:pt x="28" y="35"/>
                    </a:lnTo>
                    <a:lnTo>
                      <a:pt x="20" y="35"/>
                    </a:lnTo>
                    <a:lnTo>
                      <a:pt x="13" y="35"/>
                    </a:lnTo>
                    <a:lnTo>
                      <a:pt x="6" y="33"/>
                    </a:lnTo>
                    <a:lnTo>
                      <a:pt x="2" y="30"/>
                    </a:lnTo>
                    <a:lnTo>
                      <a:pt x="0" y="24"/>
                    </a:lnTo>
                    <a:lnTo>
                      <a:pt x="0" y="0"/>
                    </a:lnTo>
                    <a:lnTo>
                      <a:pt x="2" y="4"/>
                    </a:lnTo>
                    <a:lnTo>
                      <a:pt x="6" y="8"/>
                    </a:lnTo>
                    <a:lnTo>
                      <a:pt x="13" y="10"/>
                    </a:lnTo>
                    <a:lnTo>
                      <a:pt x="20" y="11"/>
                    </a:lnTo>
                    <a:lnTo>
                      <a:pt x="28" y="10"/>
                    </a:lnTo>
                    <a:lnTo>
                      <a:pt x="33" y="8"/>
                    </a:lnTo>
                    <a:lnTo>
                      <a:pt x="37" y="4"/>
                    </a:lnTo>
                    <a:lnTo>
                      <a:pt x="39"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93" name="Freeform 895">
                <a:extLst>
                  <a:ext uri="{FF2B5EF4-FFF2-40B4-BE49-F238E27FC236}">
                    <a16:creationId xmlns:a16="http://schemas.microsoft.com/office/drawing/2014/main" id="{22BA7D40-E4A0-41D4-B7E0-7389A37A941B}"/>
                  </a:ext>
                </a:extLst>
              </p:cNvPr>
              <p:cNvSpPr>
                <a:spLocks noChangeAspect="1"/>
              </p:cNvSpPr>
              <p:nvPr/>
            </p:nvSpPr>
            <p:spPr bwMode="auto">
              <a:xfrm>
                <a:off x="1735" y="2591"/>
                <a:ext cx="19" cy="73"/>
              </a:xfrm>
              <a:custGeom>
                <a:avLst/>
                <a:gdLst>
                  <a:gd name="T0" fmla="*/ 10 w 36"/>
                  <a:gd name="T1" fmla="*/ 35 h 146"/>
                  <a:gd name="T2" fmla="*/ 9 w 36"/>
                  <a:gd name="T3" fmla="*/ 36 h 146"/>
                  <a:gd name="T4" fmla="*/ 7 w 36"/>
                  <a:gd name="T5" fmla="*/ 36 h 146"/>
                  <a:gd name="T6" fmla="*/ 6 w 36"/>
                  <a:gd name="T7" fmla="*/ 37 h 146"/>
                  <a:gd name="T8" fmla="*/ 5 w 36"/>
                  <a:gd name="T9" fmla="*/ 37 h 146"/>
                  <a:gd name="T10" fmla="*/ 2 w 36"/>
                  <a:gd name="T11" fmla="*/ 36 h 146"/>
                  <a:gd name="T12" fmla="*/ 1 w 36"/>
                  <a:gd name="T13" fmla="*/ 36 h 146"/>
                  <a:gd name="T14" fmla="*/ 0 w 36"/>
                  <a:gd name="T15" fmla="*/ 35 h 146"/>
                  <a:gd name="T16" fmla="*/ 0 w 36"/>
                  <a:gd name="T17" fmla="*/ 0 h 146"/>
                  <a:gd name="T18" fmla="*/ 10 w 36"/>
                  <a:gd name="T19" fmla="*/ 0 h 146"/>
                  <a:gd name="T20" fmla="*/ 10 w 36"/>
                  <a:gd name="T21" fmla="*/ 35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146">
                    <a:moveTo>
                      <a:pt x="36" y="137"/>
                    </a:moveTo>
                    <a:lnTo>
                      <a:pt x="33" y="143"/>
                    </a:lnTo>
                    <a:lnTo>
                      <a:pt x="27" y="144"/>
                    </a:lnTo>
                    <a:lnTo>
                      <a:pt x="22" y="146"/>
                    </a:lnTo>
                    <a:lnTo>
                      <a:pt x="18" y="146"/>
                    </a:lnTo>
                    <a:lnTo>
                      <a:pt x="7" y="144"/>
                    </a:lnTo>
                    <a:lnTo>
                      <a:pt x="3" y="141"/>
                    </a:lnTo>
                    <a:lnTo>
                      <a:pt x="0" y="137"/>
                    </a:lnTo>
                    <a:lnTo>
                      <a:pt x="0" y="0"/>
                    </a:lnTo>
                    <a:lnTo>
                      <a:pt x="36" y="0"/>
                    </a:lnTo>
                    <a:lnTo>
                      <a:pt x="36" y="137"/>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94" name="Rectangle 896">
                <a:extLst>
                  <a:ext uri="{FF2B5EF4-FFF2-40B4-BE49-F238E27FC236}">
                    <a16:creationId xmlns:a16="http://schemas.microsoft.com/office/drawing/2014/main" id="{366003AB-FCAD-47C9-B748-6D40B4BF2770}"/>
                  </a:ext>
                </a:extLst>
              </p:cNvPr>
              <p:cNvSpPr>
                <a:spLocks noChangeAspect="1" noChangeArrowheads="1"/>
              </p:cNvSpPr>
              <p:nvPr/>
            </p:nvSpPr>
            <p:spPr bwMode="auto">
              <a:xfrm>
                <a:off x="1737" y="2591"/>
                <a:ext cx="1" cy="7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95" name="Freeform 897">
                <a:extLst>
                  <a:ext uri="{FF2B5EF4-FFF2-40B4-BE49-F238E27FC236}">
                    <a16:creationId xmlns:a16="http://schemas.microsoft.com/office/drawing/2014/main" id="{C4018BD7-E348-4C46-8D88-93D6C447E431}"/>
                  </a:ext>
                </a:extLst>
              </p:cNvPr>
              <p:cNvSpPr>
                <a:spLocks noChangeAspect="1"/>
              </p:cNvSpPr>
              <p:nvPr/>
            </p:nvSpPr>
            <p:spPr bwMode="auto">
              <a:xfrm>
                <a:off x="1736" y="2591"/>
                <a:ext cx="1" cy="69"/>
              </a:xfrm>
              <a:custGeom>
                <a:avLst/>
                <a:gdLst>
                  <a:gd name="T0" fmla="*/ 1 w 2"/>
                  <a:gd name="T1" fmla="*/ 34 h 139"/>
                  <a:gd name="T2" fmla="*/ 0 w 2"/>
                  <a:gd name="T3" fmla="*/ 34 h 139"/>
                  <a:gd name="T4" fmla="*/ 0 w 2"/>
                  <a:gd name="T5" fmla="*/ 0 h 139"/>
                  <a:gd name="T6" fmla="*/ 1 w 2"/>
                  <a:gd name="T7" fmla="*/ 0 h 139"/>
                  <a:gd name="T8" fmla="*/ 1 w 2"/>
                  <a:gd name="T9" fmla="*/ 34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39">
                    <a:moveTo>
                      <a:pt x="2" y="139"/>
                    </a:moveTo>
                    <a:lnTo>
                      <a:pt x="0" y="137"/>
                    </a:lnTo>
                    <a:lnTo>
                      <a:pt x="0" y="0"/>
                    </a:lnTo>
                    <a:lnTo>
                      <a:pt x="2" y="0"/>
                    </a:lnTo>
                    <a:lnTo>
                      <a:pt x="2" y="13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96" name="Rectangle 898">
                <a:extLst>
                  <a:ext uri="{FF2B5EF4-FFF2-40B4-BE49-F238E27FC236}">
                    <a16:creationId xmlns:a16="http://schemas.microsoft.com/office/drawing/2014/main" id="{72DAA505-3591-46A1-B5E6-8F126505A1BA}"/>
                  </a:ext>
                </a:extLst>
              </p:cNvPr>
              <p:cNvSpPr>
                <a:spLocks noChangeAspect="1" noChangeArrowheads="1"/>
              </p:cNvSpPr>
              <p:nvPr/>
            </p:nvSpPr>
            <p:spPr bwMode="auto">
              <a:xfrm>
                <a:off x="1735" y="2591"/>
                <a:ext cx="1" cy="69"/>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97" name="Freeform 899">
                <a:extLst>
                  <a:ext uri="{FF2B5EF4-FFF2-40B4-BE49-F238E27FC236}">
                    <a16:creationId xmlns:a16="http://schemas.microsoft.com/office/drawing/2014/main" id="{23B5CA73-C84A-454A-B651-373244E270AC}"/>
                  </a:ext>
                </a:extLst>
              </p:cNvPr>
              <p:cNvSpPr>
                <a:spLocks noChangeAspect="1"/>
              </p:cNvSpPr>
              <p:nvPr/>
            </p:nvSpPr>
            <p:spPr bwMode="auto">
              <a:xfrm>
                <a:off x="1745" y="2591"/>
                <a:ext cx="3" cy="72"/>
              </a:xfrm>
              <a:custGeom>
                <a:avLst/>
                <a:gdLst>
                  <a:gd name="T0" fmla="*/ 2 w 5"/>
                  <a:gd name="T1" fmla="*/ 36 h 144"/>
                  <a:gd name="T2" fmla="*/ 0 w 5"/>
                  <a:gd name="T3" fmla="*/ 36 h 144"/>
                  <a:gd name="T4" fmla="*/ 0 w 5"/>
                  <a:gd name="T5" fmla="*/ 0 h 144"/>
                  <a:gd name="T6" fmla="*/ 2 w 5"/>
                  <a:gd name="T7" fmla="*/ 0 h 144"/>
                  <a:gd name="T8" fmla="*/ 2 w 5"/>
                  <a:gd name="T9" fmla="*/ 36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4">
                    <a:moveTo>
                      <a:pt x="5" y="143"/>
                    </a:moveTo>
                    <a:lnTo>
                      <a:pt x="0" y="144"/>
                    </a:lnTo>
                    <a:lnTo>
                      <a:pt x="0" y="0"/>
                    </a:lnTo>
                    <a:lnTo>
                      <a:pt x="5" y="0"/>
                    </a:lnTo>
                    <a:lnTo>
                      <a:pt x="5" y="143"/>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98" name="Rectangle 900">
                <a:extLst>
                  <a:ext uri="{FF2B5EF4-FFF2-40B4-BE49-F238E27FC236}">
                    <a16:creationId xmlns:a16="http://schemas.microsoft.com/office/drawing/2014/main" id="{7CE18A53-F898-4A50-B2C5-5A05E31BAEFF}"/>
                  </a:ext>
                </a:extLst>
              </p:cNvPr>
              <p:cNvSpPr>
                <a:spLocks noChangeAspect="1" noChangeArrowheads="1"/>
              </p:cNvSpPr>
              <p:nvPr/>
            </p:nvSpPr>
            <p:spPr bwMode="auto">
              <a:xfrm>
                <a:off x="1748" y="2591"/>
                <a:ext cx="3" cy="7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99" name="Freeform 901">
                <a:extLst>
                  <a:ext uri="{FF2B5EF4-FFF2-40B4-BE49-F238E27FC236}">
                    <a16:creationId xmlns:a16="http://schemas.microsoft.com/office/drawing/2014/main" id="{2261C753-323B-44B3-9DDE-DACF0057C56B}"/>
                  </a:ext>
                </a:extLst>
              </p:cNvPr>
              <p:cNvSpPr>
                <a:spLocks noChangeAspect="1"/>
              </p:cNvSpPr>
              <p:nvPr/>
            </p:nvSpPr>
            <p:spPr bwMode="auto">
              <a:xfrm>
                <a:off x="1751" y="2591"/>
                <a:ext cx="3" cy="70"/>
              </a:xfrm>
              <a:custGeom>
                <a:avLst/>
                <a:gdLst>
                  <a:gd name="T0" fmla="*/ 2 w 5"/>
                  <a:gd name="T1" fmla="*/ 34 h 141"/>
                  <a:gd name="T2" fmla="*/ 0 w 5"/>
                  <a:gd name="T3" fmla="*/ 35 h 141"/>
                  <a:gd name="T4" fmla="*/ 0 w 5"/>
                  <a:gd name="T5" fmla="*/ 0 h 141"/>
                  <a:gd name="T6" fmla="*/ 2 w 5"/>
                  <a:gd name="T7" fmla="*/ 0 h 141"/>
                  <a:gd name="T8" fmla="*/ 2 w 5"/>
                  <a:gd name="T9" fmla="*/ 34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1">
                    <a:moveTo>
                      <a:pt x="5" y="137"/>
                    </a:moveTo>
                    <a:lnTo>
                      <a:pt x="0" y="141"/>
                    </a:lnTo>
                    <a:lnTo>
                      <a:pt x="0" y="0"/>
                    </a:lnTo>
                    <a:lnTo>
                      <a:pt x="5" y="0"/>
                    </a:lnTo>
                    <a:lnTo>
                      <a:pt x="5" y="137"/>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00" name="Freeform 902">
                <a:extLst>
                  <a:ext uri="{FF2B5EF4-FFF2-40B4-BE49-F238E27FC236}">
                    <a16:creationId xmlns:a16="http://schemas.microsoft.com/office/drawing/2014/main" id="{3A338CDE-F4A2-4FBA-B904-2435D7922C2B}"/>
                  </a:ext>
                </a:extLst>
              </p:cNvPr>
              <p:cNvSpPr>
                <a:spLocks noChangeAspect="1"/>
              </p:cNvSpPr>
              <p:nvPr/>
            </p:nvSpPr>
            <p:spPr bwMode="auto">
              <a:xfrm>
                <a:off x="1735" y="2651"/>
                <a:ext cx="19" cy="19"/>
              </a:xfrm>
              <a:custGeom>
                <a:avLst/>
                <a:gdLst>
                  <a:gd name="T0" fmla="*/ 10 w 36"/>
                  <a:gd name="T1" fmla="*/ 0 h 36"/>
                  <a:gd name="T2" fmla="*/ 10 w 36"/>
                  <a:gd name="T3" fmla="*/ 7 h 36"/>
                  <a:gd name="T4" fmla="*/ 10 w 36"/>
                  <a:gd name="T5" fmla="*/ 8 h 36"/>
                  <a:gd name="T6" fmla="*/ 8 w 36"/>
                  <a:gd name="T7" fmla="*/ 9 h 36"/>
                  <a:gd name="T8" fmla="*/ 7 w 36"/>
                  <a:gd name="T9" fmla="*/ 10 h 36"/>
                  <a:gd name="T10" fmla="*/ 5 w 36"/>
                  <a:gd name="T11" fmla="*/ 10 h 36"/>
                  <a:gd name="T12" fmla="*/ 3 w 36"/>
                  <a:gd name="T13" fmla="*/ 10 h 36"/>
                  <a:gd name="T14" fmla="*/ 2 w 36"/>
                  <a:gd name="T15" fmla="*/ 9 h 36"/>
                  <a:gd name="T16" fmla="*/ 0 w 36"/>
                  <a:gd name="T17" fmla="*/ 8 h 36"/>
                  <a:gd name="T18" fmla="*/ 0 w 36"/>
                  <a:gd name="T19" fmla="*/ 7 h 36"/>
                  <a:gd name="T20" fmla="*/ 0 w 36"/>
                  <a:gd name="T21" fmla="*/ 0 h 36"/>
                  <a:gd name="T22" fmla="*/ 0 w 36"/>
                  <a:gd name="T23" fmla="*/ 1 h 36"/>
                  <a:gd name="T24" fmla="*/ 2 w 36"/>
                  <a:gd name="T25" fmla="*/ 2 h 36"/>
                  <a:gd name="T26" fmla="*/ 3 w 36"/>
                  <a:gd name="T27" fmla="*/ 3 h 36"/>
                  <a:gd name="T28" fmla="*/ 5 w 36"/>
                  <a:gd name="T29" fmla="*/ 3 h 36"/>
                  <a:gd name="T30" fmla="*/ 7 w 36"/>
                  <a:gd name="T31" fmla="*/ 3 h 36"/>
                  <a:gd name="T32" fmla="*/ 8 w 36"/>
                  <a:gd name="T33" fmla="*/ 2 h 36"/>
                  <a:gd name="T34" fmla="*/ 10 w 36"/>
                  <a:gd name="T35" fmla="*/ 1 h 36"/>
                  <a:gd name="T36" fmla="*/ 10 w 36"/>
                  <a:gd name="T37" fmla="*/ 0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6">
                    <a:moveTo>
                      <a:pt x="36" y="0"/>
                    </a:moveTo>
                    <a:lnTo>
                      <a:pt x="36" y="25"/>
                    </a:lnTo>
                    <a:lnTo>
                      <a:pt x="36" y="29"/>
                    </a:lnTo>
                    <a:lnTo>
                      <a:pt x="31" y="33"/>
                    </a:lnTo>
                    <a:lnTo>
                      <a:pt x="25" y="34"/>
                    </a:lnTo>
                    <a:lnTo>
                      <a:pt x="18" y="36"/>
                    </a:lnTo>
                    <a:lnTo>
                      <a:pt x="11" y="34"/>
                    </a:lnTo>
                    <a:lnTo>
                      <a:pt x="5" y="33"/>
                    </a:lnTo>
                    <a:lnTo>
                      <a:pt x="0" y="29"/>
                    </a:lnTo>
                    <a:lnTo>
                      <a:pt x="0" y="25"/>
                    </a:lnTo>
                    <a:lnTo>
                      <a:pt x="0" y="0"/>
                    </a:lnTo>
                    <a:lnTo>
                      <a:pt x="0" y="3"/>
                    </a:lnTo>
                    <a:lnTo>
                      <a:pt x="5" y="7"/>
                    </a:lnTo>
                    <a:lnTo>
                      <a:pt x="11" y="11"/>
                    </a:lnTo>
                    <a:lnTo>
                      <a:pt x="18" y="11"/>
                    </a:lnTo>
                    <a:lnTo>
                      <a:pt x="25" y="11"/>
                    </a:lnTo>
                    <a:lnTo>
                      <a:pt x="31" y="7"/>
                    </a:lnTo>
                    <a:lnTo>
                      <a:pt x="36" y="3"/>
                    </a:lnTo>
                    <a:lnTo>
                      <a:pt x="3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01" name="Freeform 903">
                <a:extLst>
                  <a:ext uri="{FF2B5EF4-FFF2-40B4-BE49-F238E27FC236}">
                    <a16:creationId xmlns:a16="http://schemas.microsoft.com/office/drawing/2014/main" id="{C6511A91-4F30-4F68-95A3-88EA03C958A8}"/>
                  </a:ext>
                </a:extLst>
              </p:cNvPr>
              <p:cNvSpPr>
                <a:spLocks noChangeAspect="1"/>
              </p:cNvSpPr>
              <p:nvPr/>
            </p:nvSpPr>
            <p:spPr bwMode="auto">
              <a:xfrm>
                <a:off x="1694" y="2566"/>
                <a:ext cx="17" cy="147"/>
              </a:xfrm>
              <a:custGeom>
                <a:avLst/>
                <a:gdLst>
                  <a:gd name="T0" fmla="*/ 8 w 35"/>
                  <a:gd name="T1" fmla="*/ 72 h 292"/>
                  <a:gd name="T2" fmla="*/ 7 w 35"/>
                  <a:gd name="T3" fmla="*/ 73 h 292"/>
                  <a:gd name="T4" fmla="*/ 6 w 35"/>
                  <a:gd name="T5" fmla="*/ 74 h 292"/>
                  <a:gd name="T6" fmla="*/ 5 w 35"/>
                  <a:gd name="T7" fmla="*/ 74 h 292"/>
                  <a:gd name="T8" fmla="*/ 4 w 35"/>
                  <a:gd name="T9" fmla="*/ 74 h 292"/>
                  <a:gd name="T10" fmla="*/ 1 w 35"/>
                  <a:gd name="T11" fmla="*/ 74 h 292"/>
                  <a:gd name="T12" fmla="*/ 0 w 35"/>
                  <a:gd name="T13" fmla="*/ 73 h 292"/>
                  <a:gd name="T14" fmla="*/ 0 w 35"/>
                  <a:gd name="T15" fmla="*/ 72 h 292"/>
                  <a:gd name="T16" fmla="*/ 0 w 35"/>
                  <a:gd name="T17" fmla="*/ 0 h 292"/>
                  <a:gd name="T18" fmla="*/ 8 w 35"/>
                  <a:gd name="T19" fmla="*/ 0 h 292"/>
                  <a:gd name="T20" fmla="*/ 8 w 35"/>
                  <a:gd name="T21" fmla="*/ 72 h 2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292">
                    <a:moveTo>
                      <a:pt x="35" y="285"/>
                    </a:moveTo>
                    <a:lnTo>
                      <a:pt x="31" y="289"/>
                    </a:lnTo>
                    <a:lnTo>
                      <a:pt x="26" y="290"/>
                    </a:lnTo>
                    <a:lnTo>
                      <a:pt x="22" y="292"/>
                    </a:lnTo>
                    <a:lnTo>
                      <a:pt x="17" y="292"/>
                    </a:lnTo>
                    <a:lnTo>
                      <a:pt x="7" y="290"/>
                    </a:lnTo>
                    <a:lnTo>
                      <a:pt x="2" y="289"/>
                    </a:lnTo>
                    <a:lnTo>
                      <a:pt x="0" y="285"/>
                    </a:lnTo>
                    <a:lnTo>
                      <a:pt x="0" y="0"/>
                    </a:lnTo>
                    <a:lnTo>
                      <a:pt x="35" y="0"/>
                    </a:lnTo>
                    <a:lnTo>
                      <a:pt x="35" y="285"/>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02" name="Rectangle 904">
                <a:extLst>
                  <a:ext uri="{FF2B5EF4-FFF2-40B4-BE49-F238E27FC236}">
                    <a16:creationId xmlns:a16="http://schemas.microsoft.com/office/drawing/2014/main" id="{12B5A5C1-B069-4152-B77B-91E4F77A3748}"/>
                  </a:ext>
                </a:extLst>
              </p:cNvPr>
              <p:cNvSpPr>
                <a:spLocks noChangeAspect="1" noChangeArrowheads="1"/>
              </p:cNvSpPr>
              <p:nvPr/>
            </p:nvSpPr>
            <p:spPr bwMode="auto">
              <a:xfrm>
                <a:off x="1696" y="2566"/>
                <a:ext cx="1" cy="14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03" name="Freeform 905">
                <a:extLst>
                  <a:ext uri="{FF2B5EF4-FFF2-40B4-BE49-F238E27FC236}">
                    <a16:creationId xmlns:a16="http://schemas.microsoft.com/office/drawing/2014/main" id="{89025E86-0105-4465-A969-CEA171FF840C}"/>
                  </a:ext>
                </a:extLst>
              </p:cNvPr>
              <p:cNvSpPr>
                <a:spLocks noChangeAspect="1"/>
              </p:cNvSpPr>
              <p:nvPr/>
            </p:nvSpPr>
            <p:spPr bwMode="auto">
              <a:xfrm>
                <a:off x="1694" y="2567"/>
                <a:ext cx="1" cy="142"/>
              </a:xfrm>
              <a:custGeom>
                <a:avLst/>
                <a:gdLst>
                  <a:gd name="T0" fmla="*/ 1 w 2"/>
                  <a:gd name="T1" fmla="*/ 71 h 284"/>
                  <a:gd name="T2" fmla="*/ 0 w 2"/>
                  <a:gd name="T3" fmla="*/ 71 h 284"/>
                  <a:gd name="T4" fmla="*/ 0 w 2"/>
                  <a:gd name="T5" fmla="*/ 0 h 284"/>
                  <a:gd name="T6" fmla="*/ 1 w 2"/>
                  <a:gd name="T7" fmla="*/ 0 h 284"/>
                  <a:gd name="T8" fmla="*/ 1 w 2"/>
                  <a:gd name="T9" fmla="*/ 71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84">
                    <a:moveTo>
                      <a:pt x="2" y="284"/>
                    </a:moveTo>
                    <a:lnTo>
                      <a:pt x="0" y="282"/>
                    </a:lnTo>
                    <a:lnTo>
                      <a:pt x="0" y="0"/>
                    </a:lnTo>
                    <a:lnTo>
                      <a:pt x="2" y="0"/>
                    </a:lnTo>
                    <a:lnTo>
                      <a:pt x="2" y="28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04" name="Rectangle 906">
                <a:extLst>
                  <a:ext uri="{FF2B5EF4-FFF2-40B4-BE49-F238E27FC236}">
                    <a16:creationId xmlns:a16="http://schemas.microsoft.com/office/drawing/2014/main" id="{580EA12C-364C-4923-B52B-667CAB951CBC}"/>
                  </a:ext>
                </a:extLst>
              </p:cNvPr>
              <p:cNvSpPr>
                <a:spLocks noChangeAspect="1" noChangeArrowheads="1"/>
              </p:cNvSpPr>
              <p:nvPr/>
            </p:nvSpPr>
            <p:spPr bwMode="auto">
              <a:xfrm>
                <a:off x="1693" y="2567"/>
                <a:ext cx="1" cy="141"/>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05" name="Rectangle 907">
                <a:extLst>
                  <a:ext uri="{FF2B5EF4-FFF2-40B4-BE49-F238E27FC236}">
                    <a16:creationId xmlns:a16="http://schemas.microsoft.com/office/drawing/2014/main" id="{BB0888A5-6C49-442D-A42D-FAA524232F11}"/>
                  </a:ext>
                </a:extLst>
              </p:cNvPr>
              <p:cNvSpPr>
                <a:spLocks noChangeAspect="1" noChangeArrowheads="1"/>
              </p:cNvSpPr>
              <p:nvPr/>
            </p:nvSpPr>
            <p:spPr bwMode="auto">
              <a:xfrm>
                <a:off x="1704" y="2566"/>
                <a:ext cx="2" cy="146"/>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06" name="Rectangle 908">
                <a:extLst>
                  <a:ext uri="{FF2B5EF4-FFF2-40B4-BE49-F238E27FC236}">
                    <a16:creationId xmlns:a16="http://schemas.microsoft.com/office/drawing/2014/main" id="{0AB32EC5-3351-485F-9D5E-DF3CF9B4F9DC}"/>
                  </a:ext>
                </a:extLst>
              </p:cNvPr>
              <p:cNvSpPr>
                <a:spLocks noChangeAspect="1" noChangeArrowheads="1"/>
              </p:cNvSpPr>
              <p:nvPr/>
            </p:nvSpPr>
            <p:spPr bwMode="auto">
              <a:xfrm>
                <a:off x="1706" y="2566"/>
                <a:ext cx="3" cy="145"/>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07" name="Freeform 909">
                <a:extLst>
                  <a:ext uri="{FF2B5EF4-FFF2-40B4-BE49-F238E27FC236}">
                    <a16:creationId xmlns:a16="http://schemas.microsoft.com/office/drawing/2014/main" id="{E7684A28-3148-4183-8DA3-8A8D9D784B8F}"/>
                  </a:ext>
                </a:extLst>
              </p:cNvPr>
              <p:cNvSpPr>
                <a:spLocks noChangeAspect="1"/>
              </p:cNvSpPr>
              <p:nvPr/>
            </p:nvSpPr>
            <p:spPr bwMode="auto">
              <a:xfrm>
                <a:off x="1709" y="2566"/>
                <a:ext cx="2" cy="144"/>
              </a:xfrm>
              <a:custGeom>
                <a:avLst/>
                <a:gdLst>
                  <a:gd name="T0" fmla="*/ 1 w 6"/>
                  <a:gd name="T1" fmla="*/ 71 h 287"/>
                  <a:gd name="T2" fmla="*/ 0 w 6"/>
                  <a:gd name="T3" fmla="*/ 72 h 287"/>
                  <a:gd name="T4" fmla="*/ 0 w 6"/>
                  <a:gd name="T5" fmla="*/ 0 h 287"/>
                  <a:gd name="T6" fmla="*/ 1 w 6"/>
                  <a:gd name="T7" fmla="*/ 0 h 287"/>
                  <a:gd name="T8" fmla="*/ 1 w 6"/>
                  <a:gd name="T9" fmla="*/ 71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87">
                    <a:moveTo>
                      <a:pt x="6" y="283"/>
                    </a:moveTo>
                    <a:lnTo>
                      <a:pt x="0" y="287"/>
                    </a:lnTo>
                    <a:lnTo>
                      <a:pt x="0" y="0"/>
                    </a:lnTo>
                    <a:lnTo>
                      <a:pt x="6" y="0"/>
                    </a:lnTo>
                    <a:lnTo>
                      <a:pt x="6" y="283"/>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08" name="Freeform 910">
                <a:extLst>
                  <a:ext uri="{FF2B5EF4-FFF2-40B4-BE49-F238E27FC236}">
                    <a16:creationId xmlns:a16="http://schemas.microsoft.com/office/drawing/2014/main" id="{EDF2819B-730C-48C7-9228-5347741D26AC}"/>
                  </a:ext>
                </a:extLst>
              </p:cNvPr>
              <p:cNvSpPr>
                <a:spLocks noChangeAspect="1"/>
              </p:cNvSpPr>
              <p:nvPr/>
            </p:nvSpPr>
            <p:spPr bwMode="auto">
              <a:xfrm>
                <a:off x="1693" y="2700"/>
                <a:ext cx="19" cy="18"/>
              </a:xfrm>
              <a:custGeom>
                <a:avLst/>
                <a:gdLst>
                  <a:gd name="T0" fmla="*/ 9 w 39"/>
                  <a:gd name="T1" fmla="*/ 0 h 36"/>
                  <a:gd name="T2" fmla="*/ 9 w 39"/>
                  <a:gd name="T3" fmla="*/ 7 h 36"/>
                  <a:gd name="T4" fmla="*/ 9 w 39"/>
                  <a:gd name="T5" fmla="*/ 8 h 36"/>
                  <a:gd name="T6" fmla="*/ 8 w 39"/>
                  <a:gd name="T7" fmla="*/ 9 h 36"/>
                  <a:gd name="T8" fmla="*/ 6 w 39"/>
                  <a:gd name="T9" fmla="*/ 9 h 36"/>
                  <a:gd name="T10" fmla="*/ 4 w 39"/>
                  <a:gd name="T11" fmla="*/ 9 h 36"/>
                  <a:gd name="T12" fmla="*/ 2 w 39"/>
                  <a:gd name="T13" fmla="*/ 9 h 36"/>
                  <a:gd name="T14" fmla="*/ 1 w 39"/>
                  <a:gd name="T15" fmla="*/ 9 h 36"/>
                  <a:gd name="T16" fmla="*/ 0 w 39"/>
                  <a:gd name="T17" fmla="*/ 8 h 36"/>
                  <a:gd name="T18" fmla="*/ 0 w 39"/>
                  <a:gd name="T19" fmla="*/ 7 h 36"/>
                  <a:gd name="T20" fmla="*/ 0 w 39"/>
                  <a:gd name="T21" fmla="*/ 0 h 36"/>
                  <a:gd name="T22" fmla="*/ 0 w 39"/>
                  <a:gd name="T23" fmla="*/ 1 h 36"/>
                  <a:gd name="T24" fmla="*/ 1 w 39"/>
                  <a:gd name="T25" fmla="*/ 2 h 36"/>
                  <a:gd name="T26" fmla="*/ 2 w 39"/>
                  <a:gd name="T27" fmla="*/ 3 h 36"/>
                  <a:gd name="T28" fmla="*/ 4 w 39"/>
                  <a:gd name="T29" fmla="*/ 3 h 36"/>
                  <a:gd name="T30" fmla="*/ 6 w 39"/>
                  <a:gd name="T31" fmla="*/ 3 h 36"/>
                  <a:gd name="T32" fmla="*/ 8 w 39"/>
                  <a:gd name="T33" fmla="*/ 2 h 36"/>
                  <a:gd name="T34" fmla="*/ 9 w 39"/>
                  <a:gd name="T35" fmla="*/ 1 h 36"/>
                  <a:gd name="T36" fmla="*/ 9 w 39"/>
                  <a:gd name="T37" fmla="*/ 0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 h="36">
                    <a:moveTo>
                      <a:pt x="39" y="0"/>
                    </a:moveTo>
                    <a:lnTo>
                      <a:pt x="39" y="25"/>
                    </a:lnTo>
                    <a:lnTo>
                      <a:pt x="37" y="29"/>
                    </a:lnTo>
                    <a:lnTo>
                      <a:pt x="33" y="33"/>
                    </a:lnTo>
                    <a:lnTo>
                      <a:pt x="26" y="36"/>
                    </a:lnTo>
                    <a:lnTo>
                      <a:pt x="19" y="36"/>
                    </a:lnTo>
                    <a:lnTo>
                      <a:pt x="11" y="36"/>
                    </a:lnTo>
                    <a:lnTo>
                      <a:pt x="6" y="33"/>
                    </a:lnTo>
                    <a:lnTo>
                      <a:pt x="2" y="29"/>
                    </a:lnTo>
                    <a:lnTo>
                      <a:pt x="0" y="25"/>
                    </a:lnTo>
                    <a:lnTo>
                      <a:pt x="0" y="0"/>
                    </a:lnTo>
                    <a:lnTo>
                      <a:pt x="2" y="3"/>
                    </a:lnTo>
                    <a:lnTo>
                      <a:pt x="6" y="7"/>
                    </a:lnTo>
                    <a:lnTo>
                      <a:pt x="11" y="11"/>
                    </a:lnTo>
                    <a:lnTo>
                      <a:pt x="19" y="11"/>
                    </a:lnTo>
                    <a:lnTo>
                      <a:pt x="26" y="11"/>
                    </a:lnTo>
                    <a:lnTo>
                      <a:pt x="33" y="7"/>
                    </a:lnTo>
                    <a:lnTo>
                      <a:pt x="37" y="3"/>
                    </a:lnTo>
                    <a:lnTo>
                      <a:pt x="39"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09" name="Freeform 911">
                <a:extLst>
                  <a:ext uri="{FF2B5EF4-FFF2-40B4-BE49-F238E27FC236}">
                    <a16:creationId xmlns:a16="http://schemas.microsoft.com/office/drawing/2014/main" id="{4F41FC30-3F23-4F2D-ABDA-E381112C7D0B}"/>
                  </a:ext>
                </a:extLst>
              </p:cNvPr>
              <p:cNvSpPr>
                <a:spLocks noChangeAspect="1"/>
              </p:cNvSpPr>
              <p:nvPr/>
            </p:nvSpPr>
            <p:spPr bwMode="auto">
              <a:xfrm>
                <a:off x="1653" y="2542"/>
                <a:ext cx="17" cy="147"/>
              </a:xfrm>
              <a:custGeom>
                <a:avLst/>
                <a:gdLst>
                  <a:gd name="T0" fmla="*/ 9 w 34"/>
                  <a:gd name="T1" fmla="*/ 71 h 293"/>
                  <a:gd name="T2" fmla="*/ 8 w 34"/>
                  <a:gd name="T3" fmla="*/ 72 h 293"/>
                  <a:gd name="T4" fmla="*/ 7 w 34"/>
                  <a:gd name="T5" fmla="*/ 73 h 293"/>
                  <a:gd name="T6" fmla="*/ 6 w 34"/>
                  <a:gd name="T7" fmla="*/ 74 h 293"/>
                  <a:gd name="T8" fmla="*/ 4 w 34"/>
                  <a:gd name="T9" fmla="*/ 74 h 293"/>
                  <a:gd name="T10" fmla="*/ 2 w 34"/>
                  <a:gd name="T11" fmla="*/ 73 h 293"/>
                  <a:gd name="T12" fmla="*/ 1 w 34"/>
                  <a:gd name="T13" fmla="*/ 72 h 293"/>
                  <a:gd name="T14" fmla="*/ 0 w 34"/>
                  <a:gd name="T15" fmla="*/ 71 h 293"/>
                  <a:gd name="T16" fmla="*/ 0 w 34"/>
                  <a:gd name="T17" fmla="*/ 0 h 293"/>
                  <a:gd name="T18" fmla="*/ 9 w 34"/>
                  <a:gd name="T19" fmla="*/ 0 h 293"/>
                  <a:gd name="T20" fmla="*/ 9 w 34"/>
                  <a:gd name="T21" fmla="*/ 71 h 2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293">
                    <a:moveTo>
                      <a:pt x="34" y="283"/>
                    </a:moveTo>
                    <a:lnTo>
                      <a:pt x="31" y="287"/>
                    </a:lnTo>
                    <a:lnTo>
                      <a:pt x="27" y="291"/>
                    </a:lnTo>
                    <a:lnTo>
                      <a:pt x="22" y="293"/>
                    </a:lnTo>
                    <a:lnTo>
                      <a:pt x="16" y="293"/>
                    </a:lnTo>
                    <a:lnTo>
                      <a:pt x="7" y="291"/>
                    </a:lnTo>
                    <a:lnTo>
                      <a:pt x="3" y="287"/>
                    </a:lnTo>
                    <a:lnTo>
                      <a:pt x="0" y="283"/>
                    </a:lnTo>
                    <a:lnTo>
                      <a:pt x="0" y="0"/>
                    </a:lnTo>
                    <a:lnTo>
                      <a:pt x="34" y="0"/>
                    </a:lnTo>
                    <a:lnTo>
                      <a:pt x="34" y="283"/>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0" name="Rectangle 912">
                <a:extLst>
                  <a:ext uri="{FF2B5EF4-FFF2-40B4-BE49-F238E27FC236}">
                    <a16:creationId xmlns:a16="http://schemas.microsoft.com/office/drawing/2014/main" id="{D316119A-FA58-4BC2-BDB4-228D3EF98E5D}"/>
                  </a:ext>
                </a:extLst>
              </p:cNvPr>
              <p:cNvSpPr>
                <a:spLocks noChangeAspect="1" noChangeArrowheads="1"/>
              </p:cNvSpPr>
              <p:nvPr/>
            </p:nvSpPr>
            <p:spPr bwMode="auto">
              <a:xfrm>
                <a:off x="1655" y="2542"/>
                <a:ext cx="1" cy="14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11" name="Freeform 913">
                <a:extLst>
                  <a:ext uri="{FF2B5EF4-FFF2-40B4-BE49-F238E27FC236}">
                    <a16:creationId xmlns:a16="http://schemas.microsoft.com/office/drawing/2014/main" id="{57F5538B-8383-42C0-BBFE-7FF9DEEEF245}"/>
                  </a:ext>
                </a:extLst>
              </p:cNvPr>
              <p:cNvSpPr>
                <a:spLocks noChangeAspect="1"/>
              </p:cNvSpPr>
              <p:nvPr/>
            </p:nvSpPr>
            <p:spPr bwMode="auto">
              <a:xfrm>
                <a:off x="1653" y="2542"/>
                <a:ext cx="2" cy="143"/>
              </a:xfrm>
              <a:custGeom>
                <a:avLst/>
                <a:gdLst>
                  <a:gd name="T0" fmla="*/ 1 w 3"/>
                  <a:gd name="T1" fmla="*/ 72 h 285"/>
                  <a:gd name="T2" fmla="*/ 0 w 3"/>
                  <a:gd name="T3" fmla="*/ 71 h 285"/>
                  <a:gd name="T4" fmla="*/ 0 w 3"/>
                  <a:gd name="T5" fmla="*/ 0 h 285"/>
                  <a:gd name="T6" fmla="*/ 1 w 3"/>
                  <a:gd name="T7" fmla="*/ 0 h 285"/>
                  <a:gd name="T8" fmla="*/ 1 w 3"/>
                  <a:gd name="T9" fmla="*/ 72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85">
                    <a:moveTo>
                      <a:pt x="3" y="285"/>
                    </a:moveTo>
                    <a:lnTo>
                      <a:pt x="0" y="282"/>
                    </a:lnTo>
                    <a:lnTo>
                      <a:pt x="0" y="0"/>
                    </a:lnTo>
                    <a:lnTo>
                      <a:pt x="3" y="0"/>
                    </a:lnTo>
                    <a:lnTo>
                      <a:pt x="3" y="28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2" name="Rectangle 914">
                <a:extLst>
                  <a:ext uri="{FF2B5EF4-FFF2-40B4-BE49-F238E27FC236}">
                    <a16:creationId xmlns:a16="http://schemas.microsoft.com/office/drawing/2014/main" id="{CC384B96-2ACD-402E-822A-1FA026BCE26E}"/>
                  </a:ext>
                </a:extLst>
              </p:cNvPr>
              <p:cNvSpPr>
                <a:spLocks noChangeAspect="1" noChangeArrowheads="1"/>
              </p:cNvSpPr>
              <p:nvPr/>
            </p:nvSpPr>
            <p:spPr bwMode="auto">
              <a:xfrm>
                <a:off x="1653" y="2542"/>
                <a:ext cx="1" cy="141"/>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13" name="Freeform 915">
                <a:extLst>
                  <a:ext uri="{FF2B5EF4-FFF2-40B4-BE49-F238E27FC236}">
                    <a16:creationId xmlns:a16="http://schemas.microsoft.com/office/drawing/2014/main" id="{11B51A70-1125-4A91-82A6-B9A656426A0F}"/>
                  </a:ext>
                </a:extLst>
              </p:cNvPr>
              <p:cNvSpPr>
                <a:spLocks noChangeAspect="1"/>
              </p:cNvSpPr>
              <p:nvPr/>
            </p:nvSpPr>
            <p:spPr bwMode="auto">
              <a:xfrm>
                <a:off x="1663" y="2542"/>
                <a:ext cx="3" cy="146"/>
              </a:xfrm>
              <a:custGeom>
                <a:avLst/>
                <a:gdLst>
                  <a:gd name="T0" fmla="*/ 2 w 5"/>
                  <a:gd name="T1" fmla="*/ 73 h 291"/>
                  <a:gd name="T2" fmla="*/ 0 w 5"/>
                  <a:gd name="T3" fmla="*/ 73 h 291"/>
                  <a:gd name="T4" fmla="*/ 0 w 5"/>
                  <a:gd name="T5" fmla="*/ 0 h 291"/>
                  <a:gd name="T6" fmla="*/ 2 w 5"/>
                  <a:gd name="T7" fmla="*/ 0 h 291"/>
                  <a:gd name="T8" fmla="*/ 2 w 5"/>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91">
                    <a:moveTo>
                      <a:pt x="5" y="289"/>
                    </a:moveTo>
                    <a:lnTo>
                      <a:pt x="0" y="291"/>
                    </a:lnTo>
                    <a:lnTo>
                      <a:pt x="0" y="0"/>
                    </a:lnTo>
                    <a:lnTo>
                      <a:pt x="5" y="0"/>
                    </a:lnTo>
                    <a:lnTo>
                      <a:pt x="5" y="28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4" name="Rectangle 916">
                <a:extLst>
                  <a:ext uri="{FF2B5EF4-FFF2-40B4-BE49-F238E27FC236}">
                    <a16:creationId xmlns:a16="http://schemas.microsoft.com/office/drawing/2014/main" id="{9D48C1F3-ED09-4247-A38B-163AC361FBFF}"/>
                  </a:ext>
                </a:extLst>
              </p:cNvPr>
              <p:cNvSpPr>
                <a:spLocks noChangeAspect="1" noChangeArrowheads="1"/>
              </p:cNvSpPr>
              <p:nvPr/>
            </p:nvSpPr>
            <p:spPr bwMode="auto">
              <a:xfrm>
                <a:off x="1666" y="2542"/>
                <a:ext cx="1" cy="144"/>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15" name="Freeform 917">
                <a:extLst>
                  <a:ext uri="{FF2B5EF4-FFF2-40B4-BE49-F238E27FC236}">
                    <a16:creationId xmlns:a16="http://schemas.microsoft.com/office/drawing/2014/main" id="{98C4435C-6455-4F2B-BDB7-BDAD61435C7F}"/>
                  </a:ext>
                </a:extLst>
              </p:cNvPr>
              <p:cNvSpPr>
                <a:spLocks noChangeAspect="1"/>
              </p:cNvSpPr>
              <p:nvPr/>
            </p:nvSpPr>
            <p:spPr bwMode="auto">
              <a:xfrm>
                <a:off x="1667" y="2542"/>
                <a:ext cx="3" cy="144"/>
              </a:xfrm>
              <a:custGeom>
                <a:avLst/>
                <a:gdLst>
                  <a:gd name="T0" fmla="*/ 2 w 5"/>
                  <a:gd name="T1" fmla="*/ 71 h 289"/>
                  <a:gd name="T2" fmla="*/ 0 w 5"/>
                  <a:gd name="T3" fmla="*/ 72 h 289"/>
                  <a:gd name="T4" fmla="*/ 0 w 5"/>
                  <a:gd name="T5" fmla="*/ 0 h 289"/>
                  <a:gd name="T6" fmla="*/ 2 w 5"/>
                  <a:gd name="T7" fmla="*/ 0 h 289"/>
                  <a:gd name="T8" fmla="*/ 2 w 5"/>
                  <a:gd name="T9" fmla="*/ 71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89">
                    <a:moveTo>
                      <a:pt x="5" y="284"/>
                    </a:moveTo>
                    <a:lnTo>
                      <a:pt x="0" y="289"/>
                    </a:lnTo>
                    <a:lnTo>
                      <a:pt x="0" y="0"/>
                    </a:lnTo>
                    <a:lnTo>
                      <a:pt x="5" y="0"/>
                    </a:lnTo>
                    <a:lnTo>
                      <a:pt x="5" y="284"/>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6" name="Freeform 918">
                <a:extLst>
                  <a:ext uri="{FF2B5EF4-FFF2-40B4-BE49-F238E27FC236}">
                    <a16:creationId xmlns:a16="http://schemas.microsoft.com/office/drawing/2014/main" id="{CD0F42D0-100E-4A28-BA1B-982BB6909E72}"/>
                  </a:ext>
                </a:extLst>
              </p:cNvPr>
              <p:cNvSpPr>
                <a:spLocks noChangeAspect="1"/>
              </p:cNvSpPr>
              <p:nvPr/>
            </p:nvSpPr>
            <p:spPr bwMode="auto">
              <a:xfrm>
                <a:off x="1652" y="2676"/>
                <a:ext cx="19" cy="18"/>
              </a:xfrm>
              <a:custGeom>
                <a:avLst/>
                <a:gdLst>
                  <a:gd name="T0" fmla="*/ 10 w 38"/>
                  <a:gd name="T1" fmla="*/ 0 h 37"/>
                  <a:gd name="T2" fmla="*/ 10 w 38"/>
                  <a:gd name="T3" fmla="*/ 6 h 37"/>
                  <a:gd name="T4" fmla="*/ 9 w 38"/>
                  <a:gd name="T5" fmla="*/ 7 h 37"/>
                  <a:gd name="T6" fmla="*/ 9 w 38"/>
                  <a:gd name="T7" fmla="*/ 8 h 37"/>
                  <a:gd name="T8" fmla="*/ 7 w 38"/>
                  <a:gd name="T9" fmla="*/ 8 h 37"/>
                  <a:gd name="T10" fmla="*/ 5 w 38"/>
                  <a:gd name="T11" fmla="*/ 9 h 37"/>
                  <a:gd name="T12" fmla="*/ 4 w 38"/>
                  <a:gd name="T13" fmla="*/ 8 h 37"/>
                  <a:gd name="T14" fmla="*/ 2 w 38"/>
                  <a:gd name="T15" fmla="*/ 8 h 37"/>
                  <a:gd name="T16" fmla="*/ 1 w 38"/>
                  <a:gd name="T17" fmla="*/ 7 h 37"/>
                  <a:gd name="T18" fmla="*/ 0 w 38"/>
                  <a:gd name="T19" fmla="*/ 6 h 37"/>
                  <a:gd name="T20" fmla="*/ 0 w 38"/>
                  <a:gd name="T21" fmla="*/ 0 h 37"/>
                  <a:gd name="T22" fmla="*/ 1 w 38"/>
                  <a:gd name="T23" fmla="*/ 1 h 37"/>
                  <a:gd name="T24" fmla="*/ 2 w 38"/>
                  <a:gd name="T25" fmla="*/ 1 h 37"/>
                  <a:gd name="T26" fmla="*/ 4 w 38"/>
                  <a:gd name="T27" fmla="*/ 2 h 37"/>
                  <a:gd name="T28" fmla="*/ 5 w 38"/>
                  <a:gd name="T29" fmla="*/ 2 h 37"/>
                  <a:gd name="T30" fmla="*/ 7 w 38"/>
                  <a:gd name="T31" fmla="*/ 2 h 37"/>
                  <a:gd name="T32" fmla="*/ 9 w 38"/>
                  <a:gd name="T33" fmla="*/ 1 h 37"/>
                  <a:gd name="T34" fmla="*/ 9 w 38"/>
                  <a:gd name="T35" fmla="*/ 1 h 37"/>
                  <a:gd name="T36" fmla="*/ 10 w 38"/>
                  <a:gd name="T37" fmla="*/ 0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 h="37">
                    <a:moveTo>
                      <a:pt x="38" y="0"/>
                    </a:moveTo>
                    <a:lnTo>
                      <a:pt x="38" y="26"/>
                    </a:lnTo>
                    <a:lnTo>
                      <a:pt x="36" y="29"/>
                    </a:lnTo>
                    <a:lnTo>
                      <a:pt x="33" y="33"/>
                    </a:lnTo>
                    <a:lnTo>
                      <a:pt x="25" y="35"/>
                    </a:lnTo>
                    <a:lnTo>
                      <a:pt x="18" y="37"/>
                    </a:lnTo>
                    <a:lnTo>
                      <a:pt x="13" y="35"/>
                    </a:lnTo>
                    <a:lnTo>
                      <a:pt x="5" y="33"/>
                    </a:lnTo>
                    <a:lnTo>
                      <a:pt x="2" y="29"/>
                    </a:lnTo>
                    <a:lnTo>
                      <a:pt x="0" y="26"/>
                    </a:lnTo>
                    <a:lnTo>
                      <a:pt x="0" y="0"/>
                    </a:lnTo>
                    <a:lnTo>
                      <a:pt x="2" y="4"/>
                    </a:lnTo>
                    <a:lnTo>
                      <a:pt x="5" y="7"/>
                    </a:lnTo>
                    <a:lnTo>
                      <a:pt x="13" y="9"/>
                    </a:lnTo>
                    <a:lnTo>
                      <a:pt x="18" y="11"/>
                    </a:lnTo>
                    <a:lnTo>
                      <a:pt x="25" y="9"/>
                    </a:lnTo>
                    <a:lnTo>
                      <a:pt x="33" y="7"/>
                    </a:lnTo>
                    <a:lnTo>
                      <a:pt x="36" y="4"/>
                    </a:lnTo>
                    <a:lnTo>
                      <a:pt x="38"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7" name="Freeform 919">
                <a:extLst>
                  <a:ext uri="{FF2B5EF4-FFF2-40B4-BE49-F238E27FC236}">
                    <a16:creationId xmlns:a16="http://schemas.microsoft.com/office/drawing/2014/main" id="{6FC676AE-986B-4424-B084-03D07B7DAC70}"/>
                  </a:ext>
                </a:extLst>
              </p:cNvPr>
              <p:cNvSpPr>
                <a:spLocks noChangeAspect="1"/>
              </p:cNvSpPr>
              <p:nvPr/>
            </p:nvSpPr>
            <p:spPr bwMode="auto">
              <a:xfrm>
                <a:off x="1591" y="2497"/>
                <a:ext cx="284" cy="163"/>
              </a:xfrm>
              <a:custGeom>
                <a:avLst/>
                <a:gdLst>
                  <a:gd name="T0" fmla="*/ 138 w 568"/>
                  <a:gd name="T1" fmla="*/ 81 h 327"/>
                  <a:gd name="T2" fmla="*/ 0 w 568"/>
                  <a:gd name="T3" fmla="*/ 0 h 327"/>
                  <a:gd name="T4" fmla="*/ 2 w 568"/>
                  <a:gd name="T5" fmla="*/ 0 h 327"/>
                  <a:gd name="T6" fmla="*/ 3 w 568"/>
                  <a:gd name="T7" fmla="*/ 0 h 327"/>
                  <a:gd name="T8" fmla="*/ 4 w 568"/>
                  <a:gd name="T9" fmla="*/ 0 h 327"/>
                  <a:gd name="T10" fmla="*/ 4 w 568"/>
                  <a:gd name="T11" fmla="*/ 0 h 327"/>
                  <a:gd name="T12" fmla="*/ 142 w 568"/>
                  <a:gd name="T13" fmla="*/ 81 h 327"/>
                  <a:gd name="T14" fmla="*/ 141 w 568"/>
                  <a:gd name="T15" fmla="*/ 81 h 327"/>
                  <a:gd name="T16" fmla="*/ 141 w 568"/>
                  <a:gd name="T17" fmla="*/ 80 h 327"/>
                  <a:gd name="T18" fmla="*/ 139 w 568"/>
                  <a:gd name="T19" fmla="*/ 81 h 327"/>
                  <a:gd name="T20" fmla="*/ 138 w 568"/>
                  <a:gd name="T21" fmla="*/ 81 h 3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327">
                    <a:moveTo>
                      <a:pt x="551" y="327"/>
                    </a:moveTo>
                    <a:lnTo>
                      <a:pt x="0" y="3"/>
                    </a:lnTo>
                    <a:lnTo>
                      <a:pt x="5" y="0"/>
                    </a:lnTo>
                    <a:lnTo>
                      <a:pt x="9" y="0"/>
                    </a:lnTo>
                    <a:lnTo>
                      <a:pt x="13" y="0"/>
                    </a:lnTo>
                    <a:lnTo>
                      <a:pt x="16" y="1"/>
                    </a:lnTo>
                    <a:lnTo>
                      <a:pt x="568" y="325"/>
                    </a:lnTo>
                    <a:lnTo>
                      <a:pt x="564" y="325"/>
                    </a:lnTo>
                    <a:lnTo>
                      <a:pt x="561" y="323"/>
                    </a:lnTo>
                    <a:lnTo>
                      <a:pt x="555" y="325"/>
                    </a:lnTo>
                    <a:lnTo>
                      <a:pt x="551" y="327"/>
                    </a:lnTo>
                    <a:close/>
                  </a:path>
                </a:pathLst>
              </a:custGeom>
              <a:solidFill>
                <a:srgbClr val="888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8" name="Freeform 920">
                <a:extLst>
                  <a:ext uri="{FF2B5EF4-FFF2-40B4-BE49-F238E27FC236}">
                    <a16:creationId xmlns:a16="http://schemas.microsoft.com/office/drawing/2014/main" id="{27072904-FC9E-4072-AC77-E0FF357CF844}"/>
                  </a:ext>
                </a:extLst>
              </p:cNvPr>
              <p:cNvSpPr>
                <a:spLocks noChangeAspect="1"/>
              </p:cNvSpPr>
              <p:nvPr/>
            </p:nvSpPr>
            <p:spPr bwMode="auto">
              <a:xfrm>
                <a:off x="1580" y="2520"/>
                <a:ext cx="278" cy="170"/>
              </a:xfrm>
              <a:custGeom>
                <a:avLst/>
                <a:gdLst>
                  <a:gd name="T0" fmla="*/ 139 w 555"/>
                  <a:gd name="T1" fmla="*/ 85 h 340"/>
                  <a:gd name="T2" fmla="*/ 2 w 555"/>
                  <a:gd name="T3" fmla="*/ 5 h 340"/>
                  <a:gd name="T4" fmla="*/ 1 w 555"/>
                  <a:gd name="T5" fmla="*/ 4 h 340"/>
                  <a:gd name="T6" fmla="*/ 1 w 555"/>
                  <a:gd name="T7" fmla="*/ 3 h 340"/>
                  <a:gd name="T8" fmla="*/ 0 w 555"/>
                  <a:gd name="T9" fmla="*/ 0 h 340"/>
                  <a:gd name="T10" fmla="*/ 138 w 555"/>
                  <a:gd name="T11" fmla="*/ 81 h 340"/>
                  <a:gd name="T12" fmla="*/ 138 w 555"/>
                  <a:gd name="T13" fmla="*/ 82 h 340"/>
                  <a:gd name="T14" fmla="*/ 138 w 555"/>
                  <a:gd name="T15" fmla="*/ 84 h 340"/>
                  <a:gd name="T16" fmla="*/ 139 w 555"/>
                  <a:gd name="T17" fmla="*/ 85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5" h="340">
                    <a:moveTo>
                      <a:pt x="555" y="340"/>
                    </a:moveTo>
                    <a:lnTo>
                      <a:pt x="5" y="17"/>
                    </a:lnTo>
                    <a:lnTo>
                      <a:pt x="4" y="13"/>
                    </a:lnTo>
                    <a:lnTo>
                      <a:pt x="2" y="9"/>
                    </a:lnTo>
                    <a:lnTo>
                      <a:pt x="0" y="0"/>
                    </a:lnTo>
                    <a:lnTo>
                      <a:pt x="550" y="324"/>
                    </a:lnTo>
                    <a:lnTo>
                      <a:pt x="550" y="326"/>
                    </a:lnTo>
                    <a:lnTo>
                      <a:pt x="551" y="335"/>
                    </a:lnTo>
                    <a:lnTo>
                      <a:pt x="555" y="340"/>
                    </a:lnTo>
                    <a:close/>
                  </a:path>
                </a:pathLst>
              </a:custGeom>
              <a:solidFill>
                <a:srgbClr val="888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19" name="Freeform 921">
                <a:extLst>
                  <a:ext uri="{FF2B5EF4-FFF2-40B4-BE49-F238E27FC236}">
                    <a16:creationId xmlns:a16="http://schemas.microsoft.com/office/drawing/2014/main" id="{E404BBDD-09DB-45C7-BC83-9B6D524BD040}"/>
                  </a:ext>
                </a:extLst>
              </p:cNvPr>
              <p:cNvSpPr>
                <a:spLocks noChangeAspect="1"/>
              </p:cNvSpPr>
              <p:nvPr/>
            </p:nvSpPr>
            <p:spPr bwMode="auto">
              <a:xfrm>
                <a:off x="1579" y="2512"/>
                <a:ext cx="276" cy="170"/>
              </a:xfrm>
              <a:custGeom>
                <a:avLst/>
                <a:gdLst>
                  <a:gd name="T0" fmla="*/ 137 w 554"/>
                  <a:gd name="T1" fmla="*/ 86 h 338"/>
                  <a:gd name="T2" fmla="*/ 0 w 554"/>
                  <a:gd name="T3" fmla="*/ 4 h 338"/>
                  <a:gd name="T4" fmla="*/ 1 w 554"/>
                  <a:gd name="T5" fmla="*/ 0 h 338"/>
                  <a:gd name="T6" fmla="*/ 138 w 554"/>
                  <a:gd name="T7" fmla="*/ 82 h 338"/>
                  <a:gd name="T8" fmla="*/ 137 w 554"/>
                  <a:gd name="T9" fmla="*/ 86 h 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4" h="338">
                    <a:moveTo>
                      <a:pt x="552" y="338"/>
                    </a:moveTo>
                    <a:lnTo>
                      <a:pt x="0" y="14"/>
                    </a:lnTo>
                    <a:lnTo>
                      <a:pt x="4" y="0"/>
                    </a:lnTo>
                    <a:lnTo>
                      <a:pt x="554" y="325"/>
                    </a:lnTo>
                    <a:lnTo>
                      <a:pt x="552" y="338"/>
                    </a:lnTo>
                    <a:close/>
                  </a:path>
                </a:pathLst>
              </a:custGeom>
              <a:solidFill>
                <a:srgbClr val="B5B4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0" name="Freeform 922">
                <a:extLst>
                  <a:ext uri="{FF2B5EF4-FFF2-40B4-BE49-F238E27FC236}">
                    <a16:creationId xmlns:a16="http://schemas.microsoft.com/office/drawing/2014/main" id="{DC7DE0C9-3097-48C7-9179-BBCA1D755C39}"/>
                  </a:ext>
                </a:extLst>
              </p:cNvPr>
              <p:cNvSpPr>
                <a:spLocks noChangeAspect="1"/>
              </p:cNvSpPr>
              <p:nvPr/>
            </p:nvSpPr>
            <p:spPr bwMode="auto">
              <a:xfrm>
                <a:off x="1580" y="2503"/>
                <a:ext cx="282" cy="172"/>
              </a:xfrm>
              <a:custGeom>
                <a:avLst/>
                <a:gdLst>
                  <a:gd name="T0" fmla="*/ 138 w 562"/>
                  <a:gd name="T1" fmla="*/ 86 h 344"/>
                  <a:gd name="T2" fmla="*/ 0 w 562"/>
                  <a:gd name="T3" fmla="*/ 5 h 344"/>
                  <a:gd name="T4" fmla="*/ 1 w 562"/>
                  <a:gd name="T5" fmla="*/ 3 h 344"/>
                  <a:gd name="T6" fmla="*/ 3 w 562"/>
                  <a:gd name="T7" fmla="*/ 0 h 344"/>
                  <a:gd name="T8" fmla="*/ 142 w 562"/>
                  <a:gd name="T9" fmla="*/ 81 h 344"/>
                  <a:gd name="T10" fmla="*/ 139 w 562"/>
                  <a:gd name="T11" fmla="*/ 84 h 344"/>
                  <a:gd name="T12" fmla="*/ 138 w 562"/>
                  <a:gd name="T13" fmla="*/ 86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2" h="344">
                    <a:moveTo>
                      <a:pt x="550" y="344"/>
                    </a:moveTo>
                    <a:lnTo>
                      <a:pt x="0" y="19"/>
                    </a:lnTo>
                    <a:lnTo>
                      <a:pt x="4" y="9"/>
                    </a:lnTo>
                    <a:lnTo>
                      <a:pt x="11" y="0"/>
                    </a:lnTo>
                    <a:lnTo>
                      <a:pt x="562" y="324"/>
                    </a:lnTo>
                    <a:lnTo>
                      <a:pt x="555" y="333"/>
                    </a:lnTo>
                    <a:lnTo>
                      <a:pt x="550" y="34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1" name="Freeform 923">
                <a:extLst>
                  <a:ext uri="{FF2B5EF4-FFF2-40B4-BE49-F238E27FC236}">
                    <a16:creationId xmlns:a16="http://schemas.microsoft.com/office/drawing/2014/main" id="{4825EB4F-AAAB-4E0A-85C7-0F7F91047FCF}"/>
                  </a:ext>
                </a:extLst>
              </p:cNvPr>
              <p:cNvSpPr>
                <a:spLocks noChangeAspect="1"/>
              </p:cNvSpPr>
              <p:nvPr/>
            </p:nvSpPr>
            <p:spPr bwMode="auto">
              <a:xfrm>
                <a:off x="1586" y="2499"/>
                <a:ext cx="280" cy="166"/>
              </a:xfrm>
              <a:custGeom>
                <a:avLst/>
                <a:gdLst>
                  <a:gd name="T0" fmla="*/ 137 w 561"/>
                  <a:gd name="T1" fmla="*/ 83 h 333"/>
                  <a:gd name="T2" fmla="*/ 0 w 561"/>
                  <a:gd name="T3" fmla="*/ 2 h 333"/>
                  <a:gd name="T4" fmla="*/ 2 w 561"/>
                  <a:gd name="T5" fmla="*/ 0 h 333"/>
                  <a:gd name="T6" fmla="*/ 140 w 561"/>
                  <a:gd name="T7" fmla="*/ 81 h 333"/>
                  <a:gd name="T8" fmla="*/ 137 w 561"/>
                  <a:gd name="T9" fmla="*/ 83 h 3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 h="333">
                    <a:moveTo>
                      <a:pt x="551" y="333"/>
                    </a:moveTo>
                    <a:lnTo>
                      <a:pt x="0" y="9"/>
                    </a:lnTo>
                    <a:lnTo>
                      <a:pt x="11" y="0"/>
                    </a:lnTo>
                    <a:lnTo>
                      <a:pt x="561" y="324"/>
                    </a:lnTo>
                    <a:lnTo>
                      <a:pt x="551" y="333"/>
                    </a:lnTo>
                    <a:close/>
                  </a:path>
                </a:pathLst>
              </a:custGeom>
              <a:solidFill>
                <a:srgbClr val="B5B4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2" name="Freeform 924">
                <a:extLst>
                  <a:ext uri="{FF2B5EF4-FFF2-40B4-BE49-F238E27FC236}">
                    <a16:creationId xmlns:a16="http://schemas.microsoft.com/office/drawing/2014/main" id="{7B9C899D-4238-40F3-8394-8BEC8E1A3292}"/>
                  </a:ext>
                </a:extLst>
              </p:cNvPr>
              <p:cNvSpPr>
                <a:spLocks noChangeAspect="1"/>
              </p:cNvSpPr>
              <p:nvPr/>
            </p:nvSpPr>
            <p:spPr bwMode="auto">
              <a:xfrm>
                <a:off x="1591" y="2499"/>
                <a:ext cx="276" cy="161"/>
              </a:xfrm>
              <a:custGeom>
                <a:avLst/>
                <a:gdLst>
                  <a:gd name="T0" fmla="*/ 138 w 551"/>
                  <a:gd name="T1" fmla="*/ 80 h 324"/>
                  <a:gd name="T2" fmla="*/ 0 w 551"/>
                  <a:gd name="T3" fmla="*/ 0 h 324"/>
                  <a:gd name="T4" fmla="*/ 138 w 551"/>
                  <a:gd name="T5" fmla="*/ 80 h 324"/>
                  <a:gd name="T6" fmla="*/ 138 w 551"/>
                  <a:gd name="T7" fmla="*/ 8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1" h="324">
                    <a:moveTo>
                      <a:pt x="550" y="324"/>
                    </a:moveTo>
                    <a:lnTo>
                      <a:pt x="0" y="0"/>
                    </a:lnTo>
                    <a:lnTo>
                      <a:pt x="551" y="324"/>
                    </a:lnTo>
                    <a:lnTo>
                      <a:pt x="550" y="324"/>
                    </a:lnTo>
                    <a:close/>
                  </a:path>
                </a:pathLst>
              </a:custGeom>
              <a:solidFill>
                <a:srgbClr val="888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3" name="Freeform 925">
                <a:extLst>
                  <a:ext uri="{FF2B5EF4-FFF2-40B4-BE49-F238E27FC236}">
                    <a16:creationId xmlns:a16="http://schemas.microsoft.com/office/drawing/2014/main" id="{4E4F708C-6768-48EC-B080-3E1D5DDCB721}"/>
                  </a:ext>
                </a:extLst>
              </p:cNvPr>
              <p:cNvSpPr>
                <a:spLocks noChangeAspect="1"/>
              </p:cNvSpPr>
              <p:nvPr/>
            </p:nvSpPr>
            <p:spPr bwMode="auto">
              <a:xfrm>
                <a:off x="1854" y="2659"/>
                <a:ext cx="25" cy="32"/>
              </a:xfrm>
              <a:custGeom>
                <a:avLst/>
                <a:gdLst>
                  <a:gd name="T0" fmla="*/ 7 w 49"/>
                  <a:gd name="T1" fmla="*/ 1 h 64"/>
                  <a:gd name="T2" fmla="*/ 8 w 49"/>
                  <a:gd name="T3" fmla="*/ 1 h 64"/>
                  <a:gd name="T4" fmla="*/ 9 w 49"/>
                  <a:gd name="T5" fmla="*/ 0 h 64"/>
                  <a:gd name="T6" fmla="*/ 10 w 49"/>
                  <a:gd name="T7" fmla="*/ 1 h 64"/>
                  <a:gd name="T8" fmla="*/ 11 w 49"/>
                  <a:gd name="T9" fmla="*/ 1 h 64"/>
                  <a:gd name="T10" fmla="*/ 12 w 49"/>
                  <a:gd name="T11" fmla="*/ 2 h 64"/>
                  <a:gd name="T12" fmla="*/ 12 w 49"/>
                  <a:gd name="T13" fmla="*/ 3 h 64"/>
                  <a:gd name="T14" fmla="*/ 13 w 49"/>
                  <a:gd name="T15" fmla="*/ 4 h 64"/>
                  <a:gd name="T16" fmla="*/ 13 w 49"/>
                  <a:gd name="T17" fmla="*/ 5 h 64"/>
                  <a:gd name="T18" fmla="*/ 12 w 49"/>
                  <a:gd name="T19" fmla="*/ 8 h 64"/>
                  <a:gd name="T20" fmla="*/ 11 w 49"/>
                  <a:gd name="T21" fmla="*/ 11 h 64"/>
                  <a:gd name="T22" fmla="*/ 9 w 49"/>
                  <a:gd name="T23" fmla="*/ 14 h 64"/>
                  <a:gd name="T24" fmla="*/ 7 w 49"/>
                  <a:gd name="T25" fmla="*/ 16 h 64"/>
                  <a:gd name="T26" fmla="*/ 5 w 49"/>
                  <a:gd name="T27" fmla="*/ 16 h 64"/>
                  <a:gd name="T28" fmla="*/ 4 w 49"/>
                  <a:gd name="T29" fmla="*/ 16 h 64"/>
                  <a:gd name="T30" fmla="*/ 3 w 49"/>
                  <a:gd name="T31" fmla="*/ 16 h 64"/>
                  <a:gd name="T32" fmla="*/ 2 w 49"/>
                  <a:gd name="T33" fmla="*/ 16 h 64"/>
                  <a:gd name="T34" fmla="*/ 1 w 49"/>
                  <a:gd name="T35" fmla="*/ 16 h 64"/>
                  <a:gd name="T36" fmla="*/ 1 w 49"/>
                  <a:gd name="T37" fmla="*/ 15 h 64"/>
                  <a:gd name="T38" fmla="*/ 0 w 49"/>
                  <a:gd name="T39" fmla="*/ 14 h 64"/>
                  <a:gd name="T40" fmla="*/ 0 w 49"/>
                  <a:gd name="T41" fmla="*/ 12 h 64"/>
                  <a:gd name="T42" fmla="*/ 1 w 49"/>
                  <a:gd name="T43" fmla="*/ 9 h 64"/>
                  <a:gd name="T44" fmla="*/ 2 w 49"/>
                  <a:gd name="T45" fmla="*/ 6 h 64"/>
                  <a:gd name="T46" fmla="*/ 4 w 49"/>
                  <a:gd name="T47" fmla="*/ 4 h 64"/>
                  <a:gd name="T48" fmla="*/ 7 w 49"/>
                  <a:gd name="T49" fmla="*/ 1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64">
                    <a:moveTo>
                      <a:pt x="25" y="4"/>
                    </a:moveTo>
                    <a:lnTo>
                      <a:pt x="29" y="2"/>
                    </a:lnTo>
                    <a:lnTo>
                      <a:pt x="35" y="0"/>
                    </a:lnTo>
                    <a:lnTo>
                      <a:pt x="38" y="2"/>
                    </a:lnTo>
                    <a:lnTo>
                      <a:pt x="42" y="2"/>
                    </a:lnTo>
                    <a:lnTo>
                      <a:pt x="46" y="6"/>
                    </a:lnTo>
                    <a:lnTo>
                      <a:pt x="47" y="9"/>
                    </a:lnTo>
                    <a:lnTo>
                      <a:pt x="49" y="13"/>
                    </a:lnTo>
                    <a:lnTo>
                      <a:pt x="49" y="19"/>
                    </a:lnTo>
                    <a:lnTo>
                      <a:pt x="47" y="31"/>
                    </a:lnTo>
                    <a:lnTo>
                      <a:pt x="42" y="42"/>
                    </a:lnTo>
                    <a:lnTo>
                      <a:pt x="35" y="53"/>
                    </a:lnTo>
                    <a:lnTo>
                      <a:pt x="25" y="61"/>
                    </a:lnTo>
                    <a:lnTo>
                      <a:pt x="20" y="64"/>
                    </a:lnTo>
                    <a:lnTo>
                      <a:pt x="14" y="64"/>
                    </a:lnTo>
                    <a:lnTo>
                      <a:pt x="11" y="64"/>
                    </a:lnTo>
                    <a:lnTo>
                      <a:pt x="7" y="62"/>
                    </a:lnTo>
                    <a:lnTo>
                      <a:pt x="3" y="61"/>
                    </a:lnTo>
                    <a:lnTo>
                      <a:pt x="2" y="57"/>
                    </a:lnTo>
                    <a:lnTo>
                      <a:pt x="0" y="53"/>
                    </a:lnTo>
                    <a:lnTo>
                      <a:pt x="0" y="48"/>
                    </a:lnTo>
                    <a:lnTo>
                      <a:pt x="2" y="35"/>
                    </a:lnTo>
                    <a:lnTo>
                      <a:pt x="7" y="22"/>
                    </a:lnTo>
                    <a:lnTo>
                      <a:pt x="14" y="13"/>
                    </a:lnTo>
                    <a:lnTo>
                      <a:pt x="25" y="4"/>
                    </a:lnTo>
                    <a:close/>
                  </a:path>
                </a:pathLst>
              </a:custGeom>
              <a:solidFill>
                <a:srgbClr val="5B5A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4" name="Freeform 926">
                <a:extLst>
                  <a:ext uri="{FF2B5EF4-FFF2-40B4-BE49-F238E27FC236}">
                    <a16:creationId xmlns:a16="http://schemas.microsoft.com/office/drawing/2014/main" id="{8639E62A-0A16-442E-89C4-5B579F33DD47}"/>
                  </a:ext>
                </a:extLst>
              </p:cNvPr>
              <p:cNvSpPr>
                <a:spLocks noChangeAspect="1"/>
              </p:cNvSpPr>
              <p:nvPr/>
            </p:nvSpPr>
            <p:spPr bwMode="auto">
              <a:xfrm>
                <a:off x="1652" y="2400"/>
                <a:ext cx="17" cy="146"/>
              </a:xfrm>
              <a:custGeom>
                <a:avLst/>
                <a:gdLst>
                  <a:gd name="T0" fmla="*/ 8 w 35"/>
                  <a:gd name="T1" fmla="*/ 72 h 292"/>
                  <a:gd name="T2" fmla="*/ 7 w 35"/>
                  <a:gd name="T3" fmla="*/ 73 h 292"/>
                  <a:gd name="T4" fmla="*/ 6 w 35"/>
                  <a:gd name="T5" fmla="*/ 73 h 292"/>
                  <a:gd name="T6" fmla="*/ 5 w 35"/>
                  <a:gd name="T7" fmla="*/ 73 h 292"/>
                  <a:gd name="T8" fmla="*/ 4 w 35"/>
                  <a:gd name="T9" fmla="*/ 73 h 292"/>
                  <a:gd name="T10" fmla="*/ 1 w 35"/>
                  <a:gd name="T11" fmla="*/ 73 h 292"/>
                  <a:gd name="T12" fmla="*/ 1 w 35"/>
                  <a:gd name="T13" fmla="*/ 73 h 292"/>
                  <a:gd name="T14" fmla="*/ 0 w 35"/>
                  <a:gd name="T15" fmla="*/ 72 h 292"/>
                  <a:gd name="T16" fmla="*/ 0 w 35"/>
                  <a:gd name="T17" fmla="*/ 0 h 292"/>
                  <a:gd name="T18" fmla="*/ 8 w 35"/>
                  <a:gd name="T19" fmla="*/ 0 h 292"/>
                  <a:gd name="T20" fmla="*/ 8 w 35"/>
                  <a:gd name="T21" fmla="*/ 72 h 2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292">
                    <a:moveTo>
                      <a:pt x="35" y="285"/>
                    </a:moveTo>
                    <a:lnTo>
                      <a:pt x="31" y="289"/>
                    </a:lnTo>
                    <a:lnTo>
                      <a:pt x="27" y="290"/>
                    </a:lnTo>
                    <a:lnTo>
                      <a:pt x="22" y="292"/>
                    </a:lnTo>
                    <a:lnTo>
                      <a:pt x="16" y="292"/>
                    </a:lnTo>
                    <a:lnTo>
                      <a:pt x="7" y="290"/>
                    </a:lnTo>
                    <a:lnTo>
                      <a:pt x="4" y="289"/>
                    </a:lnTo>
                    <a:lnTo>
                      <a:pt x="0" y="285"/>
                    </a:lnTo>
                    <a:lnTo>
                      <a:pt x="0" y="0"/>
                    </a:lnTo>
                    <a:lnTo>
                      <a:pt x="35" y="0"/>
                    </a:lnTo>
                    <a:lnTo>
                      <a:pt x="35" y="285"/>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5" name="Rectangle 927">
                <a:extLst>
                  <a:ext uri="{FF2B5EF4-FFF2-40B4-BE49-F238E27FC236}">
                    <a16:creationId xmlns:a16="http://schemas.microsoft.com/office/drawing/2014/main" id="{3E8FAC36-326B-4DFC-8500-B130B0C52603}"/>
                  </a:ext>
                </a:extLst>
              </p:cNvPr>
              <p:cNvSpPr>
                <a:spLocks noChangeAspect="1" noChangeArrowheads="1"/>
              </p:cNvSpPr>
              <p:nvPr/>
            </p:nvSpPr>
            <p:spPr bwMode="auto">
              <a:xfrm>
                <a:off x="1654" y="2400"/>
                <a:ext cx="1" cy="14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26" name="Freeform 928">
                <a:extLst>
                  <a:ext uri="{FF2B5EF4-FFF2-40B4-BE49-F238E27FC236}">
                    <a16:creationId xmlns:a16="http://schemas.microsoft.com/office/drawing/2014/main" id="{C64D837F-8569-4545-946F-83EB390388EF}"/>
                  </a:ext>
                </a:extLst>
              </p:cNvPr>
              <p:cNvSpPr>
                <a:spLocks noChangeAspect="1"/>
              </p:cNvSpPr>
              <p:nvPr/>
            </p:nvSpPr>
            <p:spPr bwMode="auto">
              <a:xfrm>
                <a:off x="1652" y="2400"/>
                <a:ext cx="2" cy="142"/>
              </a:xfrm>
              <a:custGeom>
                <a:avLst/>
                <a:gdLst>
                  <a:gd name="T0" fmla="*/ 1 w 4"/>
                  <a:gd name="T1" fmla="*/ 71 h 285"/>
                  <a:gd name="T2" fmla="*/ 0 w 4"/>
                  <a:gd name="T3" fmla="*/ 70 h 285"/>
                  <a:gd name="T4" fmla="*/ 0 w 4"/>
                  <a:gd name="T5" fmla="*/ 0 h 285"/>
                  <a:gd name="T6" fmla="*/ 1 w 4"/>
                  <a:gd name="T7" fmla="*/ 0 h 285"/>
                  <a:gd name="T8" fmla="*/ 1 w 4"/>
                  <a:gd name="T9" fmla="*/ 71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85">
                    <a:moveTo>
                      <a:pt x="4" y="285"/>
                    </a:moveTo>
                    <a:lnTo>
                      <a:pt x="0" y="283"/>
                    </a:lnTo>
                    <a:lnTo>
                      <a:pt x="0" y="0"/>
                    </a:lnTo>
                    <a:lnTo>
                      <a:pt x="4" y="0"/>
                    </a:lnTo>
                    <a:lnTo>
                      <a:pt x="4" y="28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27" name="Rectangle 929">
                <a:extLst>
                  <a:ext uri="{FF2B5EF4-FFF2-40B4-BE49-F238E27FC236}">
                    <a16:creationId xmlns:a16="http://schemas.microsoft.com/office/drawing/2014/main" id="{8DC45536-FAF7-43CF-A24E-D963E1945C59}"/>
                  </a:ext>
                </a:extLst>
              </p:cNvPr>
              <p:cNvSpPr>
                <a:spLocks noChangeAspect="1" noChangeArrowheads="1"/>
              </p:cNvSpPr>
              <p:nvPr/>
            </p:nvSpPr>
            <p:spPr bwMode="auto">
              <a:xfrm>
                <a:off x="1652" y="2401"/>
                <a:ext cx="1" cy="141"/>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28" name="Rectangle 930">
                <a:extLst>
                  <a:ext uri="{FF2B5EF4-FFF2-40B4-BE49-F238E27FC236}">
                    <a16:creationId xmlns:a16="http://schemas.microsoft.com/office/drawing/2014/main" id="{22ACDE9B-C5FC-4FE2-96F3-1A82BD54A757}"/>
                  </a:ext>
                </a:extLst>
              </p:cNvPr>
              <p:cNvSpPr>
                <a:spLocks noChangeAspect="1" noChangeArrowheads="1"/>
              </p:cNvSpPr>
              <p:nvPr/>
            </p:nvSpPr>
            <p:spPr bwMode="auto">
              <a:xfrm>
                <a:off x="1662" y="2400"/>
                <a:ext cx="3" cy="145"/>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29" name="Rectangle 931">
                <a:extLst>
                  <a:ext uri="{FF2B5EF4-FFF2-40B4-BE49-F238E27FC236}">
                    <a16:creationId xmlns:a16="http://schemas.microsoft.com/office/drawing/2014/main" id="{6AC61062-852F-4C29-AA24-81980542FEA1}"/>
                  </a:ext>
                </a:extLst>
              </p:cNvPr>
              <p:cNvSpPr>
                <a:spLocks noChangeAspect="1" noChangeArrowheads="1"/>
              </p:cNvSpPr>
              <p:nvPr/>
            </p:nvSpPr>
            <p:spPr bwMode="auto">
              <a:xfrm>
                <a:off x="1665" y="2400"/>
                <a:ext cx="2" cy="144"/>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30" name="Freeform 932">
                <a:extLst>
                  <a:ext uri="{FF2B5EF4-FFF2-40B4-BE49-F238E27FC236}">
                    <a16:creationId xmlns:a16="http://schemas.microsoft.com/office/drawing/2014/main" id="{2D762EE1-BD91-4ECF-A075-693A8C3D6AE7}"/>
                  </a:ext>
                </a:extLst>
              </p:cNvPr>
              <p:cNvSpPr>
                <a:spLocks noChangeAspect="1"/>
              </p:cNvSpPr>
              <p:nvPr/>
            </p:nvSpPr>
            <p:spPr bwMode="auto">
              <a:xfrm>
                <a:off x="1667" y="2400"/>
                <a:ext cx="2" cy="143"/>
              </a:xfrm>
              <a:custGeom>
                <a:avLst/>
                <a:gdLst>
                  <a:gd name="T0" fmla="*/ 1 w 6"/>
                  <a:gd name="T1" fmla="*/ 70 h 287"/>
                  <a:gd name="T2" fmla="*/ 0 w 6"/>
                  <a:gd name="T3" fmla="*/ 71 h 287"/>
                  <a:gd name="T4" fmla="*/ 0 w 6"/>
                  <a:gd name="T5" fmla="*/ 0 h 287"/>
                  <a:gd name="T6" fmla="*/ 1 w 6"/>
                  <a:gd name="T7" fmla="*/ 0 h 287"/>
                  <a:gd name="T8" fmla="*/ 1 w 6"/>
                  <a:gd name="T9" fmla="*/ 7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87">
                    <a:moveTo>
                      <a:pt x="6" y="283"/>
                    </a:moveTo>
                    <a:lnTo>
                      <a:pt x="0" y="287"/>
                    </a:lnTo>
                    <a:lnTo>
                      <a:pt x="0" y="0"/>
                    </a:lnTo>
                    <a:lnTo>
                      <a:pt x="6" y="0"/>
                    </a:lnTo>
                    <a:lnTo>
                      <a:pt x="6" y="283"/>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31" name="Freeform 933">
                <a:extLst>
                  <a:ext uri="{FF2B5EF4-FFF2-40B4-BE49-F238E27FC236}">
                    <a16:creationId xmlns:a16="http://schemas.microsoft.com/office/drawing/2014/main" id="{281162F1-AA13-4036-9A8C-F8CB2D9831C9}"/>
                  </a:ext>
                </a:extLst>
              </p:cNvPr>
              <p:cNvSpPr>
                <a:spLocks noChangeAspect="1"/>
              </p:cNvSpPr>
              <p:nvPr/>
            </p:nvSpPr>
            <p:spPr bwMode="auto">
              <a:xfrm>
                <a:off x="1649" y="2387"/>
                <a:ext cx="23" cy="13"/>
              </a:xfrm>
              <a:custGeom>
                <a:avLst/>
                <a:gdLst>
                  <a:gd name="T0" fmla="*/ 10 w 46"/>
                  <a:gd name="T1" fmla="*/ 1 h 26"/>
                  <a:gd name="T2" fmla="*/ 11 w 46"/>
                  <a:gd name="T3" fmla="*/ 2 h 26"/>
                  <a:gd name="T4" fmla="*/ 12 w 46"/>
                  <a:gd name="T5" fmla="*/ 4 h 26"/>
                  <a:gd name="T6" fmla="*/ 11 w 46"/>
                  <a:gd name="T7" fmla="*/ 5 h 26"/>
                  <a:gd name="T8" fmla="*/ 10 w 46"/>
                  <a:gd name="T9" fmla="*/ 6 h 26"/>
                  <a:gd name="T10" fmla="*/ 8 w 46"/>
                  <a:gd name="T11" fmla="*/ 7 h 26"/>
                  <a:gd name="T12" fmla="*/ 6 w 46"/>
                  <a:gd name="T13" fmla="*/ 7 h 26"/>
                  <a:gd name="T14" fmla="*/ 4 w 46"/>
                  <a:gd name="T15" fmla="*/ 7 h 26"/>
                  <a:gd name="T16" fmla="*/ 2 w 46"/>
                  <a:gd name="T17" fmla="*/ 6 h 26"/>
                  <a:gd name="T18" fmla="*/ 1 w 46"/>
                  <a:gd name="T19" fmla="*/ 5 h 26"/>
                  <a:gd name="T20" fmla="*/ 0 w 46"/>
                  <a:gd name="T21" fmla="*/ 4 h 26"/>
                  <a:gd name="T22" fmla="*/ 1 w 46"/>
                  <a:gd name="T23" fmla="*/ 2 h 26"/>
                  <a:gd name="T24" fmla="*/ 2 w 46"/>
                  <a:gd name="T25" fmla="*/ 1 h 26"/>
                  <a:gd name="T26" fmla="*/ 4 w 46"/>
                  <a:gd name="T27" fmla="*/ 0 h 26"/>
                  <a:gd name="T28" fmla="*/ 6 w 46"/>
                  <a:gd name="T29" fmla="*/ 0 h 26"/>
                  <a:gd name="T30" fmla="*/ 8 w 46"/>
                  <a:gd name="T31" fmla="*/ 0 h 26"/>
                  <a:gd name="T32" fmla="*/ 10 w 46"/>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6">
                    <a:moveTo>
                      <a:pt x="39" y="4"/>
                    </a:moveTo>
                    <a:lnTo>
                      <a:pt x="44" y="7"/>
                    </a:lnTo>
                    <a:lnTo>
                      <a:pt x="46" y="13"/>
                    </a:lnTo>
                    <a:lnTo>
                      <a:pt x="44" y="18"/>
                    </a:lnTo>
                    <a:lnTo>
                      <a:pt x="39" y="22"/>
                    </a:lnTo>
                    <a:lnTo>
                      <a:pt x="31" y="26"/>
                    </a:lnTo>
                    <a:lnTo>
                      <a:pt x="22" y="26"/>
                    </a:lnTo>
                    <a:lnTo>
                      <a:pt x="15" y="26"/>
                    </a:lnTo>
                    <a:lnTo>
                      <a:pt x="6" y="22"/>
                    </a:lnTo>
                    <a:lnTo>
                      <a:pt x="2" y="18"/>
                    </a:lnTo>
                    <a:lnTo>
                      <a:pt x="0" y="13"/>
                    </a:lnTo>
                    <a:lnTo>
                      <a:pt x="2" y="7"/>
                    </a:lnTo>
                    <a:lnTo>
                      <a:pt x="6" y="4"/>
                    </a:lnTo>
                    <a:lnTo>
                      <a:pt x="13" y="0"/>
                    </a:lnTo>
                    <a:lnTo>
                      <a:pt x="22" y="0"/>
                    </a:lnTo>
                    <a:lnTo>
                      <a:pt x="31" y="0"/>
                    </a:lnTo>
                    <a:lnTo>
                      <a:pt x="39" y="4"/>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32" name="Freeform 934">
                <a:extLst>
                  <a:ext uri="{FF2B5EF4-FFF2-40B4-BE49-F238E27FC236}">
                    <a16:creationId xmlns:a16="http://schemas.microsoft.com/office/drawing/2014/main" id="{28BA9AA0-5192-41AF-B466-AFFD983A140F}"/>
                  </a:ext>
                </a:extLst>
              </p:cNvPr>
              <p:cNvSpPr>
                <a:spLocks noChangeAspect="1"/>
              </p:cNvSpPr>
              <p:nvPr/>
            </p:nvSpPr>
            <p:spPr bwMode="auto">
              <a:xfrm>
                <a:off x="1649" y="2393"/>
                <a:ext cx="23" cy="20"/>
              </a:xfrm>
              <a:custGeom>
                <a:avLst/>
                <a:gdLst>
                  <a:gd name="T0" fmla="*/ 12 w 46"/>
                  <a:gd name="T1" fmla="*/ 0 h 38"/>
                  <a:gd name="T2" fmla="*/ 12 w 46"/>
                  <a:gd name="T3" fmla="*/ 7 h 38"/>
                  <a:gd name="T4" fmla="*/ 11 w 46"/>
                  <a:gd name="T5" fmla="*/ 8 h 38"/>
                  <a:gd name="T6" fmla="*/ 10 w 46"/>
                  <a:gd name="T7" fmla="*/ 9 h 38"/>
                  <a:gd name="T8" fmla="*/ 8 w 46"/>
                  <a:gd name="T9" fmla="*/ 10 h 38"/>
                  <a:gd name="T10" fmla="*/ 6 w 46"/>
                  <a:gd name="T11" fmla="*/ 11 h 38"/>
                  <a:gd name="T12" fmla="*/ 4 w 46"/>
                  <a:gd name="T13" fmla="*/ 10 h 38"/>
                  <a:gd name="T14" fmla="*/ 2 w 46"/>
                  <a:gd name="T15" fmla="*/ 9 h 38"/>
                  <a:gd name="T16" fmla="*/ 1 w 46"/>
                  <a:gd name="T17" fmla="*/ 8 h 38"/>
                  <a:gd name="T18" fmla="*/ 0 w 46"/>
                  <a:gd name="T19" fmla="*/ 7 h 38"/>
                  <a:gd name="T20" fmla="*/ 0 w 46"/>
                  <a:gd name="T21" fmla="*/ 0 h 38"/>
                  <a:gd name="T22" fmla="*/ 1 w 46"/>
                  <a:gd name="T23" fmla="*/ 2 h 38"/>
                  <a:gd name="T24" fmla="*/ 2 w 46"/>
                  <a:gd name="T25" fmla="*/ 3 h 38"/>
                  <a:gd name="T26" fmla="*/ 4 w 46"/>
                  <a:gd name="T27" fmla="*/ 4 h 38"/>
                  <a:gd name="T28" fmla="*/ 6 w 46"/>
                  <a:gd name="T29" fmla="*/ 4 h 38"/>
                  <a:gd name="T30" fmla="*/ 8 w 46"/>
                  <a:gd name="T31" fmla="*/ 4 h 38"/>
                  <a:gd name="T32" fmla="*/ 10 w 46"/>
                  <a:gd name="T33" fmla="*/ 3 h 38"/>
                  <a:gd name="T34" fmla="*/ 11 w 46"/>
                  <a:gd name="T35" fmla="*/ 2 h 38"/>
                  <a:gd name="T36" fmla="*/ 12 w 4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8">
                    <a:moveTo>
                      <a:pt x="46" y="0"/>
                    </a:moveTo>
                    <a:lnTo>
                      <a:pt x="46" y="25"/>
                    </a:lnTo>
                    <a:lnTo>
                      <a:pt x="44" y="29"/>
                    </a:lnTo>
                    <a:lnTo>
                      <a:pt x="39" y="35"/>
                    </a:lnTo>
                    <a:lnTo>
                      <a:pt x="31" y="36"/>
                    </a:lnTo>
                    <a:lnTo>
                      <a:pt x="22" y="38"/>
                    </a:lnTo>
                    <a:lnTo>
                      <a:pt x="13" y="36"/>
                    </a:lnTo>
                    <a:lnTo>
                      <a:pt x="6" y="35"/>
                    </a:lnTo>
                    <a:lnTo>
                      <a:pt x="2" y="29"/>
                    </a:lnTo>
                    <a:lnTo>
                      <a:pt x="0" y="25"/>
                    </a:lnTo>
                    <a:lnTo>
                      <a:pt x="0" y="0"/>
                    </a:lnTo>
                    <a:lnTo>
                      <a:pt x="2" y="5"/>
                    </a:lnTo>
                    <a:lnTo>
                      <a:pt x="6" y="9"/>
                    </a:lnTo>
                    <a:lnTo>
                      <a:pt x="15" y="13"/>
                    </a:lnTo>
                    <a:lnTo>
                      <a:pt x="22" y="13"/>
                    </a:lnTo>
                    <a:lnTo>
                      <a:pt x="31" y="13"/>
                    </a:lnTo>
                    <a:lnTo>
                      <a:pt x="39" y="9"/>
                    </a:lnTo>
                    <a:lnTo>
                      <a:pt x="44" y="5"/>
                    </a:lnTo>
                    <a:lnTo>
                      <a:pt x="4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33" name="Freeform 935">
                <a:extLst>
                  <a:ext uri="{FF2B5EF4-FFF2-40B4-BE49-F238E27FC236}">
                    <a16:creationId xmlns:a16="http://schemas.microsoft.com/office/drawing/2014/main" id="{ABDC7660-3716-4A69-A221-14F178C8472A}"/>
                  </a:ext>
                </a:extLst>
              </p:cNvPr>
              <p:cNvSpPr>
                <a:spLocks noChangeAspect="1"/>
              </p:cNvSpPr>
              <p:nvPr/>
            </p:nvSpPr>
            <p:spPr bwMode="auto">
              <a:xfrm>
                <a:off x="1652" y="2539"/>
                <a:ext cx="17" cy="8"/>
              </a:xfrm>
              <a:custGeom>
                <a:avLst/>
                <a:gdLst>
                  <a:gd name="T0" fmla="*/ 8 w 35"/>
                  <a:gd name="T1" fmla="*/ 0 h 16"/>
                  <a:gd name="T2" fmla="*/ 8 w 35"/>
                  <a:gd name="T3" fmla="*/ 2 h 16"/>
                  <a:gd name="T4" fmla="*/ 8 w 35"/>
                  <a:gd name="T5" fmla="*/ 3 h 16"/>
                  <a:gd name="T6" fmla="*/ 7 w 35"/>
                  <a:gd name="T7" fmla="*/ 3 h 16"/>
                  <a:gd name="T8" fmla="*/ 6 w 35"/>
                  <a:gd name="T9" fmla="*/ 4 h 16"/>
                  <a:gd name="T10" fmla="*/ 4 w 35"/>
                  <a:gd name="T11" fmla="*/ 4 h 16"/>
                  <a:gd name="T12" fmla="*/ 2 w 35"/>
                  <a:gd name="T13" fmla="*/ 4 h 16"/>
                  <a:gd name="T14" fmla="*/ 1 w 35"/>
                  <a:gd name="T15" fmla="*/ 3 h 16"/>
                  <a:gd name="T16" fmla="*/ 0 w 35"/>
                  <a:gd name="T17" fmla="*/ 3 h 16"/>
                  <a:gd name="T18" fmla="*/ 0 w 35"/>
                  <a:gd name="T19" fmla="*/ 2 h 16"/>
                  <a:gd name="T20" fmla="*/ 0 w 35"/>
                  <a:gd name="T21" fmla="*/ 0 h 16"/>
                  <a:gd name="T22" fmla="*/ 0 w 35"/>
                  <a:gd name="T23" fmla="*/ 1 h 16"/>
                  <a:gd name="T24" fmla="*/ 1 w 35"/>
                  <a:gd name="T25" fmla="*/ 2 h 16"/>
                  <a:gd name="T26" fmla="*/ 2 w 35"/>
                  <a:gd name="T27" fmla="*/ 3 h 16"/>
                  <a:gd name="T28" fmla="*/ 4 w 35"/>
                  <a:gd name="T29" fmla="*/ 3 h 16"/>
                  <a:gd name="T30" fmla="*/ 6 w 35"/>
                  <a:gd name="T31" fmla="*/ 3 h 16"/>
                  <a:gd name="T32" fmla="*/ 7 w 35"/>
                  <a:gd name="T33" fmla="*/ 2 h 16"/>
                  <a:gd name="T34" fmla="*/ 8 w 35"/>
                  <a:gd name="T35" fmla="*/ 1 h 16"/>
                  <a:gd name="T36" fmla="*/ 8 w 35"/>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 h="16">
                    <a:moveTo>
                      <a:pt x="35" y="0"/>
                    </a:moveTo>
                    <a:lnTo>
                      <a:pt x="35" y="5"/>
                    </a:lnTo>
                    <a:lnTo>
                      <a:pt x="35" y="9"/>
                    </a:lnTo>
                    <a:lnTo>
                      <a:pt x="31" y="12"/>
                    </a:lnTo>
                    <a:lnTo>
                      <a:pt x="24" y="16"/>
                    </a:lnTo>
                    <a:lnTo>
                      <a:pt x="18" y="16"/>
                    </a:lnTo>
                    <a:lnTo>
                      <a:pt x="11" y="16"/>
                    </a:lnTo>
                    <a:lnTo>
                      <a:pt x="5" y="12"/>
                    </a:lnTo>
                    <a:lnTo>
                      <a:pt x="0" y="9"/>
                    </a:lnTo>
                    <a:lnTo>
                      <a:pt x="0" y="5"/>
                    </a:lnTo>
                    <a:lnTo>
                      <a:pt x="0" y="0"/>
                    </a:lnTo>
                    <a:lnTo>
                      <a:pt x="0" y="3"/>
                    </a:lnTo>
                    <a:lnTo>
                      <a:pt x="5" y="7"/>
                    </a:lnTo>
                    <a:lnTo>
                      <a:pt x="11" y="9"/>
                    </a:lnTo>
                    <a:lnTo>
                      <a:pt x="18" y="9"/>
                    </a:lnTo>
                    <a:lnTo>
                      <a:pt x="24" y="9"/>
                    </a:lnTo>
                    <a:lnTo>
                      <a:pt x="31" y="7"/>
                    </a:lnTo>
                    <a:lnTo>
                      <a:pt x="35" y="3"/>
                    </a:lnTo>
                    <a:lnTo>
                      <a:pt x="3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34" name="Freeform 936">
                <a:extLst>
                  <a:ext uri="{FF2B5EF4-FFF2-40B4-BE49-F238E27FC236}">
                    <a16:creationId xmlns:a16="http://schemas.microsoft.com/office/drawing/2014/main" id="{04639AC6-4567-4DBA-AB2A-66C7FA242385}"/>
                  </a:ext>
                </a:extLst>
              </p:cNvPr>
              <p:cNvSpPr>
                <a:spLocks noChangeAspect="1"/>
              </p:cNvSpPr>
              <p:nvPr/>
            </p:nvSpPr>
            <p:spPr bwMode="auto">
              <a:xfrm>
                <a:off x="1693" y="2424"/>
                <a:ext cx="18" cy="147"/>
              </a:xfrm>
              <a:custGeom>
                <a:avLst/>
                <a:gdLst>
                  <a:gd name="T0" fmla="*/ 9 w 35"/>
                  <a:gd name="T1" fmla="*/ 71 h 295"/>
                  <a:gd name="T2" fmla="*/ 8 w 35"/>
                  <a:gd name="T3" fmla="*/ 72 h 295"/>
                  <a:gd name="T4" fmla="*/ 7 w 35"/>
                  <a:gd name="T5" fmla="*/ 73 h 295"/>
                  <a:gd name="T6" fmla="*/ 6 w 35"/>
                  <a:gd name="T7" fmla="*/ 73 h 295"/>
                  <a:gd name="T8" fmla="*/ 5 w 35"/>
                  <a:gd name="T9" fmla="*/ 73 h 295"/>
                  <a:gd name="T10" fmla="*/ 2 w 35"/>
                  <a:gd name="T11" fmla="*/ 72 h 295"/>
                  <a:gd name="T12" fmla="*/ 1 w 35"/>
                  <a:gd name="T13" fmla="*/ 72 h 295"/>
                  <a:gd name="T14" fmla="*/ 0 w 35"/>
                  <a:gd name="T15" fmla="*/ 71 h 295"/>
                  <a:gd name="T16" fmla="*/ 0 w 35"/>
                  <a:gd name="T17" fmla="*/ 0 h 295"/>
                  <a:gd name="T18" fmla="*/ 9 w 35"/>
                  <a:gd name="T19" fmla="*/ 0 h 295"/>
                  <a:gd name="T20" fmla="*/ 9 w 35"/>
                  <a:gd name="T21" fmla="*/ 71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295">
                    <a:moveTo>
                      <a:pt x="35" y="286"/>
                    </a:moveTo>
                    <a:lnTo>
                      <a:pt x="31" y="289"/>
                    </a:lnTo>
                    <a:lnTo>
                      <a:pt x="26" y="293"/>
                    </a:lnTo>
                    <a:lnTo>
                      <a:pt x="22" y="293"/>
                    </a:lnTo>
                    <a:lnTo>
                      <a:pt x="17" y="295"/>
                    </a:lnTo>
                    <a:lnTo>
                      <a:pt x="8" y="291"/>
                    </a:lnTo>
                    <a:lnTo>
                      <a:pt x="2" y="289"/>
                    </a:lnTo>
                    <a:lnTo>
                      <a:pt x="0" y="286"/>
                    </a:lnTo>
                    <a:lnTo>
                      <a:pt x="0" y="0"/>
                    </a:lnTo>
                    <a:lnTo>
                      <a:pt x="35" y="0"/>
                    </a:lnTo>
                    <a:lnTo>
                      <a:pt x="35" y="286"/>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35" name="Rectangle 937">
                <a:extLst>
                  <a:ext uri="{FF2B5EF4-FFF2-40B4-BE49-F238E27FC236}">
                    <a16:creationId xmlns:a16="http://schemas.microsoft.com/office/drawing/2014/main" id="{1A6FC370-32E6-47F2-B223-3D3CBC836083}"/>
                  </a:ext>
                </a:extLst>
              </p:cNvPr>
              <p:cNvSpPr>
                <a:spLocks noChangeAspect="1" noChangeArrowheads="1"/>
              </p:cNvSpPr>
              <p:nvPr/>
            </p:nvSpPr>
            <p:spPr bwMode="auto">
              <a:xfrm>
                <a:off x="1695" y="2424"/>
                <a:ext cx="1" cy="14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36" name="Freeform 938">
                <a:extLst>
                  <a:ext uri="{FF2B5EF4-FFF2-40B4-BE49-F238E27FC236}">
                    <a16:creationId xmlns:a16="http://schemas.microsoft.com/office/drawing/2014/main" id="{D74F26F8-821E-4829-8C48-2B6AB6B91CD0}"/>
                  </a:ext>
                </a:extLst>
              </p:cNvPr>
              <p:cNvSpPr>
                <a:spLocks noChangeAspect="1"/>
              </p:cNvSpPr>
              <p:nvPr/>
            </p:nvSpPr>
            <p:spPr bwMode="auto">
              <a:xfrm>
                <a:off x="1693" y="2424"/>
                <a:ext cx="1" cy="142"/>
              </a:xfrm>
              <a:custGeom>
                <a:avLst/>
                <a:gdLst>
                  <a:gd name="T0" fmla="*/ 1 w 2"/>
                  <a:gd name="T1" fmla="*/ 71 h 284"/>
                  <a:gd name="T2" fmla="*/ 0 w 2"/>
                  <a:gd name="T3" fmla="*/ 71 h 284"/>
                  <a:gd name="T4" fmla="*/ 0 w 2"/>
                  <a:gd name="T5" fmla="*/ 0 h 284"/>
                  <a:gd name="T6" fmla="*/ 1 w 2"/>
                  <a:gd name="T7" fmla="*/ 0 h 284"/>
                  <a:gd name="T8" fmla="*/ 1 w 2"/>
                  <a:gd name="T9" fmla="*/ 71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84">
                    <a:moveTo>
                      <a:pt x="2" y="284"/>
                    </a:moveTo>
                    <a:lnTo>
                      <a:pt x="0" y="282"/>
                    </a:lnTo>
                    <a:lnTo>
                      <a:pt x="0" y="0"/>
                    </a:lnTo>
                    <a:lnTo>
                      <a:pt x="2" y="0"/>
                    </a:lnTo>
                    <a:lnTo>
                      <a:pt x="2" y="284"/>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37" name="Rectangle 939">
                <a:extLst>
                  <a:ext uri="{FF2B5EF4-FFF2-40B4-BE49-F238E27FC236}">
                    <a16:creationId xmlns:a16="http://schemas.microsoft.com/office/drawing/2014/main" id="{CC99B50E-2A3E-4DCE-8A7A-D3D584A24B6D}"/>
                  </a:ext>
                </a:extLst>
              </p:cNvPr>
              <p:cNvSpPr>
                <a:spLocks noChangeAspect="1" noChangeArrowheads="1"/>
              </p:cNvSpPr>
              <p:nvPr/>
            </p:nvSpPr>
            <p:spPr bwMode="auto">
              <a:xfrm>
                <a:off x="1692" y="2424"/>
                <a:ext cx="1" cy="141"/>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38" name="Rectangle 940">
                <a:extLst>
                  <a:ext uri="{FF2B5EF4-FFF2-40B4-BE49-F238E27FC236}">
                    <a16:creationId xmlns:a16="http://schemas.microsoft.com/office/drawing/2014/main" id="{85D23EF7-6AAE-44A6-932F-A4C0E8909890}"/>
                  </a:ext>
                </a:extLst>
              </p:cNvPr>
              <p:cNvSpPr>
                <a:spLocks noChangeAspect="1" noChangeArrowheads="1"/>
              </p:cNvSpPr>
              <p:nvPr/>
            </p:nvSpPr>
            <p:spPr bwMode="auto">
              <a:xfrm>
                <a:off x="1703" y="2424"/>
                <a:ext cx="3" cy="145"/>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39" name="Rectangle 941">
                <a:extLst>
                  <a:ext uri="{FF2B5EF4-FFF2-40B4-BE49-F238E27FC236}">
                    <a16:creationId xmlns:a16="http://schemas.microsoft.com/office/drawing/2014/main" id="{DB1FF2F7-B465-41DB-BC04-EAC260964723}"/>
                  </a:ext>
                </a:extLst>
              </p:cNvPr>
              <p:cNvSpPr>
                <a:spLocks noChangeAspect="1" noChangeArrowheads="1"/>
              </p:cNvSpPr>
              <p:nvPr/>
            </p:nvSpPr>
            <p:spPr bwMode="auto">
              <a:xfrm>
                <a:off x="1706" y="2424"/>
                <a:ext cx="2" cy="144"/>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40" name="Freeform 942">
                <a:extLst>
                  <a:ext uri="{FF2B5EF4-FFF2-40B4-BE49-F238E27FC236}">
                    <a16:creationId xmlns:a16="http://schemas.microsoft.com/office/drawing/2014/main" id="{FE40CAA0-9349-4A2D-A71B-E1C815C44A59}"/>
                  </a:ext>
                </a:extLst>
              </p:cNvPr>
              <p:cNvSpPr>
                <a:spLocks noChangeAspect="1"/>
              </p:cNvSpPr>
              <p:nvPr/>
            </p:nvSpPr>
            <p:spPr bwMode="auto">
              <a:xfrm>
                <a:off x="1708" y="2424"/>
                <a:ext cx="3" cy="143"/>
              </a:xfrm>
              <a:custGeom>
                <a:avLst/>
                <a:gdLst>
                  <a:gd name="T0" fmla="*/ 2 w 5"/>
                  <a:gd name="T1" fmla="*/ 71 h 287"/>
                  <a:gd name="T2" fmla="*/ 0 w 5"/>
                  <a:gd name="T3" fmla="*/ 71 h 287"/>
                  <a:gd name="T4" fmla="*/ 0 w 5"/>
                  <a:gd name="T5" fmla="*/ 0 h 287"/>
                  <a:gd name="T6" fmla="*/ 2 w 5"/>
                  <a:gd name="T7" fmla="*/ 0 h 287"/>
                  <a:gd name="T8" fmla="*/ 2 w 5"/>
                  <a:gd name="T9" fmla="*/ 71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87">
                    <a:moveTo>
                      <a:pt x="5" y="284"/>
                    </a:moveTo>
                    <a:lnTo>
                      <a:pt x="0" y="287"/>
                    </a:lnTo>
                    <a:lnTo>
                      <a:pt x="0" y="0"/>
                    </a:lnTo>
                    <a:lnTo>
                      <a:pt x="5" y="0"/>
                    </a:lnTo>
                    <a:lnTo>
                      <a:pt x="5" y="284"/>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41" name="Freeform 943">
                <a:extLst>
                  <a:ext uri="{FF2B5EF4-FFF2-40B4-BE49-F238E27FC236}">
                    <a16:creationId xmlns:a16="http://schemas.microsoft.com/office/drawing/2014/main" id="{BC8193E6-560B-4557-A0CD-94730822853E}"/>
                  </a:ext>
                </a:extLst>
              </p:cNvPr>
              <p:cNvSpPr>
                <a:spLocks noChangeAspect="1"/>
              </p:cNvSpPr>
              <p:nvPr/>
            </p:nvSpPr>
            <p:spPr bwMode="auto">
              <a:xfrm>
                <a:off x="1690" y="2411"/>
                <a:ext cx="23" cy="13"/>
              </a:xfrm>
              <a:custGeom>
                <a:avLst/>
                <a:gdLst>
                  <a:gd name="T0" fmla="*/ 10 w 46"/>
                  <a:gd name="T1" fmla="*/ 0 h 27"/>
                  <a:gd name="T2" fmla="*/ 11 w 46"/>
                  <a:gd name="T3" fmla="*/ 2 h 27"/>
                  <a:gd name="T4" fmla="*/ 12 w 46"/>
                  <a:gd name="T5" fmla="*/ 3 h 27"/>
                  <a:gd name="T6" fmla="*/ 11 w 46"/>
                  <a:gd name="T7" fmla="*/ 4 h 27"/>
                  <a:gd name="T8" fmla="*/ 10 w 46"/>
                  <a:gd name="T9" fmla="*/ 5 h 27"/>
                  <a:gd name="T10" fmla="*/ 8 w 46"/>
                  <a:gd name="T11" fmla="*/ 6 h 27"/>
                  <a:gd name="T12" fmla="*/ 6 w 46"/>
                  <a:gd name="T13" fmla="*/ 6 h 27"/>
                  <a:gd name="T14" fmla="*/ 4 w 46"/>
                  <a:gd name="T15" fmla="*/ 6 h 27"/>
                  <a:gd name="T16" fmla="*/ 2 w 46"/>
                  <a:gd name="T17" fmla="*/ 5 h 27"/>
                  <a:gd name="T18" fmla="*/ 0 w 46"/>
                  <a:gd name="T19" fmla="*/ 4 h 27"/>
                  <a:gd name="T20" fmla="*/ 0 w 46"/>
                  <a:gd name="T21" fmla="*/ 3 h 27"/>
                  <a:gd name="T22" fmla="*/ 0 w 46"/>
                  <a:gd name="T23" fmla="*/ 2 h 27"/>
                  <a:gd name="T24" fmla="*/ 2 w 46"/>
                  <a:gd name="T25" fmla="*/ 0 h 27"/>
                  <a:gd name="T26" fmla="*/ 4 w 46"/>
                  <a:gd name="T27" fmla="*/ 0 h 27"/>
                  <a:gd name="T28" fmla="*/ 6 w 46"/>
                  <a:gd name="T29" fmla="*/ 0 h 27"/>
                  <a:gd name="T30" fmla="*/ 8 w 46"/>
                  <a:gd name="T31" fmla="*/ 0 h 27"/>
                  <a:gd name="T32" fmla="*/ 10 w 46"/>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7">
                    <a:moveTo>
                      <a:pt x="38" y="3"/>
                    </a:moveTo>
                    <a:lnTo>
                      <a:pt x="44" y="9"/>
                    </a:lnTo>
                    <a:lnTo>
                      <a:pt x="46" y="12"/>
                    </a:lnTo>
                    <a:lnTo>
                      <a:pt x="44" y="18"/>
                    </a:lnTo>
                    <a:lnTo>
                      <a:pt x="38" y="22"/>
                    </a:lnTo>
                    <a:lnTo>
                      <a:pt x="31" y="25"/>
                    </a:lnTo>
                    <a:lnTo>
                      <a:pt x="22" y="27"/>
                    </a:lnTo>
                    <a:lnTo>
                      <a:pt x="13" y="25"/>
                    </a:lnTo>
                    <a:lnTo>
                      <a:pt x="5" y="22"/>
                    </a:lnTo>
                    <a:lnTo>
                      <a:pt x="0" y="18"/>
                    </a:lnTo>
                    <a:lnTo>
                      <a:pt x="0" y="12"/>
                    </a:lnTo>
                    <a:lnTo>
                      <a:pt x="0" y="9"/>
                    </a:lnTo>
                    <a:lnTo>
                      <a:pt x="5" y="3"/>
                    </a:lnTo>
                    <a:lnTo>
                      <a:pt x="13" y="1"/>
                    </a:lnTo>
                    <a:lnTo>
                      <a:pt x="22" y="0"/>
                    </a:lnTo>
                    <a:lnTo>
                      <a:pt x="31" y="1"/>
                    </a:lnTo>
                    <a:lnTo>
                      <a:pt x="38" y="3"/>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42" name="Freeform 944">
                <a:extLst>
                  <a:ext uri="{FF2B5EF4-FFF2-40B4-BE49-F238E27FC236}">
                    <a16:creationId xmlns:a16="http://schemas.microsoft.com/office/drawing/2014/main" id="{ECF5112D-7D73-40AB-921E-72D71A6D4A37}"/>
                  </a:ext>
                </a:extLst>
              </p:cNvPr>
              <p:cNvSpPr>
                <a:spLocks noChangeAspect="1"/>
              </p:cNvSpPr>
              <p:nvPr/>
            </p:nvSpPr>
            <p:spPr bwMode="auto">
              <a:xfrm>
                <a:off x="1690" y="2417"/>
                <a:ext cx="23" cy="19"/>
              </a:xfrm>
              <a:custGeom>
                <a:avLst/>
                <a:gdLst>
                  <a:gd name="T0" fmla="*/ 12 w 46"/>
                  <a:gd name="T1" fmla="*/ 0 h 39"/>
                  <a:gd name="T2" fmla="*/ 12 w 46"/>
                  <a:gd name="T3" fmla="*/ 6 h 39"/>
                  <a:gd name="T4" fmla="*/ 11 w 46"/>
                  <a:gd name="T5" fmla="*/ 7 h 39"/>
                  <a:gd name="T6" fmla="*/ 10 w 46"/>
                  <a:gd name="T7" fmla="*/ 8 h 39"/>
                  <a:gd name="T8" fmla="*/ 8 w 46"/>
                  <a:gd name="T9" fmla="*/ 9 h 39"/>
                  <a:gd name="T10" fmla="*/ 6 w 46"/>
                  <a:gd name="T11" fmla="*/ 9 h 39"/>
                  <a:gd name="T12" fmla="*/ 4 w 46"/>
                  <a:gd name="T13" fmla="*/ 9 h 39"/>
                  <a:gd name="T14" fmla="*/ 2 w 46"/>
                  <a:gd name="T15" fmla="*/ 8 h 39"/>
                  <a:gd name="T16" fmla="*/ 0 w 46"/>
                  <a:gd name="T17" fmla="*/ 7 h 39"/>
                  <a:gd name="T18" fmla="*/ 0 w 46"/>
                  <a:gd name="T19" fmla="*/ 6 h 39"/>
                  <a:gd name="T20" fmla="*/ 0 w 46"/>
                  <a:gd name="T21" fmla="*/ 0 h 39"/>
                  <a:gd name="T22" fmla="*/ 0 w 46"/>
                  <a:gd name="T23" fmla="*/ 1 h 39"/>
                  <a:gd name="T24" fmla="*/ 2 w 46"/>
                  <a:gd name="T25" fmla="*/ 2 h 39"/>
                  <a:gd name="T26" fmla="*/ 4 w 46"/>
                  <a:gd name="T27" fmla="*/ 3 h 39"/>
                  <a:gd name="T28" fmla="*/ 6 w 46"/>
                  <a:gd name="T29" fmla="*/ 3 h 39"/>
                  <a:gd name="T30" fmla="*/ 8 w 46"/>
                  <a:gd name="T31" fmla="*/ 3 h 39"/>
                  <a:gd name="T32" fmla="*/ 10 w 46"/>
                  <a:gd name="T33" fmla="*/ 2 h 39"/>
                  <a:gd name="T34" fmla="*/ 11 w 46"/>
                  <a:gd name="T35" fmla="*/ 1 h 39"/>
                  <a:gd name="T36" fmla="*/ 12 w 46"/>
                  <a:gd name="T37" fmla="*/ 0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9">
                    <a:moveTo>
                      <a:pt x="46" y="0"/>
                    </a:moveTo>
                    <a:lnTo>
                      <a:pt x="46" y="26"/>
                    </a:lnTo>
                    <a:lnTo>
                      <a:pt x="44" y="31"/>
                    </a:lnTo>
                    <a:lnTo>
                      <a:pt x="38" y="35"/>
                    </a:lnTo>
                    <a:lnTo>
                      <a:pt x="31" y="39"/>
                    </a:lnTo>
                    <a:lnTo>
                      <a:pt x="22" y="39"/>
                    </a:lnTo>
                    <a:lnTo>
                      <a:pt x="13" y="39"/>
                    </a:lnTo>
                    <a:lnTo>
                      <a:pt x="5" y="35"/>
                    </a:lnTo>
                    <a:lnTo>
                      <a:pt x="0" y="31"/>
                    </a:lnTo>
                    <a:lnTo>
                      <a:pt x="0" y="26"/>
                    </a:lnTo>
                    <a:lnTo>
                      <a:pt x="0" y="0"/>
                    </a:lnTo>
                    <a:lnTo>
                      <a:pt x="0" y="6"/>
                    </a:lnTo>
                    <a:lnTo>
                      <a:pt x="5" y="11"/>
                    </a:lnTo>
                    <a:lnTo>
                      <a:pt x="13" y="13"/>
                    </a:lnTo>
                    <a:lnTo>
                      <a:pt x="22" y="15"/>
                    </a:lnTo>
                    <a:lnTo>
                      <a:pt x="31" y="13"/>
                    </a:lnTo>
                    <a:lnTo>
                      <a:pt x="38" y="11"/>
                    </a:lnTo>
                    <a:lnTo>
                      <a:pt x="44" y="6"/>
                    </a:lnTo>
                    <a:lnTo>
                      <a:pt x="4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43" name="Freeform 945">
                <a:extLst>
                  <a:ext uri="{FF2B5EF4-FFF2-40B4-BE49-F238E27FC236}">
                    <a16:creationId xmlns:a16="http://schemas.microsoft.com/office/drawing/2014/main" id="{F9DC3E41-7760-402B-8502-328DD853FD79}"/>
                  </a:ext>
                </a:extLst>
              </p:cNvPr>
              <p:cNvSpPr>
                <a:spLocks noChangeAspect="1"/>
              </p:cNvSpPr>
              <p:nvPr/>
            </p:nvSpPr>
            <p:spPr bwMode="auto">
              <a:xfrm>
                <a:off x="1692" y="2563"/>
                <a:ext cx="19" cy="8"/>
              </a:xfrm>
              <a:custGeom>
                <a:avLst/>
                <a:gdLst>
                  <a:gd name="T0" fmla="*/ 10 w 37"/>
                  <a:gd name="T1" fmla="*/ 0 h 17"/>
                  <a:gd name="T2" fmla="*/ 10 w 37"/>
                  <a:gd name="T3" fmla="*/ 2 h 17"/>
                  <a:gd name="T4" fmla="*/ 10 w 37"/>
                  <a:gd name="T5" fmla="*/ 2 h 17"/>
                  <a:gd name="T6" fmla="*/ 8 w 37"/>
                  <a:gd name="T7" fmla="*/ 3 h 17"/>
                  <a:gd name="T8" fmla="*/ 7 w 37"/>
                  <a:gd name="T9" fmla="*/ 4 h 17"/>
                  <a:gd name="T10" fmla="*/ 5 w 37"/>
                  <a:gd name="T11" fmla="*/ 4 h 17"/>
                  <a:gd name="T12" fmla="*/ 4 w 37"/>
                  <a:gd name="T13" fmla="*/ 4 h 17"/>
                  <a:gd name="T14" fmla="*/ 2 w 37"/>
                  <a:gd name="T15" fmla="*/ 3 h 17"/>
                  <a:gd name="T16" fmla="*/ 1 w 37"/>
                  <a:gd name="T17" fmla="*/ 2 h 17"/>
                  <a:gd name="T18" fmla="*/ 0 w 37"/>
                  <a:gd name="T19" fmla="*/ 2 h 17"/>
                  <a:gd name="T20" fmla="*/ 0 w 37"/>
                  <a:gd name="T21" fmla="*/ 0 h 17"/>
                  <a:gd name="T22" fmla="*/ 1 w 37"/>
                  <a:gd name="T23" fmla="*/ 1 h 17"/>
                  <a:gd name="T24" fmla="*/ 2 w 37"/>
                  <a:gd name="T25" fmla="*/ 2 h 17"/>
                  <a:gd name="T26" fmla="*/ 4 w 37"/>
                  <a:gd name="T27" fmla="*/ 2 h 17"/>
                  <a:gd name="T28" fmla="*/ 5 w 37"/>
                  <a:gd name="T29" fmla="*/ 2 h 17"/>
                  <a:gd name="T30" fmla="*/ 7 w 37"/>
                  <a:gd name="T31" fmla="*/ 2 h 17"/>
                  <a:gd name="T32" fmla="*/ 8 w 37"/>
                  <a:gd name="T33" fmla="*/ 2 h 17"/>
                  <a:gd name="T34" fmla="*/ 10 w 37"/>
                  <a:gd name="T35" fmla="*/ 1 h 17"/>
                  <a:gd name="T36" fmla="*/ 10 w 3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17">
                    <a:moveTo>
                      <a:pt x="37" y="0"/>
                    </a:moveTo>
                    <a:lnTo>
                      <a:pt x="37" y="8"/>
                    </a:lnTo>
                    <a:lnTo>
                      <a:pt x="37" y="11"/>
                    </a:lnTo>
                    <a:lnTo>
                      <a:pt x="32" y="15"/>
                    </a:lnTo>
                    <a:lnTo>
                      <a:pt x="26" y="17"/>
                    </a:lnTo>
                    <a:lnTo>
                      <a:pt x="19" y="17"/>
                    </a:lnTo>
                    <a:lnTo>
                      <a:pt x="13" y="17"/>
                    </a:lnTo>
                    <a:lnTo>
                      <a:pt x="6" y="15"/>
                    </a:lnTo>
                    <a:lnTo>
                      <a:pt x="2" y="11"/>
                    </a:lnTo>
                    <a:lnTo>
                      <a:pt x="0" y="8"/>
                    </a:lnTo>
                    <a:lnTo>
                      <a:pt x="0" y="0"/>
                    </a:lnTo>
                    <a:lnTo>
                      <a:pt x="2" y="4"/>
                    </a:lnTo>
                    <a:lnTo>
                      <a:pt x="6" y="8"/>
                    </a:lnTo>
                    <a:lnTo>
                      <a:pt x="13" y="9"/>
                    </a:lnTo>
                    <a:lnTo>
                      <a:pt x="19" y="11"/>
                    </a:lnTo>
                    <a:lnTo>
                      <a:pt x="26" y="9"/>
                    </a:lnTo>
                    <a:lnTo>
                      <a:pt x="32" y="8"/>
                    </a:lnTo>
                    <a:lnTo>
                      <a:pt x="37" y="4"/>
                    </a:lnTo>
                    <a:lnTo>
                      <a:pt x="37"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44" name="Freeform 946">
                <a:extLst>
                  <a:ext uri="{FF2B5EF4-FFF2-40B4-BE49-F238E27FC236}">
                    <a16:creationId xmlns:a16="http://schemas.microsoft.com/office/drawing/2014/main" id="{6C62AC6D-CECB-4434-AA4F-80E7EB771682}"/>
                  </a:ext>
                </a:extLst>
              </p:cNvPr>
              <p:cNvSpPr>
                <a:spLocks noChangeAspect="1"/>
              </p:cNvSpPr>
              <p:nvPr/>
            </p:nvSpPr>
            <p:spPr bwMode="auto">
              <a:xfrm>
                <a:off x="1734" y="2521"/>
                <a:ext cx="19" cy="74"/>
              </a:xfrm>
              <a:custGeom>
                <a:avLst/>
                <a:gdLst>
                  <a:gd name="T0" fmla="*/ 10 w 36"/>
                  <a:gd name="T1" fmla="*/ 35 h 146"/>
                  <a:gd name="T2" fmla="*/ 9 w 36"/>
                  <a:gd name="T3" fmla="*/ 36 h 146"/>
                  <a:gd name="T4" fmla="*/ 7 w 36"/>
                  <a:gd name="T5" fmla="*/ 37 h 146"/>
                  <a:gd name="T6" fmla="*/ 6 w 36"/>
                  <a:gd name="T7" fmla="*/ 38 h 146"/>
                  <a:gd name="T8" fmla="*/ 5 w 36"/>
                  <a:gd name="T9" fmla="*/ 38 h 146"/>
                  <a:gd name="T10" fmla="*/ 2 w 36"/>
                  <a:gd name="T11" fmla="*/ 37 h 146"/>
                  <a:gd name="T12" fmla="*/ 1 w 36"/>
                  <a:gd name="T13" fmla="*/ 36 h 146"/>
                  <a:gd name="T14" fmla="*/ 0 w 36"/>
                  <a:gd name="T15" fmla="*/ 35 h 146"/>
                  <a:gd name="T16" fmla="*/ 0 w 36"/>
                  <a:gd name="T17" fmla="*/ 0 h 146"/>
                  <a:gd name="T18" fmla="*/ 10 w 36"/>
                  <a:gd name="T19" fmla="*/ 0 h 146"/>
                  <a:gd name="T20" fmla="*/ 10 w 36"/>
                  <a:gd name="T21" fmla="*/ 35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146">
                    <a:moveTo>
                      <a:pt x="36" y="139"/>
                    </a:moveTo>
                    <a:lnTo>
                      <a:pt x="33" y="143"/>
                    </a:lnTo>
                    <a:lnTo>
                      <a:pt x="27" y="144"/>
                    </a:lnTo>
                    <a:lnTo>
                      <a:pt x="22" y="146"/>
                    </a:lnTo>
                    <a:lnTo>
                      <a:pt x="18" y="146"/>
                    </a:lnTo>
                    <a:lnTo>
                      <a:pt x="7" y="144"/>
                    </a:lnTo>
                    <a:lnTo>
                      <a:pt x="3" y="143"/>
                    </a:lnTo>
                    <a:lnTo>
                      <a:pt x="0" y="139"/>
                    </a:lnTo>
                    <a:lnTo>
                      <a:pt x="0" y="0"/>
                    </a:lnTo>
                    <a:lnTo>
                      <a:pt x="36" y="0"/>
                    </a:lnTo>
                    <a:lnTo>
                      <a:pt x="36" y="139"/>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45" name="Rectangle 947">
                <a:extLst>
                  <a:ext uri="{FF2B5EF4-FFF2-40B4-BE49-F238E27FC236}">
                    <a16:creationId xmlns:a16="http://schemas.microsoft.com/office/drawing/2014/main" id="{4C437D7B-C73B-4564-9D3F-DF66E9ED4C99}"/>
                  </a:ext>
                </a:extLst>
              </p:cNvPr>
              <p:cNvSpPr>
                <a:spLocks noChangeAspect="1" noChangeArrowheads="1"/>
              </p:cNvSpPr>
              <p:nvPr/>
            </p:nvSpPr>
            <p:spPr bwMode="auto">
              <a:xfrm>
                <a:off x="1736" y="2521"/>
                <a:ext cx="1" cy="7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46" name="Freeform 948">
                <a:extLst>
                  <a:ext uri="{FF2B5EF4-FFF2-40B4-BE49-F238E27FC236}">
                    <a16:creationId xmlns:a16="http://schemas.microsoft.com/office/drawing/2014/main" id="{82FB1415-45B1-49A2-A68C-259E03E96E0E}"/>
                  </a:ext>
                </a:extLst>
              </p:cNvPr>
              <p:cNvSpPr>
                <a:spLocks noChangeAspect="1"/>
              </p:cNvSpPr>
              <p:nvPr/>
            </p:nvSpPr>
            <p:spPr bwMode="auto">
              <a:xfrm>
                <a:off x="1735" y="2522"/>
                <a:ext cx="1" cy="69"/>
              </a:xfrm>
              <a:custGeom>
                <a:avLst/>
                <a:gdLst>
                  <a:gd name="T0" fmla="*/ 1 w 1"/>
                  <a:gd name="T1" fmla="*/ 35 h 137"/>
                  <a:gd name="T2" fmla="*/ 0 w 1"/>
                  <a:gd name="T3" fmla="*/ 34 h 137"/>
                  <a:gd name="T4" fmla="*/ 0 w 1"/>
                  <a:gd name="T5" fmla="*/ 0 h 137"/>
                  <a:gd name="T6" fmla="*/ 1 w 1"/>
                  <a:gd name="T7" fmla="*/ 0 h 137"/>
                  <a:gd name="T8" fmla="*/ 1 w 1"/>
                  <a:gd name="T9" fmla="*/ 35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7">
                    <a:moveTo>
                      <a:pt x="1" y="137"/>
                    </a:moveTo>
                    <a:lnTo>
                      <a:pt x="0" y="135"/>
                    </a:lnTo>
                    <a:lnTo>
                      <a:pt x="0" y="0"/>
                    </a:lnTo>
                    <a:lnTo>
                      <a:pt x="1" y="0"/>
                    </a:lnTo>
                    <a:lnTo>
                      <a:pt x="1" y="137"/>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47" name="Rectangle 949">
                <a:extLst>
                  <a:ext uri="{FF2B5EF4-FFF2-40B4-BE49-F238E27FC236}">
                    <a16:creationId xmlns:a16="http://schemas.microsoft.com/office/drawing/2014/main" id="{EB35646E-EF56-4919-B069-EAFA26EBA9C1}"/>
                  </a:ext>
                </a:extLst>
              </p:cNvPr>
              <p:cNvSpPr>
                <a:spLocks noChangeAspect="1" noChangeArrowheads="1"/>
              </p:cNvSpPr>
              <p:nvPr/>
            </p:nvSpPr>
            <p:spPr bwMode="auto">
              <a:xfrm>
                <a:off x="1734" y="2522"/>
                <a:ext cx="1" cy="68"/>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48" name="Rectangle 950">
                <a:extLst>
                  <a:ext uri="{FF2B5EF4-FFF2-40B4-BE49-F238E27FC236}">
                    <a16:creationId xmlns:a16="http://schemas.microsoft.com/office/drawing/2014/main" id="{30AC8954-61C8-40C6-80B1-73153804A17B}"/>
                  </a:ext>
                </a:extLst>
              </p:cNvPr>
              <p:cNvSpPr>
                <a:spLocks noChangeAspect="1" noChangeArrowheads="1"/>
              </p:cNvSpPr>
              <p:nvPr/>
            </p:nvSpPr>
            <p:spPr bwMode="auto">
              <a:xfrm>
                <a:off x="1744" y="2521"/>
                <a:ext cx="3" cy="73"/>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49" name="Rectangle 951">
                <a:extLst>
                  <a:ext uri="{FF2B5EF4-FFF2-40B4-BE49-F238E27FC236}">
                    <a16:creationId xmlns:a16="http://schemas.microsoft.com/office/drawing/2014/main" id="{CACE1D79-714D-4D83-AE51-04DA88B381AF}"/>
                  </a:ext>
                </a:extLst>
              </p:cNvPr>
              <p:cNvSpPr>
                <a:spLocks noChangeAspect="1" noChangeArrowheads="1"/>
              </p:cNvSpPr>
              <p:nvPr/>
            </p:nvSpPr>
            <p:spPr bwMode="auto">
              <a:xfrm>
                <a:off x="1747" y="2521"/>
                <a:ext cx="3" cy="72"/>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50" name="Freeform 952">
                <a:extLst>
                  <a:ext uri="{FF2B5EF4-FFF2-40B4-BE49-F238E27FC236}">
                    <a16:creationId xmlns:a16="http://schemas.microsoft.com/office/drawing/2014/main" id="{F1D65D6D-8FFB-4A1F-A9AB-068F2E57F3B8}"/>
                  </a:ext>
                </a:extLst>
              </p:cNvPr>
              <p:cNvSpPr>
                <a:spLocks noChangeAspect="1"/>
              </p:cNvSpPr>
              <p:nvPr/>
            </p:nvSpPr>
            <p:spPr bwMode="auto">
              <a:xfrm>
                <a:off x="1750" y="2521"/>
                <a:ext cx="3" cy="71"/>
              </a:xfrm>
              <a:custGeom>
                <a:avLst/>
                <a:gdLst>
                  <a:gd name="T0" fmla="*/ 2 w 5"/>
                  <a:gd name="T1" fmla="*/ 35 h 141"/>
                  <a:gd name="T2" fmla="*/ 0 w 5"/>
                  <a:gd name="T3" fmla="*/ 36 h 141"/>
                  <a:gd name="T4" fmla="*/ 0 w 5"/>
                  <a:gd name="T5" fmla="*/ 0 h 141"/>
                  <a:gd name="T6" fmla="*/ 2 w 5"/>
                  <a:gd name="T7" fmla="*/ 0 h 141"/>
                  <a:gd name="T8" fmla="*/ 2 w 5"/>
                  <a:gd name="T9" fmla="*/ 35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1">
                    <a:moveTo>
                      <a:pt x="5" y="137"/>
                    </a:moveTo>
                    <a:lnTo>
                      <a:pt x="0" y="141"/>
                    </a:lnTo>
                    <a:lnTo>
                      <a:pt x="0" y="0"/>
                    </a:lnTo>
                    <a:lnTo>
                      <a:pt x="5" y="0"/>
                    </a:lnTo>
                    <a:lnTo>
                      <a:pt x="5" y="137"/>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1" name="Freeform 953">
                <a:extLst>
                  <a:ext uri="{FF2B5EF4-FFF2-40B4-BE49-F238E27FC236}">
                    <a16:creationId xmlns:a16="http://schemas.microsoft.com/office/drawing/2014/main" id="{13D32D1D-27E6-4152-AEF4-3DB2B0A2106E}"/>
                  </a:ext>
                </a:extLst>
              </p:cNvPr>
              <p:cNvSpPr>
                <a:spLocks noChangeAspect="1"/>
              </p:cNvSpPr>
              <p:nvPr/>
            </p:nvSpPr>
            <p:spPr bwMode="auto">
              <a:xfrm>
                <a:off x="1732" y="2509"/>
                <a:ext cx="23" cy="12"/>
              </a:xfrm>
              <a:custGeom>
                <a:avLst/>
                <a:gdLst>
                  <a:gd name="T0" fmla="*/ 11 w 46"/>
                  <a:gd name="T1" fmla="*/ 1 h 26"/>
                  <a:gd name="T2" fmla="*/ 11 w 46"/>
                  <a:gd name="T3" fmla="*/ 2 h 26"/>
                  <a:gd name="T4" fmla="*/ 12 w 46"/>
                  <a:gd name="T5" fmla="*/ 3 h 26"/>
                  <a:gd name="T6" fmla="*/ 11 w 46"/>
                  <a:gd name="T7" fmla="*/ 4 h 26"/>
                  <a:gd name="T8" fmla="*/ 11 w 46"/>
                  <a:gd name="T9" fmla="*/ 5 h 26"/>
                  <a:gd name="T10" fmla="*/ 9 w 46"/>
                  <a:gd name="T11" fmla="*/ 6 h 26"/>
                  <a:gd name="T12" fmla="*/ 6 w 46"/>
                  <a:gd name="T13" fmla="*/ 6 h 26"/>
                  <a:gd name="T14" fmla="*/ 4 w 46"/>
                  <a:gd name="T15" fmla="*/ 6 h 26"/>
                  <a:gd name="T16" fmla="*/ 2 w 46"/>
                  <a:gd name="T17" fmla="*/ 5 h 26"/>
                  <a:gd name="T18" fmla="*/ 1 w 46"/>
                  <a:gd name="T19" fmla="*/ 4 h 26"/>
                  <a:gd name="T20" fmla="*/ 0 w 46"/>
                  <a:gd name="T21" fmla="*/ 3 h 26"/>
                  <a:gd name="T22" fmla="*/ 1 w 46"/>
                  <a:gd name="T23" fmla="*/ 2 h 26"/>
                  <a:gd name="T24" fmla="*/ 2 w 46"/>
                  <a:gd name="T25" fmla="*/ 1 h 26"/>
                  <a:gd name="T26" fmla="*/ 4 w 46"/>
                  <a:gd name="T27" fmla="*/ 0 h 26"/>
                  <a:gd name="T28" fmla="*/ 6 w 46"/>
                  <a:gd name="T29" fmla="*/ 0 h 26"/>
                  <a:gd name="T30" fmla="*/ 8 w 46"/>
                  <a:gd name="T31" fmla="*/ 0 h 26"/>
                  <a:gd name="T32" fmla="*/ 11 w 46"/>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6">
                    <a:moveTo>
                      <a:pt x="41" y="4"/>
                    </a:moveTo>
                    <a:lnTo>
                      <a:pt x="44" y="8"/>
                    </a:lnTo>
                    <a:lnTo>
                      <a:pt x="46" y="13"/>
                    </a:lnTo>
                    <a:lnTo>
                      <a:pt x="44" y="19"/>
                    </a:lnTo>
                    <a:lnTo>
                      <a:pt x="41" y="22"/>
                    </a:lnTo>
                    <a:lnTo>
                      <a:pt x="33" y="26"/>
                    </a:lnTo>
                    <a:lnTo>
                      <a:pt x="24" y="26"/>
                    </a:lnTo>
                    <a:lnTo>
                      <a:pt x="15" y="26"/>
                    </a:lnTo>
                    <a:lnTo>
                      <a:pt x="8" y="22"/>
                    </a:lnTo>
                    <a:lnTo>
                      <a:pt x="2" y="19"/>
                    </a:lnTo>
                    <a:lnTo>
                      <a:pt x="0" y="13"/>
                    </a:lnTo>
                    <a:lnTo>
                      <a:pt x="2" y="8"/>
                    </a:lnTo>
                    <a:lnTo>
                      <a:pt x="8" y="4"/>
                    </a:lnTo>
                    <a:lnTo>
                      <a:pt x="15" y="0"/>
                    </a:lnTo>
                    <a:lnTo>
                      <a:pt x="24" y="0"/>
                    </a:lnTo>
                    <a:lnTo>
                      <a:pt x="31" y="0"/>
                    </a:lnTo>
                    <a:lnTo>
                      <a:pt x="41" y="4"/>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2" name="Freeform 954">
                <a:extLst>
                  <a:ext uri="{FF2B5EF4-FFF2-40B4-BE49-F238E27FC236}">
                    <a16:creationId xmlns:a16="http://schemas.microsoft.com/office/drawing/2014/main" id="{B5D756AC-FAE6-4755-BDA4-AD965190A53E}"/>
                  </a:ext>
                </a:extLst>
              </p:cNvPr>
              <p:cNvSpPr>
                <a:spLocks noChangeAspect="1"/>
              </p:cNvSpPr>
              <p:nvPr/>
            </p:nvSpPr>
            <p:spPr bwMode="auto">
              <a:xfrm>
                <a:off x="1732" y="2515"/>
                <a:ext cx="23" cy="19"/>
              </a:xfrm>
              <a:custGeom>
                <a:avLst/>
                <a:gdLst>
                  <a:gd name="T0" fmla="*/ 12 w 46"/>
                  <a:gd name="T1" fmla="*/ 0 h 39"/>
                  <a:gd name="T2" fmla="*/ 12 w 46"/>
                  <a:gd name="T3" fmla="*/ 6 h 39"/>
                  <a:gd name="T4" fmla="*/ 11 w 46"/>
                  <a:gd name="T5" fmla="*/ 7 h 39"/>
                  <a:gd name="T6" fmla="*/ 11 w 46"/>
                  <a:gd name="T7" fmla="*/ 8 h 39"/>
                  <a:gd name="T8" fmla="*/ 8 w 46"/>
                  <a:gd name="T9" fmla="*/ 9 h 39"/>
                  <a:gd name="T10" fmla="*/ 6 w 46"/>
                  <a:gd name="T11" fmla="*/ 9 h 39"/>
                  <a:gd name="T12" fmla="*/ 4 w 46"/>
                  <a:gd name="T13" fmla="*/ 9 h 39"/>
                  <a:gd name="T14" fmla="*/ 2 w 46"/>
                  <a:gd name="T15" fmla="*/ 8 h 39"/>
                  <a:gd name="T16" fmla="*/ 1 w 46"/>
                  <a:gd name="T17" fmla="*/ 7 h 39"/>
                  <a:gd name="T18" fmla="*/ 0 w 46"/>
                  <a:gd name="T19" fmla="*/ 6 h 39"/>
                  <a:gd name="T20" fmla="*/ 0 w 46"/>
                  <a:gd name="T21" fmla="*/ 0 h 39"/>
                  <a:gd name="T22" fmla="*/ 1 w 46"/>
                  <a:gd name="T23" fmla="*/ 1 h 39"/>
                  <a:gd name="T24" fmla="*/ 2 w 46"/>
                  <a:gd name="T25" fmla="*/ 2 h 39"/>
                  <a:gd name="T26" fmla="*/ 4 w 46"/>
                  <a:gd name="T27" fmla="*/ 3 h 39"/>
                  <a:gd name="T28" fmla="*/ 6 w 46"/>
                  <a:gd name="T29" fmla="*/ 3 h 39"/>
                  <a:gd name="T30" fmla="*/ 8 w 46"/>
                  <a:gd name="T31" fmla="*/ 3 h 39"/>
                  <a:gd name="T32" fmla="*/ 11 w 46"/>
                  <a:gd name="T33" fmla="*/ 2 h 39"/>
                  <a:gd name="T34" fmla="*/ 11 w 46"/>
                  <a:gd name="T35" fmla="*/ 1 h 39"/>
                  <a:gd name="T36" fmla="*/ 12 w 46"/>
                  <a:gd name="T37" fmla="*/ 0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9">
                    <a:moveTo>
                      <a:pt x="46" y="0"/>
                    </a:moveTo>
                    <a:lnTo>
                      <a:pt x="46" y="26"/>
                    </a:lnTo>
                    <a:lnTo>
                      <a:pt x="44" y="31"/>
                    </a:lnTo>
                    <a:lnTo>
                      <a:pt x="41" y="35"/>
                    </a:lnTo>
                    <a:lnTo>
                      <a:pt x="31" y="39"/>
                    </a:lnTo>
                    <a:lnTo>
                      <a:pt x="24" y="39"/>
                    </a:lnTo>
                    <a:lnTo>
                      <a:pt x="15" y="39"/>
                    </a:lnTo>
                    <a:lnTo>
                      <a:pt x="8" y="35"/>
                    </a:lnTo>
                    <a:lnTo>
                      <a:pt x="2" y="31"/>
                    </a:lnTo>
                    <a:lnTo>
                      <a:pt x="0" y="26"/>
                    </a:lnTo>
                    <a:lnTo>
                      <a:pt x="0" y="0"/>
                    </a:lnTo>
                    <a:lnTo>
                      <a:pt x="2" y="6"/>
                    </a:lnTo>
                    <a:lnTo>
                      <a:pt x="8" y="9"/>
                    </a:lnTo>
                    <a:lnTo>
                      <a:pt x="15" y="13"/>
                    </a:lnTo>
                    <a:lnTo>
                      <a:pt x="24" y="13"/>
                    </a:lnTo>
                    <a:lnTo>
                      <a:pt x="31" y="13"/>
                    </a:lnTo>
                    <a:lnTo>
                      <a:pt x="41" y="9"/>
                    </a:lnTo>
                    <a:lnTo>
                      <a:pt x="44" y="6"/>
                    </a:lnTo>
                    <a:lnTo>
                      <a:pt x="4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3" name="Freeform 955">
                <a:extLst>
                  <a:ext uri="{FF2B5EF4-FFF2-40B4-BE49-F238E27FC236}">
                    <a16:creationId xmlns:a16="http://schemas.microsoft.com/office/drawing/2014/main" id="{32D6119D-089C-43C4-A679-60B1B6C88A67}"/>
                  </a:ext>
                </a:extLst>
              </p:cNvPr>
              <p:cNvSpPr>
                <a:spLocks noChangeAspect="1"/>
              </p:cNvSpPr>
              <p:nvPr/>
            </p:nvSpPr>
            <p:spPr bwMode="auto">
              <a:xfrm>
                <a:off x="1734" y="2587"/>
                <a:ext cx="19" cy="9"/>
              </a:xfrm>
              <a:custGeom>
                <a:avLst/>
                <a:gdLst>
                  <a:gd name="T0" fmla="*/ 10 w 36"/>
                  <a:gd name="T1" fmla="*/ 0 h 16"/>
                  <a:gd name="T2" fmla="*/ 10 w 36"/>
                  <a:gd name="T3" fmla="*/ 2 h 16"/>
                  <a:gd name="T4" fmla="*/ 10 w 36"/>
                  <a:gd name="T5" fmla="*/ 3 h 16"/>
                  <a:gd name="T6" fmla="*/ 8 w 36"/>
                  <a:gd name="T7" fmla="*/ 4 h 16"/>
                  <a:gd name="T8" fmla="*/ 7 w 36"/>
                  <a:gd name="T9" fmla="*/ 5 h 16"/>
                  <a:gd name="T10" fmla="*/ 5 w 36"/>
                  <a:gd name="T11" fmla="*/ 5 h 16"/>
                  <a:gd name="T12" fmla="*/ 3 w 36"/>
                  <a:gd name="T13" fmla="*/ 5 h 16"/>
                  <a:gd name="T14" fmla="*/ 2 w 36"/>
                  <a:gd name="T15" fmla="*/ 4 h 16"/>
                  <a:gd name="T16" fmla="*/ 1 w 36"/>
                  <a:gd name="T17" fmla="*/ 3 h 16"/>
                  <a:gd name="T18" fmla="*/ 0 w 36"/>
                  <a:gd name="T19" fmla="*/ 2 h 16"/>
                  <a:gd name="T20" fmla="*/ 0 w 36"/>
                  <a:gd name="T21" fmla="*/ 0 h 16"/>
                  <a:gd name="T22" fmla="*/ 1 w 36"/>
                  <a:gd name="T23" fmla="*/ 1 h 16"/>
                  <a:gd name="T24" fmla="*/ 2 w 36"/>
                  <a:gd name="T25" fmla="*/ 2 h 16"/>
                  <a:gd name="T26" fmla="*/ 3 w 36"/>
                  <a:gd name="T27" fmla="*/ 3 h 16"/>
                  <a:gd name="T28" fmla="*/ 5 w 36"/>
                  <a:gd name="T29" fmla="*/ 3 h 16"/>
                  <a:gd name="T30" fmla="*/ 7 w 36"/>
                  <a:gd name="T31" fmla="*/ 3 h 16"/>
                  <a:gd name="T32" fmla="*/ 8 w 36"/>
                  <a:gd name="T33" fmla="*/ 2 h 16"/>
                  <a:gd name="T34" fmla="*/ 10 w 36"/>
                  <a:gd name="T35" fmla="*/ 1 h 16"/>
                  <a:gd name="T36" fmla="*/ 10 w 36"/>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16">
                    <a:moveTo>
                      <a:pt x="36" y="0"/>
                    </a:moveTo>
                    <a:lnTo>
                      <a:pt x="36" y="5"/>
                    </a:lnTo>
                    <a:lnTo>
                      <a:pt x="35" y="11"/>
                    </a:lnTo>
                    <a:lnTo>
                      <a:pt x="31" y="12"/>
                    </a:lnTo>
                    <a:lnTo>
                      <a:pt x="25" y="16"/>
                    </a:lnTo>
                    <a:lnTo>
                      <a:pt x="18" y="16"/>
                    </a:lnTo>
                    <a:lnTo>
                      <a:pt x="11" y="16"/>
                    </a:lnTo>
                    <a:lnTo>
                      <a:pt x="5" y="12"/>
                    </a:lnTo>
                    <a:lnTo>
                      <a:pt x="2" y="11"/>
                    </a:lnTo>
                    <a:lnTo>
                      <a:pt x="0" y="5"/>
                    </a:lnTo>
                    <a:lnTo>
                      <a:pt x="0" y="0"/>
                    </a:lnTo>
                    <a:lnTo>
                      <a:pt x="2" y="3"/>
                    </a:lnTo>
                    <a:lnTo>
                      <a:pt x="5" y="7"/>
                    </a:lnTo>
                    <a:lnTo>
                      <a:pt x="11" y="9"/>
                    </a:lnTo>
                    <a:lnTo>
                      <a:pt x="18" y="9"/>
                    </a:lnTo>
                    <a:lnTo>
                      <a:pt x="25" y="9"/>
                    </a:lnTo>
                    <a:lnTo>
                      <a:pt x="31" y="7"/>
                    </a:lnTo>
                    <a:lnTo>
                      <a:pt x="35" y="3"/>
                    </a:lnTo>
                    <a:lnTo>
                      <a:pt x="3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4" name="Freeform 956">
                <a:extLst>
                  <a:ext uri="{FF2B5EF4-FFF2-40B4-BE49-F238E27FC236}">
                    <a16:creationId xmlns:a16="http://schemas.microsoft.com/office/drawing/2014/main" id="{698CFE5D-9B6F-4777-B8E5-435B16FB780B}"/>
                  </a:ext>
                </a:extLst>
              </p:cNvPr>
              <p:cNvSpPr>
                <a:spLocks noChangeAspect="1"/>
              </p:cNvSpPr>
              <p:nvPr/>
            </p:nvSpPr>
            <p:spPr bwMode="auto">
              <a:xfrm>
                <a:off x="1779" y="2550"/>
                <a:ext cx="18" cy="73"/>
              </a:xfrm>
              <a:custGeom>
                <a:avLst/>
                <a:gdLst>
                  <a:gd name="T0" fmla="*/ 9 w 35"/>
                  <a:gd name="T1" fmla="*/ 35 h 146"/>
                  <a:gd name="T2" fmla="*/ 8 w 35"/>
                  <a:gd name="T3" fmla="*/ 35 h 146"/>
                  <a:gd name="T4" fmla="*/ 7 w 35"/>
                  <a:gd name="T5" fmla="*/ 36 h 146"/>
                  <a:gd name="T6" fmla="*/ 6 w 35"/>
                  <a:gd name="T7" fmla="*/ 37 h 146"/>
                  <a:gd name="T8" fmla="*/ 5 w 35"/>
                  <a:gd name="T9" fmla="*/ 37 h 146"/>
                  <a:gd name="T10" fmla="*/ 2 w 35"/>
                  <a:gd name="T11" fmla="*/ 36 h 146"/>
                  <a:gd name="T12" fmla="*/ 1 w 35"/>
                  <a:gd name="T13" fmla="*/ 35 h 146"/>
                  <a:gd name="T14" fmla="*/ 0 w 35"/>
                  <a:gd name="T15" fmla="*/ 35 h 146"/>
                  <a:gd name="T16" fmla="*/ 0 w 35"/>
                  <a:gd name="T17" fmla="*/ 0 h 146"/>
                  <a:gd name="T18" fmla="*/ 9 w 35"/>
                  <a:gd name="T19" fmla="*/ 0 h 146"/>
                  <a:gd name="T20" fmla="*/ 9 w 35"/>
                  <a:gd name="T21" fmla="*/ 35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146">
                    <a:moveTo>
                      <a:pt x="35" y="137"/>
                    </a:moveTo>
                    <a:lnTo>
                      <a:pt x="32" y="140"/>
                    </a:lnTo>
                    <a:lnTo>
                      <a:pt x="26" y="144"/>
                    </a:lnTo>
                    <a:lnTo>
                      <a:pt x="22" y="146"/>
                    </a:lnTo>
                    <a:lnTo>
                      <a:pt x="17" y="146"/>
                    </a:lnTo>
                    <a:lnTo>
                      <a:pt x="8" y="144"/>
                    </a:lnTo>
                    <a:lnTo>
                      <a:pt x="2" y="140"/>
                    </a:lnTo>
                    <a:lnTo>
                      <a:pt x="0" y="137"/>
                    </a:lnTo>
                    <a:lnTo>
                      <a:pt x="0" y="0"/>
                    </a:lnTo>
                    <a:lnTo>
                      <a:pt x="35" y="0"/>
                    </a:lnTo>
                    <a:lnTo>
                      <a:pt x="35" y="137"/>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5" name="Rectangle 957">
                <a:extLst>
                  <a:ext uri="{FF2B5EF4-FFF2-40B4-BE49-F238E27FC236}">
                    <a16:creationId xmlns:a16="http://schemas.microsoft.com/office/drawing/2014/main" id="{F4D1B2A0-C55C-463E-8EDA-89A5BBAF56DA}"/>
                  </a:ext>
                </a:extLst>
              </p:cNvPr>
              <p:cNvSpPr>
                <a:spLocks noChangeAspect="1" noChangeArrowheads="1"/>
              </p:cNvSpPr>
              <p:nvPr/>
            </p:nvSpPr>
            <p:spPr bwMode="auto">
              <a:xfrm>
                <a:off x="1781" y="2550"/>
                <a:ext cx="1" cy="7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56" name="Freeform 958">
                <a:extLst>
                  <a:ext uri="{FF2B5EF4-FFF2-40B4-BE49-F238E27FC236}">
                    <a16:creationId xmlns:a16="http://schemas.microsoft.com/office/drawing/2014/main" id="{A858656B-2DA0-42C3-89CF-25DF19435D6B}"/>
                  </a:ext>
                </a:extLst>
              </p:cNvPr>
              <p:cNvSpPr>
                <a:spLocks noChangeAspect="1"/>
              </p:cNvSpPr>
              <p:nvPr/>
            </p:nvSpPr>
            <p:spPr bwMode="auto">
              <a:xfrm>
                <a:off x="1779" y="2550"/>
                <a:ext cx="2" cy="69"/>
              </a:xfrm>
              <a:custGeom>
                <a:avLst/>
                <a:gdLst>
                  <a:gd name="T0" fmla="*/ 1 w 4"/>
                  <a:gd name="T1" fmla="*/ 34 h 139"/>
                  <a:gd name="T2" fmla="*/ 0 w 4"/>
                  <a:gd name="T3" fmla="*/ 33 h 139"/>
                  <a:gd name="T4" fmla="*/ 0 w 4"/>
                  <a:gd name="T5" fmla="*/ 0 h 139"/>
                  <a:gd name="T6" fmla="*/ 1 w 4"/>
                  <a:gd name="T7" fmla="*/ 0 h 139"/>
                  <a:gd name="T8" fmla="*/ 1 w 4"/>
                  <a:gd name="T9" fmla="*/ 34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39">
                    <a:moveTo>
                      <a:pt x="4" y="139"/>
                    </a:moveTo>
                    <a:lnTo>
                      <a:pt x="0" y="135"/>
                    </a:lnTo>
                    <a:lnTo>
                      <a:pt x="0" y="0"/>
                    </a:lnTo>
                    <a:lnTo>
                      <a:pt x="4" y="0"/>
                    </a:lnTo>
                    <a:lnTo>
                      <a:pt x="4" y="13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7" name="Freeform 959">
                <a:extLst>
                  <a:ext uri="{FF2B5EF4-FFF2-40B4-BE49-F238E27FC236}">
                    <a16:creationId xmlns:a16="http://schemas.microsoft.com/office/drawing/2014/main" id="{6B6DD02F-1662-4ABF-BF2A-CD105D949C3F}"/>
                  </a:ext>
                </a:extLst>
              </p:cNvPr>
              <p:cNvSpPr>
                <a:spLocks noChangeAspect="1"/>
              </p:cNvSpPr>
              <p:nvPr/>
            </p:nvSpPr>
            <p:spPr bwMode="auto">
              <a:xfrm>
                <a:off x="1779" y="2550"/>
                <a:ext cx="0" cy="67"/>
              </a:xfrm>
              <a:custGeom>
                <a:avLst/>
                <a:gdLst>
                  <a:gd name="T0" fmla="*/ 33 h 135"/>
                  <a:gd name="T1" fmla="*/ 0 h 135"/>
                  <a:gd name="T2" fmla="*/ 33 h 135"/>
                  <a:gd name="T3" fmla="*/ 0 60000 65536"/>
                  <a:gd name="T4" fmla="*/ 0 60000 65536"/>
                  <a:gd name="T5" fmla="*/ 0 60000 65536"/>
                </a:gdLst>
                <a:ahLst/>
                <a:cxnLst>
                  <a:cxn ang="T3">
                    <a:pos x="0" y="T0"/>
                  </a:cxn>
                  <a:cxn ang="T4">
                    <a:pos x="0" y="T1"/>
                  </a:cxn>
                  <a:cxn ang="T5">
                    <a:pos x="0" y="T2"/>
                  </a:cxn>
                </a:cxnLst>
                <a:rect l="0" t="0" r="r" b="b"/>
                <a:pathLst>
                  <a:path h="135">
                    <a:moveTo>
                      <a:pt x="0" y="135"/>
                    </a:moveTo>
                    <a:lnTo>
                      <a:pt x="0" y="0"/>
                    </a:lnTo>
                    <a:lnTo>
                      <a:pt x="0" y="135"/>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8" name="Freeform 960">
                <a:extLst>
                  <a:ext uri="{FF2B5EF4-FFF2-40B4-BE49-F238E27FC236}">
                    <a16:creationId xmlns:a16="http://schemas.microsoft.com/office/drawing/2014/main" id="{36E3C0E3-D23C-48F9-B8B2-EBAD985B3D22}"/>
                  </a:ext>
                </a:extLst>
              </p:cNvPr>
              <p:cNvSpPr>
                <a:spLocks noChangeAspect="1"/>
              </p:cNvSpPr>
              <p:nvPr/>
            </p:nvSpPr>
            <p:spPr bwMode="auto">
              <a:xfrm>
                <a:off x="1789" y="2550"/>
                <a:ext cx="3" cy="72"/>
              </a:xfrm>
              <a:custGeom>
                <a:avLst/>
                <a:gdLst>
                  <a:gd name="T0" fmla="*/ 2 w 5"/>
                  <a:gd name="T1" fmla="*/ 36 h 144"/>
                  <a:gd name="T2" fmla="*/ 0 w 5"/>
                  <a:gd name="T3" fmla="*/ 36 h 144"/>
                  <a:gd name="T4" fmla="*/ 0 w 5"/>
                  <a:gd name="T5" fmla="*/ 0 h 144"/>
                  <a:gd name="T6" fmla="*/ 2 w 5"/>
                  <a:gd name="T7" fmla="*/ 0 h 144"/>
                  <a:gd name="T8" fmla="*/ 2 w 5"/>
                  <a:gd name="T9" fmla="*/ 36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4">
                    <a:moveTo>
                      <a:pt x="5" y="142"/>
                    </a:moveTo>
                    <a:lnTo>
                      <a:pt x="0" y="144"/>
                    </a:lnTo>
                    <a:lnTo>
                      <a:pt x="0" y="0"/>
                    </a:lnTo>
                    <a:lnTo>
                      <a:pt x="5" y="0"/>
                    </a:lnTo>
                    <a:lnTo>
                      <a:pt x="5" y="14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59" name="Rectangle 961">
                <a:extLst>
                  <a:ext uri="{FF2B5EF4-FFF2-40B4-BE49-F238E27FC236}">
                    <a16:creationId xmlns:a16="http://schemas.microsoft.com/office/drawing/2014/main" id="{3165D354-7305-459B-9200-206016A3BCA0}"/>
                  </a:ext>
                </a:extLst>
              </p:cNvPr>
              <p:cNvSpPr>
                <a:spLocks noChangeAspect="1" noChangeArrowheads="1"/>
              </p:cNvSpPr>
              <p:nvPr/>
            </p:nvSpPr>
            <p:spPr bwMode="auto">
              <a:xfrm>
                <a:off x="1792" y="2550"/>
                <a:ext cx="2" cy="70"/>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60" name="Freeform 962">
                <a:extLst>
                  <a:ext uri="{FF2B5EF4-FFF2-40B4-BE49-F238E27FC236}">
                    <a16:creationId xmlns:a16="http://schemas.microsoft.com/office/drawing/2014/main" id="{57F8341F-8084-43C2-82D7-593A069361A6}"/>
                  </a:ext>
                </a:extLst>
              </p:cNvPr>
              <p:cNvSpPr>
                <a:spLocks noChangeAspect="1"/>
              </p:cNvSpPr>
              <p:nvPr/>
            </p:nvSpPr>
            <p:spPr bwMode="auto">
              <a:xfrm>
                <a:off x="1794" y="2549"/>
                <a:ext cx="3" cy="71"/>
              </a:xfrm>
              <a:custGeom>
                <a:avLst/>
                <a:gdLst>
                  <a:gd name="T0" fmla="*/ 2 w 5"/>
                  <a:gd name="T1" fmla="*/ 35 h 142"/>
                  <a:gd name="T2" fmla="*/ 0 w 5"/>
                  <a:gd name="T3" fmla="*/ 36 h 142"/>
                  <a:gd name="T4" fmla="*/ 0 w 5"/>
                  <a:gd name="T5" fmla="*/ 0 h 142"/>
                  <a:gd name="T6" fmla="*/ 2 w 5"/>
                  <a:gd name="T7" fmla="*/ 0 h 142"/>
                  <a:gd name="T8" fmla="*/ 2 w 5"/>
                  <a:gd name="T9" fmla="*/ 35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2">
                    <a:moveTo>
                      <a:pt x="5" y="137"/>
                    </a:moveTo>
                    <a:lnTo>
                      <a:pt x="0" y="142"/>
                    </a:lnTo>
                    <a:lnTo>
                      <a:pt x="0" y="0"/>
                    </a:lnTo>
                    <a:lnTo>
                      <a:pt x="5" y="0"/>
                    </a:lnTo>
                    <a:lnTo>
                      <a:pt x="5" y="137"/>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1" name="Freeform 963">
                <a:extLst>
                  <a:ext uri="{FF2B5EF4-FFF2-40B4-BE49-F238E27FC236}">
                    <a16:creationId xmlns:a16="http://schemas.microsoft.com/office/drawing/2014/main" id="{82B14C6C-1CF2-467F-A677-209F30529DA4}"/>
                  </a:ext>
                </a:extLst>
              </p:cNvPr>
              <p:cNvSpPr>
                <a:spLocks noChangeAspect="1"/>
              </p:cNvSpPr>
              <p:nvPr/>
            </p:nvSpPr>
            <p:spPr bwMode="auto">
              <a:xfrm>
                <a:off x="1776" y="2536"/>
                <a:ext cx="23" cy="14"/>
              </a:xfrm>
              <a:custGeom>
                <a:avLst/>
                <a:gdLst>
                  <a:gd name="T0" fmla="*/ 10 w 46"/>
                  <a:gd name="T1" fmla="*/ 1 h 28"/>
                  <a:gd name="T2" fmla="*/ 11 w 46"/>
                  <a:gd name="T3" fmla="*/ 3 h 28"/>
                  <a:gd name="T4" fmla="*/ 12 w 46"/>
                  <a:gd name="T5" fmla="*/ 4 h 28"/>
                  <a:gd name="T6" fmla="*/ 11 w 46"/>
                  <a:gd name="T7" fmla="*/ 5 h 28"/>
                  <a:gd name="T8" fmla="*/ 10 w 46"/>
                  <a:gd name="T9" fmla="*/ 6 h 28"/>
                  <a:gd name="T10" fmla="*/ 8 w 46"/>
                  <a:gd name="T11" fmla="*/ 7 h 28"/>
                  <a:gd name="T12" fmla="*/ 6 w 46"/>
                  <a:gd name="T13" fmla="*/ 7 h 28"/>
                  <a:gd name="T14" fmla="*/ 4 w 46"/>
                  <a:gd name="T15" fmla="*/ 7 h 28"/>
                  <a:gd name="T16" fmla="*/ 2 w 46"/>
                  <a:gd name="T17" fmla="*/ 6 h 28"/>
                  <a:gd name="T18" fmla="*/ 1 w 46"/>
                  <a:gd name="T19" fmla="*/ 5 h 28"/>
                  <a:gd name="T20" fmla="*/ 0 w 46"/>
                  <a:gd name="T21" fmla="*/ 4 h 28"/>
                  <a:gd name="T22" fmla="*/ 0 w 46"/>
                  <a:gd name="T23" fmla="*/ 3 h 28"/>
                  <a:gd name="T24" fmla="*/ 2 w 46"/>
                  <a:gd name="T25" fmla="*/ 1 h 28"/>
                  <a:gd name="T26" fmla="*/ 4 w 46"/>
                  <a:gd name="T27" fmla="*/ 1 h 28"/>
                  <a:gd name="T28" fmla="*/ 6 w 46"/>
                  <a:gd name="T29" fmla="*/ 0 h 28"/>
                  <a:gd name="T30" fmla="*/ 8 w 46"/>
                  <a:gd name="T31" fmla="*/ 1 h 28"/>
                  <a:gd name="T32" fmla="*/ 10 w 46"/>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8">
                    <a:moveTo>
                      <a:pt x="38" y="4"/>
                    </a:moveTo>
                    <a:lnTo>
                      <a:pt x="44" y="9"/>
                    </a:lnTo>
                    <a:lnTo>
                      <a:pt x="46" y="15"/>
                    </a:lnTo>
                    <a:lnTo>
                      <a:pt x="44" y="18"/>
                    </a:lnTo>
                    <a:lnTo>
                      <a:pt x="38" y="24"/>
                    </a:lnTo>
                    <a:lnTo>
                      <a:pt x="31" y="26"/>
                    </a:lnTo>
                    <a:lnTo>
                      <a:pt x="22" y="28"/>
                    </a:lnTo>
                    <a:lnTo>
                      <a:pt x="13" y="26"/>
                    </a:lnTo>
                    <a:lnTo>
                      <a:pt x="5" y="24"/>
                    </a:lnTo>
                    <a:lnTo>
                      <a:pt x="2" y="18"/>
                    </a:lnTo>
                    <a:lnTo>
                      <a:pt x="0" y="15"/>
                    </a:lnTo>
                    <a:lnTo>
                      <a:pt x="0" y="9"/>
                    </a:lnTo>
                    <a:lnTo>
                      <a:pt x="5" y="4"/>
                    </a:lnTo>
                    <a:lnTo>
                      <a:pt x="13" y="2"/>
                    </a:lnTo>
                    <a:lnTo>
                      <a:pt x="22" y="0"/>
                    </a:lnTo>
                    <a:lnTo>
                      <a:pt x="31" y="2"/>
                    </a:lnTo>
                    <a:lnTo>
                      <a:pt x="38" y="4"/>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2" name="Freeform 964">
                <a:extLst>
                  <a:ext uri="{FF2B5EF4-FFF2-40B4-BE49-F238E27FC236}">
                    <a16:creationId xmlns:a16="http://schemas.microsoft.com/office/drawing/2014/main" id="{FBDFEFB1-278A-4BA2-8363-C3B4DB533182}"/>
                  </a:ext>
                </a:extLst>
              </p:cNvPr>
              <p:cNvSpPr>
                <a:spLocks noChangeAspect="1"/>
              </p:cNvSpPr>
              <p:nvPr/>
            </p:nvSpPr>
            <p:spPr bwMode="auto">
              <a:xfrm>
                <a:off x="1776" y="2543"/>
                <a:ext cx="23" cy="20"/>
              </a:xfrm>
              <a:custGeom>
                <a:avLst/>
                <a:gdLst>
                  <a:gd name="T0" fmla="*/ 12 w 46"/>
                  <a:gd name="T1" fmla="*/ 0 h 38"/>
                  <a:gd name="T2" fmla="*/ 12 w 46"/>
                  <a:gd name="T3" fmla="*/ 7 h 38"/>
                  <a:gd name="T4" fmla="*/ 11 w 46"/>
                  <a:gd name="T5" fmla="*/ 8 h 38"/>
                  <a:gd name="T6" fmla="*/ 10 w 46"/>
                  <a:gd name="T7" fmla="*/ 9 h 38"/>
                  <a:gd name="T8" fmla="*/ 8 w 46"/>
                  <a:gd name="T9" fmla="*/ 10 h 38"/>
                  <a:gd name="T10" fmla="*/ 6 w 46"/>
                  <a:gd name="T11" fmla="*/ 11 h 38"/>
                  <a:gd name="T12" fmla="*/ 4 w 46"/>
                  <a:gd name="T13" fmla="*/ 10 h 38"/>
                  <a:gd name="T14" fmla="*/ 2 w 46"/>
                  <a:gd name="T15" fmla="*/ 9 h 38"/>
                  <a:gd name="T16" fmla="*/ 0 w 46"/>
                  <a:gd name="T17" fmla="*/ 8 h 38"/>
                  <a:gd name="T18" fmla="*/ 0 w 46"/>
                  <a:gd name="T19" fmla="*/ 7 h 38"/>
                  <a:gd name="T20" fmla="*/ 0 w 46"/>
                  <a:gd name="T21" fmla="*/ 0 h 38"/>
                  <a:gd name="T22" fmla="*/ 0 w 46"/>
                  <a:gd name="T23" fmla="*/ 1 h 38"/>
                  <a:gd name="T24" fmla="*/ 2 w 46"/>
                  <a:gd name="T25" fmla="*/ 3 h 38"/>
                  <a:gd name="T26" fmla="*/ 4 w 46"/>
                  <a:gd name="T27" fmla="*/ 3 h 38"/>
                  <a:gd name="T28" fmla="*/ 6 w 46"/>
                  <a:gd name="T29" fmla="*/ 4 h 38"/>
                  <a:gd name="T30" fmla="*/ 8 w 46"/>
                  <a:gd name="T31" fmla="*/ 3 h 38"/>
                  <a:gd name="T32" fmla="*/ 10 w 46"/>
                  <a:gd name="T33" fmla="*/ 3 h 38"/>
                  <a:gd name="T34" fmla="*/ 11 w 46"/>
                  <a:gd name="T35" fmla="*/ 1 h 38"/>
                  <a:gd name="T36" fmla="*/ 12 w 4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8">
                    <a:moveTo>
                      <a:pt x="46" y="0"/>
                    </a:moveTo>
                    <a:lnTo>
                      <a:pt x="46" y="24"/>
                    </a:lnTo>
                    <a:lnTo>
                      <a:pt x="44" y="29"/>
                    </a:lnTo>
                    <a:lnTo>
                      <a:pt x="38" y="35"/>
                    </a:lnTo>
                    <a:lnTo>
                      <a:pt x="31" y="36"/>
                    </a:lnTo>
                    <a:lnTo>
                      <a:pt x="22" y="38"/>
                    </a:lnTo>
                    <a:lnTo>
                      <a:pt x="13" y="36"/>
                    </a:lnTo>
                    <a:lnTo>
                      <a:pt x="5" y="35"/>
                    </a:lnTo>
                    <a:lnTo>
                      <a:pt x="0" y="29"/>
                    </a:lnTo>
                    <a:lnTo>
                      <a:pt x="0" y="24"/>
                    </a:lnTo>
                    <a:lnTo>
                      <a:pt x="0" y="0"/>
                    </a:lnTo>
                    <a:lnTo>
                      <a:pt x="0" y="3"/>
                    </a:lnTo>
                    <a:lnTo>
                      <a:pt x="5" y="9"/>
                    </a:lnTo>
                    <a:lnTo>
                      <a:pt x="13" y="11"/>
                    </a:lnTo>
                    <a:lnTo>
                      <a:pt x="22" y="13"/>
                    </a:lnTo>
                    <a:lnTo>
                      <a:pt x="31" y="11"/>
                    </a:lnTo>
                    <a:lnTo>
                      <a:pt x="38" y="9"/>
                    </a:lnTo>
                    <a:lnTo>
                      <a:pt x="44" y="3"/>
                    </a:lnTo>
                    <a:lnTo>
                      <a:pt x="4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3" name="Freeform 965">
                <a:extLst>
                  <a:ext uri="{FF2B5EF4-FFF2-40B4-BE49-F238E27FC236}">
                    <a16:creationId xmlns:a16="http://schemas.microsoft.com/office/drawing/2014/main" id="{A672A388-6DC9-43EF-A4BC-86E4C13A9EC1}"/>
                  </a:ext>
                </a:extLst>
              </p:cNvPr>
              <p:cNvSpPr>
                <a:spLocks noChangeAspect="1"/>
              </p:cNvSpPr>
              <p:nvPr/>
            </p:nvSpPr>
            <p:spPr bwMode="auto">
              <a:xfrm>
                <a:off x="1778" y="2615"/>
                <a:ext cx="19" cy="9"/>
              </a:xfrm>
              <a:custGeom>
                <a:avLst/>
                <a:gdLst>
                  <a:gd name="T0" fmla="*/ 10 w 36"/>
                  <a:gd name="T1" fmla="*/ 0 h 19"/>
                  <a:gd name="T2" fmla="*/ 10 w 36"/>
                  <a:gd name="T3" fmla="*/ 2 h 19"/>
                  <a:gd name="T4" fmla="*/ 10 w 36"/>
                  <a:gd name="T5" fmla="*/ 2 h 19"/>
                  <a:gd name="T6" fmla="*/ 8 w 36"/>
                  <a:gd name="T7" fmla="*/ 3 h 19"/>
                  <a:gd name="T8" fmla="*/ 7 w 36"/>
                  <a:gd name="T9" fmla="*/ 4 h 19"/>
                  <a:gd name="T10" fmla="*/ 5 w 36"/>
                  <a:gd name="T11" fmla="*/ 4 h 19"/>
                  <a:gd name="T12" fmla="*/ 3 w 36"/>
                  <a:gd name="T13" fmla="*/ 4 h 19"/>
                  <a:gd name="T14" fmla="*/ 2 w 36"/>
                  <a:gd name="T15" fmla="*/ 3 h 19"/>
                  <a:gd name="T16" fmla="*/ 1 w 36"/>
                  <a:gd name="T17" fmla="*/ 2 h 19"/>
                  <a:gd name="T18" fmla="*/ 0 w 36"/>
                  <a:gd name="T19" fmla="*/ 2 h 19"/>
                  <a:gd name="T20" fmla="*/ 0 w 36"/>
                  <a:gd name="T21" fmla="*/ 0 h 19"/>
                  <a:gd name="T22" fmla="*/ 1 w 36"/>
                  <a:gd name="T23" fmla="*/ 1 h 19"/>
                  <a:gd name="T24" fmla="*/ 2 w 36"/>
                  <a:gd name="T25" fmla="*/ 2 h 19"/>
                  <a:gd name="T26" fmla="*/ 3 w 36"/>
                  <a:gd name="T27" fmla="*/ 2 h 19"/>
                  <a:gd name="T28" fmla="*/ 5 w 36"/>
                  <a:gd name="T29" fmla="*/ 2 h 19"/>
                  <a:gd name="T30" fmla="*/ 7 w 36"/>
                  <a:gd name="T31" fmla="*/ 2 h 19"/>
                  <a:gd name="T32" fmla="*/ 8 w 36"/>
                  <a:gd name="T33" fmla="*/ 2 h 19"/>
                  <a:gd name="T34" fmla="*/ 10 w 36"/>
                  <a:gd name="T35" fmla="*/ 1 h 19"/>
                  <a:gd name="T36" fmla="*/ 10 w 3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19">
                    <a:moveTo>
                      <a:pt x="36" y="0"/>
                    </a:moveTo>
                    <a:lnTo>
                      <a:pt x="36" y="8"/>
                    </a:lnTo>
                    <a:lnTo>
                      <a:pt x="36" y="11"/>
                    </a:lnTo>
                    <a:lnTo>
                      <a:pt x="31" y="15"/>
                    </a:lnTo>
                    <a:lnTo>
                      <a:pt x="25" y="17"/>
                    </a:lnTo>
                    <a:lnTo>
                      <a:pt x="18" y="19"/>
                    </a:lnTo>
                    <a:lnTo>
                      <a:pt x="12" y="17"/>
                    </a:lnTo>
                    <a:lnTo>
                      <a:pt x="5" y="15"/>
                    </a:lnTo>
                    <a:lnTo>
                      <a:pt x="1" y="11"/>
                    </a:lnTo>
                    <a:lnTo>
                      <a:pt x="0" y="8"/>
                    </a:lnTo>
                    <a:lnTo>
                      <a:pt x="0" y="0"/>
                    </a:lnTo>
                    <a:lnTo>
                      <a:pt x="1" y="4"/>
                    </a:lnTo>
                    <a:lnTo>
                      <a:pt x="5" y="8"/>
                    </a:lnTo>
                    <a:lnTo>
                      <a:pt x="12" y="11"/>
                    </a:lnTo>
                    <a:lnTo>
                      <a:pt x="18" y="11"/>
                    </a:lnTo>
                    <a:lnTo>
                      <a:pt x="25" y="11"/>
                    </a:lnTo>
                    <a:lnTo>
                      <a:pt x="31" y="8"/>
                    </a:lnTo>
                    <a:lnTo>
                      <a:pt x="36" y="4"/>
                    </a:lnTo>
                    <a:lnTo>
                      <a:pt x="3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4" name="Freeform 966">
                <a:extLst>
                  <a:ext uri="{FF2B5EF4-FFF2-40B4-BE49-F238E27FC236}">
                    <a16:creationId xmlns:a16="http://schemas.microsoft.com/office/drawing/2014/main" id="{CA1D63E7-3689-431D-8295-E5D7FBCDE3E4}"/>
                  </a:ext>
                </a:extLst>
              </p:cNvPr>
              <p:cNvSpPr>
                <a:spLocks noChangeAspect="1"/>
              </p:cNvSpPr>
              <p:nvPr/>
            </p:nvSpPr>
            <p:spPr bwMode="auto">
              <a:xfrm>
                <a:off x="1824" y="2571"/>
                <a:ext cx="18" cy="73"/>
              </a:xfrm>
              <a:custGeom>
                <a:avLst/>
                <a:gdLst>
                  <a:gd name="T0" fmla="*/ 9 w 35"/>
                  <a:gd name="T1" fmla="*/ 35 h 146"/>
                  <a:gd name="T2" fmla="*/ 8 w 35"/>
                  <a:gd name="T3" fmla="*/ 36 h 146"/>
                  <a:gd name="T4" fmla="*/ 7 w 35"/>
                  <a:gd name="T5" fmla="*/ 36 h 146"/>
                  <a:gd name="T6" fmla="*/ 6 w 35"/>
                  <a:gd name="T7" fmla="*/ 37 h 146"/>
                  <a:gd name="T8" fmla="*/ 5 w 35"/>
                  <a:gd name="T9" fmla="*/ 37 h 146"/>
                  <a:gd name="T10" fmla="*/ 2 w 35"/>
                  <a:gd name="T11" fmla="*/ 36 h 146"/>
                  <a:gd name="T12" fmla="*/ 1 w 35"/>
                  <a:gd name="T13" fmla="*/ 36 h 146"/>
                  <a:gd name="T14" fmla="*/ 0 w 35"/>
                  <a:gd name="T15" fmla="*/ 35 h 146"/>
                  <a:gd name="T16" fmla="*/ 0 w 35"/>
                  <a:gd name="T17" fmla="*/ 0 h 146"/>
                  <a:gd name="T18" fmla="*/ 9 w 35"/>
                  <a:gd name="T19" fmla="*/ 0 h 146"/>
                  <a:gd name="T20" fmla="*/ 9 w 35"/>
                  <a:gd name="T21" fmla="*/ 35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146">
                    <a:moveTo>
                      <a:pt x="35" y="137"/>
                    </a:moveTo>
                    <a:lnTo>
                      <a:pt x="31" y="142"/>
                    </a:lnTo>
                    <a:lnTo>
                      <a:pt x="28" y="144"/>
                    </a:lnTo>
                    <a:lnTo>
                      <a:pt x="22" y="146"/>
                    </a:lnTo>
                    <a:lnTo>
                      <a:pt x="17" y="146"/>
                    </a:lnTo>
                    <a:lnTo>
                      <a:pt x="8" y="144"/>
                    </a:lnTo>
                    <a:lnTo>
                      <a:pt x="4" y="141"/>
                    </a:lnTo>
                    <a:lnTo>
                      <a:pt x="0" y="137"/>
                    </a:lnTo>
                    <a:lnTo>
                      <a:pt x="0" y="0"/>
                    </a:lnTo>
                    <a:lnTo>
                      <a:pt x="35" y="0"/>
                    </a:lnTo>
                    <a:lnTo>
                      <a:pt x="35" y="137"/>
                    </a:lnTo>
                    <a:close/>
                  </a:path>
                </a:pathLst>
              </a:custGeom>
              <a:solidFill>
                <a:srgbClr val="C8C8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5" name="Rectangle 967">
                <a:extLst>
                  <a:ext uri="{FF2B5EF4-FFF2-40B4-BE49-F238E27FC236}">
                    <a16:creationId xmlns:a16="http://schemas.microsoft.com/office/drawing/2014/main" id="{B924370C-1F24-4173-838C-4232D4BA84FD}"/>
                  </a:ext>
                </a:extLst>
              </p:cNvPr>
              <p:cNvSpPr>
                <a:spLocks noChangeAspect="1" noChangeArrowheads="1"/>
              </p:cNvSpPr>
              <p:nvPr/>
            </p:nvSpPr>
            <p:spPr bwMode="auto">
              <a:xfrm>
                <a:off x="1826" y="2571"/>
                <a:ext cx="1" cy="7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66" name="Freeform 968">
                <a:extLst>
                  <a:ext uri="{FF2B5EF4-FFF2-40B4-BE49-F238E27FC236}">
                    <a16:creationId xmlns:a16="http://schemas.microsoft.com/office/drawing/2014/main" id="{9531DD7A-9A38-4989-93BB-DBCF6FB442D7}"/>
                  </a:ext>
                </a:extLst>
              </p:cNvPr>
              <p:cNvSpPr>
                <a:spLocks noChangeAspect="1"/>
              </p:cNvSpPr>
              <p:nvPr/>
            </p:nvSpPr>
            <p:spPr bwMode="auto">
              <a:xfrm>
                <a:off x="1825" y="2571"/>
                <a:ext cx="1" cy="69"/>
              </a:xfrm>
              <a:custGeom>
                <a:avLst/>
                <a:gdLst>
                  <a:gd name="T0" fmla="*/ 1 w 2"/>
                  <a:gd name="T1" fmla="*/ 34 h 139"/>
                  <a:gd name="T2" fmla="*/ 0 w 2"/>
                  <a:gd name="T3" fmla="*/ 33 h 139"/>
                  <a:gd name="T4" fmla="*/ 0 w 2"/>
                  <a:gd name="T5" fmla="*/ 0 h 139"/>
                  <a:gd name="T6" fmla="*/ 1 w 2"/>
                  <a:gd name="T7" fmla="*/ 0 h 139"/>
                  <a:gd name="T8" fmla="*/ 1 w 2"/>
                  <a:gd name="T9" fmla="*/ 34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39">
                    <a:moveTo>
                      <a:pt x="2" y="139"/>
                    </a:moveTo>
                    <a:lnTo>
                      <a:pt x="0" y="135"/>
                    </a:lnTo>
                    <a:lnTo>
                      <a:pt x="0" y="0"/>
                    </a:lnTo>
                    <a:lnTo>
                      <a:pt x="2" y="0"/>
                    </a:lnTo>
                    <a:lnTo>
                      <a:pt x="2" y="13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7" name="Rectangle 969">
                <a:extLst>
                  <a:ext uri="{FF2B5EF4-FFF2-40B4-BE49-F238E27FC236}">
                    <a16:creationId xmlns:a16="http://schemas.microsoft.com/office/drawing/2014/main" id="{25F10C61-46C4-4306-927E-C06F6115A4F9}"/>
                  </a:ext>
                </a:extLst>
              </p:cNvPr>
              <p:cNvSpPr>
                <a:spLocks noChangeAspect="1" noChangeArrowheads="1"/>
              </p:cNvSpPr>
              <p:nvPr/>
            </p:nvSpPr>
            <p:spPr bwMode="auto">
              <a:xfrm>
                <a:off x="1824" y="2571"/>
                <a:ext cx="1" cy="68"/>
              </a:xfrm>
              <a:prstGeom prst="rect">
                <a:avLst/>
              </a:prstGeom>
              <a:solidFill>
                <a:srgbClr val="97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68" name="Freeform 970">
                <a:extLst>
                  <a:ext uri="{FF2B5EF4-FFF2-40B4-BE49-F238E27FC236}">
                    <a16:creationId xmlns:a16="http://schemas.microsoft.com/office/drawing/2014/main" id="{684A4CDF-2F91-423A-8326-CF305AD8DB6D}"/>
                  </a:ext>
                </a:extLst>
              </p:cNvPr>
              <p:cNvSpPr>
                <a:spLocks noChangeAspect="1"/>
              </p:cNvSpPr>
              <p:nvPr/>
            </p:nvSpPr>
            <p:spPr bwMode="auto">
              <a:xfrm>
                <a:off x="1834" y="2571"/>
                <a:ext cx="3" cy="72"/>
              </a:xfrm>
              <a:custGeom>
                <a:avLst/>
                <a:gdLst>
                  <a:gd name="T0" fmla="*/ 2 w 6"/>
                  <a:gd name="T1" fmla="*/ 36 h 144"/>
                  <a:gd name="T2" fmla="*/ 0 w 6"/>
                  <a:gd name="T3" fmla="*/ 36 h 144"/>
                  <a:gd name="T4" fmla="*/ 0 w 6"/>
                  <a:gd name="T5" fmla="*/ 0 h 144"/>
                  <a:gd name="T6" fmla="*/ 2 w 6"/>
                  <a:gd name="T7" fmla="*/ 0 h 144"/>
                  <a:gd name="T8" fmla="*/ 2 w 6"/>
                  <a:gd name="T9" fmla="*/ 36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44">
                    <a:moveTo>
                      <a:pt x="6" y="142"/>
                    </a:moveTo>
                    <a:lnTo>
                      <a:pt x="0" y="144"/>
                    </a:lnTo>
                    <a:lnTo>
                      <a:pt x="0" y="0"/>
                    </a:lnTo>
                    <a:lnTo>
                      <a:pt x="6" y="0"/>
                    </a:lnTo>
                    <a:lnTo>
                      <a:pt x="6" y="142"/>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69" name="Rectangle 971">
                <a:extLst>
                  <a:ext uri="{FF2B5EF4-FFF2-40B4-BE49-F238E27FC236}">
                    <a16:creationId xmlns:a16="http://schemas.microsoft.com/office/drawing/2014/main" id="{87802557-C2BA-42C3-9235-CA834EAA9559}"/>
                  </a:ext>
                </a:extLst>
              </p:cNvPr>
              <p:cNvSpPr>
                <a:spLocks noChangeAspect="1" noChangeArrowheads="1"/>
              </p:cNvSpPr>
              <p:nvPr/>
            </p:nvSpPr>
            <p:spPr bwMode="auto">
              <a:xfrm>
                <a:off x="1837" y="2571"/>
                <a:ext cx="2" cy="70"/>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170" name="Freeform 972">
                <a:extLst>
                  <a:ext uri="{FF2B5EF4-FFF2-40B4-BE49-F238E27FC236}">
                    <a16:creationId xmlns:a16="http://schemas.microsoft.com/office/drawing/2014/main" id="{96865754-01BC-414C-A5A5-5966E1B9C98B}"/>
                  </a:ext>
                </a:extLst>
              </p:cNvPr>
              <p:cNvSpPr>
                <a:spLocks noChangeAspect="1"/>
              </p:cNvSpPr>
              <p:nvPr/>
            </p:nvSpPr>
            <p:spPr bwMode="auto">
              <a:xfrm>
                <a:off x="1839" y="2571"/>
                <a:ext cx="3" cy="70"/>
              </a:xfrm>
              <a:custGeom>
                <a:avLst/>
                <a:gdLst>
                  <a:gd name="T0" fmla="*/ 1 w 7"/>
                  <a:gd name="T1" fmla="*/ 33 h 141"/>
                  <a:gd name="T2" fmla="*/ 0 w 7"/>
                  <a:gd name="T3" fmla="*/ 35 h 141"/>
                  <a:gd name="T4" fmla="*/ 0 w 7"/>
                  <a:gd name="T5" fmla="*/ 0 h 141"/>
                  <a:gd name="T6" fmla="*/ 1 w 7"/>
                  <a:gd name="T7" fmla="*/ 0 h 141"/>
                  <a:gd name="T8" fmla="*/ 1 w 7"/>
                  <a:gd name="T9" fmla="*/ 33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1">
                    <a:moveTo>
                      <a:pt x="7" y="135"/>
                    </a:moveTo>
                    <a:lnTo>
                      <a:pt x="0" y="141"/>
                    </a:lnTo>
                    <a:lnTo>
                      <a:pt x="0" y="0"/>
                    </a:lnTo>
                    <a:lnTo>
                      <a:pt x="7" y="0"/>
                    </a:lnTo>
                    <a:lnTo>
                      <a:pt x="7" y="135"/>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1" name="Freeform 973">
                <a:extLst>
                  <a:ext uri="{FF2B5EF4-FFF2-40B4-BE49-F238E27FC236}">
                    <a16:creationId xmlns:a16="http://schemas.microsoft.com/office/drawing/2014/main" id="{AB86130E-0696-4D2B-95FD-B443660D53D4}"/>
                  </a:ext>
                </a:extLst>
              </p:cNvPr>
              <p:cNvSpPr>
                <a:spLocks noChangeAspect="1"/>
              </p:cNvSpPr>
              <p:nvPr/>
            </p:nvSpPr>
            <p:spPr bwMode="auto">
              <a:xfrm>
                <a:off x="1821" y="2557"/>
                <a:ext cx="23" cy="14"/>
              </a:xfrm>
              <a:custGeom>
                <a:avLst/>
                <a:gdLst>
                  <a:gd name="T0" fmla="*/ 10 w 46"/>
                  <a:gd name="T1" fmla="*/ 2 h 28"/>
                  <a:gd name="T2" fmla="*/ 11 w 46"/>
                  <a:gd name="T3" fmla="*/ 3 h 28"/>
                  <a:gd name="T4" fmla="*/ 12 w 46"/>
                  <a:gd name="T5" fmla="*/ 4 h 28"/>
                  <a:gd name="T6" fmla="*/ 11 w 46"/>
                  <a:gd name="T7" fmla="*/ 5 h 28"/>
                  <a:gd name="T8" fmla="*/ 10 w 46"/>
                  <a:gd name="T9" fmla="*/ 6 h 28"/>
                  <a:gd name="T10" fmla="*/ 8 w 46"/>
                  <a:gd name="T11" fmla="*/ 7 h 28"/>
                  <a:gd name="T12" fmla="*/ 6 w 46"/>
                  <a:gd name="T13" fmla="*/ 7 h 28"/>
                  <a:gd name="T14" fmla="*/ 4 w 46"/>
                  <a:gd name="T15" fmla="*/ 7 h 28"/>
                  <a:gd name="T16" fmla="*/ 2 w 46"/>
                  <a:gd name="T17" fmla="*/ 6 h 28"/>
                  <a:gd name="T18" fmla="*/ 1 w 46"/>
                  <a:gd name="T19" fmla="*/ 5 h 28"/>
                  <a:gd name="T20" fmla="*/ 0 w 46"/>
                  <a:gd name="T21" fmla="*/ 4 h 28"/>
                  <a:gd name="T22" fmla="*/ 1 w 46"/>
                  <a:gd name="T23" fmla="*/ 3 h 28"/>
                  <a:gd name="T24" fmla="*/ 2 w 46"/>
                  <a:gd name="T25" fmla="*/ 2 h 28"/>
                  <a:gd name="T26" fmla="*/ 4 w 46"/>
                  <a:gd name="T27" fmla="*/ 1 h 28"/>
                  <a:gd name="T28" fmla="*/ 6 w 46"/>
                  <a:gd name="T29" fmla="*/ 0 h 28"/>
                  <a:gd name="T30" fmla="*/ 8 w 46"/>
                  <a:gd name="T31" fmla="*/ 1 h 28"/>
                  <a:gd name="T32" fmla="*/ 10 w 46"/>
                  <a:gd name="T33" fmla="*/ 2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8">
                    <a:moveTo>
                      <a:pt x="38" y="6"/>
                    </a:moveTo>
                    <a:lnTo>
                      <a:pt x="44" y="9"/>
                    </a:lnTo>
                    <a:lnTo>
                      <a:pt x="46" y="15"/>
                    </a:lnTo>
                    <a:lnTo>
                      <a:pt x="44" y="19"/>
                    </a:lnTo>
                    <a:lnTo>
                      <a:pt x="38" y="24"/>
                    </a:lnTo>
                    <a:lnTo>
                      <a:pt x="31" y="26"/>
                    </a:lnTo>
                    <a:lnTo>
                      <a:pt x="22" y="28"/>
                    </a:lnTo>
                    <a:lnTo>
                      <a:pt x="14" y="26"/>
                    </a:lnTo>
                    <a:lnTo>
                      <a:pt x="7" y="24"/>
                    </a:lnTo>
                    <a:lnTo>
                      <a:pt x="2" y="19"/>
                    </a:lnTo>
                    <a:lnTo>
                      <a:pt x="0" y="15"/>
                    </a:lnTo>
                    <a:lnTo>
                      <a:pt x="2" y="9"/>
                    </a:lnTo>
                    <a:lnTo>
                      <a:pt x="7" y="6"/>
                    </a:lnTo>
                    <a:lnTo>
                      <a:pt x="14" y="2"/>
                    </a:lnTo>
                    <a:lnTo>
                      <a:pt x="22" y="0"/>
                    </a:lnTo>
                    <a:lnTo>
                      <a:pt x="31" y="2"/>
                    </a:lnTo>
                    <a:lnTo>
                      <a:pt x="38" y="6"/>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2" name="Freeform 974">
                <a:extLst>
                  <a:ext uri="{FF2B5EF4-FFF2-40B4-BE49-F238E27FC236}">
                    <a16:creationId xmlns:a16="http://schemas.microsoft.com/office/drawing/2014/main" id="{98A01808-C935-44E3-BF81-51F95BCBC734}"/>
                  </a:ext>
                </a:extLst>
              </p:cNvPr>
              <p:cNvSpPr>
                <a:spLocks noChangeAspect="1"/>
              </p:cNvSpPr>
              <p:nvPr/>
            </p:nvSpPr>
            <p:spPr bwMode="auto">
              <a:xfrm>
                <a:off x="1821" y="2564"/>
                <a:ext cx="23" cy="20"/>
              </a:xfrm>
              <a:custGeom>
                <a:avLst/>
                <a:gdLst>
                  <a:gd name="T0" fmla="*/ 12 w 46"/>
                  <a:gd name="T1" fmla="*/ 0 h 38"/>
                  <a:gd name="T2" fmla="*/ 12 w 46"/>
                  <a:gd name="T3" fmla="*/ 7 h 38"/>
                  <a:gd name="T4" fmla="*/ 11 w 46"/>
                  <a:gd name="T5" fmla="*/ 8 h 38"/>
                  <a:gd name="T6" fmla="*/ 10 w 46"/>
                  <a:gd name="T7" fmla="*/ 9 h 38"/>
                  <a:gd name="T8" fmla="*/ 8 w 46"/>
                  <a:gd name="T9" fmla="*/ 10 h 38"/>
                  <a:gd name="T10" fmla="*/ 6 w 46"/>
                  <a:gd name="T11" fmla="*/ 11 h 38"/>
                  <a:gd name="T12" fmla="*/ 4 w 46"/>
                  <a:gd name="T13" fmla="*/ 10 h 38"/>
                  <a:gd name="T14" fmla="*/ 2 w 46"/>
                  <a:gd name="T15" fmla="*/ 9 h 38"/>
                  <a:gd name="T16" fmla="*/ 1 w 46"/>
                  <a:gd name="T17" fmla="*/ 8 h 38"/>
                  <a:gd name="T18" fmla="*/ 0 w 46"/>
                  <a:gd name="T19" fmla="*/ 7 h 38"/>
                  <a:gd name="T20" fmla="*/ 0 w 46"/>
                  <a:gd name="T21" fmla="*/ 0 h 38"/>
                  <a:gd name="T22" fmla="*/ 1 w 46"/>
                  <a:gd name="T23" fmla="*/ 2 h 38"/>
                  <a:gd name="T24" fmla="*/ 2 w 46"/>
                  <a:gd name="T25" fmla="*/ 3 h 38"/>
                  <a:gd name="T26" fmla="*/ 4 w 46"/>
                  <a:gd name="T27" fmla="*/ 4 h 38"/>
                  <a:gd name="T28" fmla="*/ 6 w 46"/>
                  <a:gd name="T29" fmla="*/ 4 h 38"/>
                  <a:gd name="T30" fmla="*/ 8 w 46"/>
                  <a:gd name="T31" fmla="*/ 4 h 38"/>
                  <a:gd name="T32" fmla="*/ 10 w 46"/>
                  <a:gd name="T33" fmla="*/ 3 h 38"/>
                  <a:gd name="T34" fmla="*/ 11 w 46"/>
                  <a:gd name="T35" fmla="*/ 2 h 38"/>
                  <a:gd name="T36" fmla="*/ 12 w 4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8">
                    <a:moveTo>
                      <a:pt x="46" y="0"/>
                    </a:moveTo>
                    <a:lnTo>
                      <a:pt x="46" y="25"/>
                    </a:lnTo>
                    <a:lnTo>
                      <a:pt x="44" y="29"/>
                    </a:lnTo>
                    <a:lnTo>
                      <a:pt x="38" y="35"/>
                    </a:lnTo>
                    <a:lnTo>
                      <a:pt x="31" y="36"/>
                    </a:lnTo>
                    <a:lnTo>
                      <a:pt x="22" y="38"/>
                    </a:lnTo>
                    <a:lnTo>
                      <a:pt x="14" y="36"/>
                    </a:lnTo>
                    <a:lnTo>
                      <a:pt x="7" y="35"/>
                    </a:lnTo>
                    <a:lnTo>
                      <a:pt x="2" y="29"/>
                    </a:lnTo>
                    <a:lnTo>
                      <a:pt x="0" y="24"/>
                    </a:lnTo>
                    <a:lnTo>
                      <a:pt x="0" y="0"/>
                    </a:lnTo>
                    <a:lnTo>
                      <a:pt x="2" y="5"/>
                    </a:lnTo>
                    <a:lnTo>
                      <a:pt x="7" y="9"/>
                    </a:lnTo>
                    <a:lnTo>
                      <a:pt x="14" y="13"/>
                    </a:lnTo>
                    <a:lnTo>
                      <a:pt x="22" y="13"/>
                    </a:lnTo>
                    <a:lnTo>
                      <a:pt x="31" y="13"/>
                    </a:lnTo>
                    <a:lnTo>
                      <a:pt x="38" y="9"/>
                    </a:lnTo>
                    <a:lnTo>
                      <a:pt x="44" y="5"/>
                    </a:lnTo>
                    <a:lnTo>
                      <a:pt x="4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173" name="Freeform 975">
                <a:extLst>
                  <a:ext uri="{FF2B5EF4-FFF2-40B4-BE49-F238E27FC236}">
                    <a16:creationId xmlns:a16="http://schemas.microsoft.com/office/drawing/2014/main" id="{6FA743BA-B07B-4084-A40E-C065A56F3C48}"/>
                  </a:ext>
                </a:extLst>
              </p:cNvPr>
              <p:cNvSpPr>
                <a:spLocks noChangeAspect="1"/>
              </p:cNvSpPr>
              <p:nvPr/>
            </p:nvSpPr>
            <p:spPr bwMode="auto">
              <a:xfrm>
                <a:off x="1824" y="2636"/>
                <a:ext cx="18" cy="9"/>
              </a:xfrm>
              <a:custGeom>
                <a:avLst/>
                <a:gdLst>
                  <a:gd name="T0" fmla="*/ 9 w 37"/>
                  <a:gd name="T1" fmla="*/ 0 h 18"/>
                  <a:gd name="T2" fmla="*/ 9 w 37"/>
                  <a:gd name="T3" fmla="*/ 2 h 18"/>
                  <a:gd name="T4" fmla="*/ 8 w 37"/>
                  <a:gd name="T5" fmla="*/ 3 h 18"/>
                  <a:gd name="T6" fmla="*/ 7 w 37"/>
                  <a:gd name="T7" fmla="*/ 4 h 18"/>
                  <a:gd name="T8" fmla="*/ 6 w 37"/>
                  <a:gd name="T9" fmla="*/ 4 h 18"/>
                  <a:gd name="T10" fmla="*/ 4 w 37"/>
                  <a:gd name="T11" fmla="*/ 5 h 18"/>
                  <a:gd name="T12" fmla="*/ 2 w 37"/>
                  <a:gd name="T13" fmla="*/ 4 h 18"/>
                  <a:gd name="T14" fmla="*/ 1 w 37"/>
                  <a:gd name="T15" fmla="*/ 4 h 18"/>
                  <a:gd name="T16" fmla="*/ 0 w 37"/>
                  <a:gd name="T17" fmla="*/ 3 h 18"/>
                  <a:gd name="T18" fmla="*/ 0 w 37"/>
                  <a:gd name="T19" fmla="*/ 2 h 18"/>
                  <a:gd name="T20" fmla="*/ 0 w 37"/>
                  <a:gd name="T21" fmla="*/ 0 h 18"/>
                  <a:gd name="T22" fmla="*/ 0 w 37"/>
                  <a:gd name="T23" fmla="*/ 1 h 18"/>
                  <a:gd name="T24" fmla="*/ 1 w 37"/>
                  <a:gd name="T25" fmla="*/ 2 h 18"/>
                  <a:gd name="T26" fmla="*/ 2 w 37"/>
                  <a:gd name="T27" fmla="*/ 3 h 18"/>
                  <a:gd name="T28" fmla="*/ 4 w 37"/>
                  <a:gd name="T29" fmla="*/ 3 h 18"/>
                  <a:gd name="T30" fmla="*/ 6 w 37"/>
                  <a:gd name="T31" fmla="*/ 3 h 18"/>
                  <a:gd name="T32" fmla="*/ 7 w 37"/>
                  <a:gd name="T33" fmla="*/ 2 h 18"/>
                  <a:gd name="T34" fmla="*/ 8 w 37"/>
                  <a:gd name="T35" fmla="*/ 1 h 18"/>
                  <a:gd name="T36" fmla="*/ 9 w 37"/>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18">
                    <a:moveTo>
                      <a:pt x="37" y="0"/>
                    </a:moveTo>
                    <a:lnTo>
                      <a:pt x="37" y="7"/>
                    </a:lnTo>
                    <a:lnTo>
                      <a:pt x="35" y="11"/>
                    </a:lnTo>
                    <a:lnTo>
                      <a:pt x="31" y="14"/>
                    </a:lnTo>
                    <a:lnTo>
                      <a:pt x="24" y="16"/>
                    </a:lnTo>
                    <a:lnTo>
                      <a:pt x="19" y="18"/>
                    </a:lnTo>
                    <a:lnTo>
                      <a:pt x="11" y="16"/>
                    </a:lnTo>
                    <a:lnTo>
                      <a:pt x="6" y="14"/>
                    </a:lnTo>
                    <a:lnTo>
                      <a:pt x="2" y="11"/>
                    </a:lnTo>
                    <a:lnTo>
                      <a:pt x="0" y="7"/>
                    </a:lnTo>
                    <a:lnTo>
                      <a:pt x="0" y="0"/>
                    </a:lnTo>
                    <a:lnTo>
                      <a:pt x="2" y="3"/>
                    </a:lnTo>
                    <a:lnTo>
                      <a:pt x="6" y="7"/>
                    </a:lnTo>
                    <a:lnTo>
                      <a:pt x="11" y="11"/>
                    </a:lnTo>
                    <a:lnTo>
                      <a:pt x="19" y="11"/>
                    </a:lnTo>
                    <a:lnTo>
                      <a:pt x="24" y="11"/>
                    </a:lnTo>
                    <a:lnTo>
                      <a:pt x="31" y="7"/>
                    </a:lnTo>
                    <a:lnTo>
                      <a:pt x="35" y="3"/>
                    </a:lnTo>
                    <a:lnTo>
                      <a:pt x="37"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grpSp>
          <p:nvGrpSpPr>
            <p:cNvPr id="45" name="Group 976">
              <a:extLst>
                <a:ext uri="{FF2B5EF4-FFF2-40B4-BE49-F238E27FC236}">
                  <a16:creationId xmlns:a16="http://schemas.microsoft.com/office/drawing/2014/main" id="{FBF11C13-915E-4D01-82CE-DCF54B5B2C84}"/>
                </a:ext>
              </a:extLst>
            </p:cNvPr>
            <p:cNvGrpSpPr>
              <a:grpSpLocks noChangeAspect="1"/>
            </p:cNvGrpSpPr>
            <p:nvPr/>
          </p:nvGrpSpPr>
          <p:grpSpPr bwMode="auto">
            <a:xfrm>
              <a:off x="3419" y="2245"/>
              <a:ext cx="107" cy="89"/>
              <a:chOff x="2223" y="931"/>
              <a:chExt cx="563" cy="472"/>
            </a:xfrm>
          </p:grpSpPr>
          <p:pic>
            <p:nvPicPr>
              <p:cNvPr id="48" name="Picture 977">
                <a:extLst>
                  <a:ext uri="{FF2B5EF4-FFF2-40B4-BE49-F238E27FC236}">
                    <a16:creationId xmlns:a16="http://schemas.microsoft.com/office/drawing/2014/main" id="{B45409E2-0A8F-497A-B2C6-27FA9FC68D24}"/>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r="20264"/>
              <a:stretch>
                <a:fillRect/>
              </a:stretch>
            </p:blipFill>
            <p:spPr bwMode="auto">
              <a:xfrm>
                <a:off x="2244" y="1063"/>
                <a:ext cx="181" cy="1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978" descr="obstruction_light">
                <a:extLst>
                  <a:ext uri="{FF2B5EF4-FFF2-40B4-BE49-F238E27FC236}">
                    <a16:creationId xmlns:a16="http://schemas.microsoft.com/office/drawing/2014/main" id="{AF73E836-662C-4E39-BCA1-A3A7846941C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223" y="931"/>
                <a:ext cx="17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979">
                <a:extLst>
                  <a:ext uri="{FF2B5EF4-FFF2-40B4-BE49-F238E27FC236}">
                    <a16:creationId xmlns:a16="http://schemas.microsoft.com/office/drawing/2014/main" id="{3BEEE4D4-3B30-4329-BB54-831135DB58F0}"/>
                  </a:ext>
                </a:extLst>
              </p:cNvPr>
              <p:cNvSpPr>
                <a:spLocks noChangeAspect="1"/>
              </p:cNvSpPr>
              <p:nvPr/>
            </p:nvSpPr>
            <p:spPr bwMode="auto">
              <a:xfrm>
                <a:off x="2417" y="1251"/>
                <a:ext cx="162" cy="103"/>
              </a:xfrm>
              <a:custGeom>
                <a:avLst/>
                <a:gdLst>
                  <a:gd name="T0" fmla="*/ 54 w 485"/>
                  <a:gd name="T1" fmla="*/ 0 h 304"/>
                  <a:gd name="T2" fmla="*/ 54 w 485"/>
                  <a:gd name="T3" fmla="*/ 20 h 304"/>
                  <a:gd name="T4" fmla="*/ 51 w 485"/>
                  <a:gd name="T5" fmla="*/ 26 h 304"/>
                  <a:gd name="T6" fmla="*/ 45 w 485"/>
                  <a:gd name="T7" fmla="*/ 32 h 304"/>
                  <a:gd name="T8" fmla="*/ 37 w 485"/>
                  <a:gd name="T9" fmla="*/ 35 h 304"/>
                  <a:gd name="T10" fmla="*/ 28 w 485"/>
                  <a:gd name="T11" fmla="*/ 35 h 304"/>
                  <a:gd name="T12" fmla="*/ 17 w 485"/>
                  <a:gd name="T13" fmla="*/ 35 h 304"/>
                  <a:gd name="T14" fmla="*/ 9 w 485"/>
                  <a:gd name="T15" fmla="*/ 32 h 304"/>
                  <a:gd name="T16" fmla="*/ 3 w 485"/>
                  <a:gd name="T17" fmla="*/ 26 h 304"/>
                  <a:gd name="T18" fmla="*/ 0 w 485"/>
                  <a:gd name="T19" fmla="*/ 20 h 304"/>
                  <a:gd name="T20" fmla="*/ 0 w 485"/>
                  <a:gd name="T21" fmla="*/ 0 h 304"/>
                  <a:gd name="T22" fmla="*/ 3 w 485"/>
                  <a:gd name="T23" fmla="*/ 6 h 304"/>
                  <a:gd name="T24" fmla="*/ 9 w 485"/>
                  <a:gd name="T25" fmla="*/ 12 h 304"/>
                  <a:gd name="T26" fmla="*/ 17 w 485"/>
                  <a:gd name="T27" fmla="*/ 15 h 304"/>
                  <a:gd name="T28" fmla="*/ 28 w 485"/>
                  <a:gd name="T29" fmla="*/ 18 h 304"/>
                  <a:gd name="T30" fmla="*/ 37 w 485"/>
                  <a:gd name="T31" fmla="*/ 15 h 304"/>
                  <a:gd name="T32" fmla="*/ 45 w 485"/>
                  <a:gd name="T33" fmla="*/ 12 h 304"/>
                  <a:gd name="T34" fmla="*/ 51 w 485"/>
                  <a:gd name="T35" fmla="*/ 6 h 304"/>
                  <a:gd name="T36" fmla="*/ 54 w 485"/>
                  <a:gd name="T37" fmla="*/ 0 h 3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5" h="304">
                    <a:moveTo>
                      <a:pt x="485" y="0"/>
                    </a:moveTo>
                    <a:lnTo>
                      <a:pt x="485" y="177"/>
                    </a:lnTo>
                    <a:lnTo>
                      <a:pt x="459" y="228"/>
                    </a:lnTo>
                    <a:lnTo>
                      <a:pt x="408" y="279"/>
                    </a:lnTo>
                    <a:lnTo>
                      <a:pt x="332" y="304"/>
                    </a:lnTo>
                    <a:lnTo>
                      <a:pt x="255" y="304"/>
                    </a:lnTo>
                    <a:lnTo>
                      <a:pt x="153" y="304"/>
                    </a:lnTo>
                    <a:lnTo>
                      <a:pt x="77" y="279"/>
                    </a:lnTo>
                    <a:lnTo>
                      <a:pt x="25" y="228"/>
                    </a:lnTo>
                    <a:lnTo>
                      <a:pt x="0" y="177"/>
                    </a:lnTo>
                    <a:lnTo>
                      <a:pt x="0" y="0"/>
                    </a:lnTo>
                    <a:lnTo>
                      <a:pt x="25" y="50"/>
                    </a:lnTo>
                    <a:lnTo>
                      <a:pt x="77" y="101"/>
                    </a:lnTo>
                    <a:lnTo>
                      <a:pt x="153" y="127"/>
                    </a:lnTo>
                    <a:lnTo>
                      <a:pt x="255" y="152"/>
                    </a:lnTo>
                    <a:lnTo>
                      <a:pt x="332" y="127"/>
                    </a:lnTo>
                    <a:lnTo>
                      <a:pt x="408" y="101"/>
                    </a:lnTo>
                    <a:lnTo>
                      <a:pt x="459" y="50"/>
                    </a:lnTo>
                    <a:lnTo>
                      <a:pt x="48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1" name="Freeform 980">
                <a:extLst>
                  <a:ext uri="{FF2B5EF4-FFF2-40B4-BE49-F238E27FC236}">
                    <a16:creationId xmlns:a16="http://schemas.microsoft.com/office/drawing/2014/main" id="{1C95E6EE-A72C-4295-8721-49F41BAB779B}"/>
                  </a:ext>
                </a:extLst>
              </p:cNvPr>
              <p:cNvSpPr>
                <a:spLocks noChangeAspect="1"/>
              </p:cNvSpPr>
              <p:nvPr/>
            </p:nvSpPr>
            <p:spPr bwMode="auto">
              <a:xfrm>
                <a:off x="2562" y="1243"/>
                <a:ext cx="42" cy="78"/>
              </a:xfrm>
              <a:custGeom>
                <a:avLst/>
                <a:gdLst>
                  <a:gd name="T0" fmla="*/ 14 w 128"/>
                  <a:gd name="T1" fmla="*/ 0 h 229"/>
                  <a:gd name="T2" fmla="*/ 14 w 128"/>
                  <a:gd name="T3" fmla="*/ 9 h 229"/>
                  <a:gd name="T4" fmla="*/ 11 w 128"/>
                  <a:gd name="T5" fmla="*/ 18 h 229"/>
                  <a:gd name="T6" fmla="*/ 3 w 128"/>
                  <a:gd name="T7" fmla="*/ 24 h 229"/>
                  <a:gd name="T8" fmla="*/ 0 w 128"/>
                  <a:gd name="T9" fmla="*/ 27 h 229"/>
                  <a:gd name="T10" fmla="*/ 0 w 128"/>
                  <a:gd name="T11" fmla="*/ 18 h 229"/>
                  <a:gd name="T12" fmla="*/ 3 w 128"/>
                  <a:gd name="T13" fmla="*/ 15 h 229"/>
                  <a:gd name="T14" fmla="*/ 11 w 128"/>
                  <a:gd name="T15" fmla="*/ 6 h 229"/>
                  <a:gd name="T16" fmla="*/ 14 w 128"/>
                  <a:gd name="T17" fmla="*/ 0 h 2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229">
                    <a:moveTo>
                      <a:pt x="128" y="0"/>
                    </a:moveTo>
                    <a:lnTo>
                      <a:pt x="128" y="76"/>
                    </a:lnTo>
                    <a:lnTo>
                      <a:pt x="102" y="153"/>
                    </a:lnTo>
                    <a:lnTo>
                      <a:pt x="25" y="203"/>
                    </a:lnTo>
                    <a:lnTo>
                      <a:pt x="0" y="229"/>
                    </a:lnTo>
                    <a:lnTo>
                      <a:pt x="0" y="153"/>
                    </a:lnTo>
                    <a:lnTo>
                      <a:pt x="25" y="127"/>
                    </a:lnTo>
                    <a:lnTo>
                      <a:pt x="102" y="51"/>
                    </a:lnTo>
                    <a:lnTo>
                      <a:pt x="128"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2" name="Freeform 981">
                <a:extLst>
                  <a:ext uri="{FF2B5EF4-FFF2-40B4-BE49-F238E27FC236}">
                    <a16:creationId xmlns:a16="http://schemas.microsoft.com/office/drawing/2014/main" id="{540BCD4F-93EB-4D58-B145-A0CBB28EEF48}"/>
                  </a:ext>
                </a:extLst>
              </p:cNvPr>
              <p:cNvSpPr>
                <a:spLocks noChangeAspect="1"/>
              </p:cNvSpPr>
              <p:nvPr/>
            </p:nvSpPr>
            <p:spPr bwMode="auto">
              <a:xfrm>
                <a:off x="2529" y="1292"/>
                <a:ext cx="33" cy="37"/>
              </a:xfrm>
              <a:custGeom>
                <a:avLst/>
                <a:gdLst>
                  <a:gd name="T0" fmla="*/ 11 w 102"/>
                  <a:gd name="T1" fmla="*/ 0 h 101"/>
                  <a:gd name="T2" fmla="*/ 11 w 102"/>
                  <a:gd name="T3" fmla="*/ 10 h 101"/>
                  <a:gd name="T4" fmla="*/ 0 w 102"/>
                  <a:gd name="T5" fmla="*/ 14 h 101"/>
                  <a:gd name="T6" fmla="*/ 0 w 102"/>
                  <a:gd name="T7" fmla="*/ 3 h 101"/>
                  <a:gd name="T8" fmla="*/ 11 w 102"/>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01">
                    <a:moveTo>
                      <a:pt x="102" y="0"/>
                    </a:moveTo>
                    <a:lnTo>
                      <a:pt x="102" y="76"/>
                    </a:lnTo>
                    <a:lnTo>
                      <a:pt x="0" y="101"/>
                    </a:lnTo>
                    <a:lnTo>
                      <a:pt x="0" y="25"/>
                    </a:lnTo>
                    <a:lnTo>
                      <a:pt x="10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3" name="Rectangle 982">
                <a:extLst>
                  <a:ext uri="{FF2B5EF4-FFF2-40B4-BE49-F238E27FC236}">
                    <a16:creationId xmlns:a16="http://schemas.microsoft.com/office/drawing/2014/main" id="{6EFCC007-6E00-46C7-86EA-DB42DAD751AB}"/>
                  </a:ext>
                </a:extLst>
              </p:cNvPr>
              <p:cNvSpPr>
                <a:spLocks noChangeAspect="1" noChangeArrowheads="1"/>
              </p:cNvSpPr>
              <p:nvPr/>
            </p:nvSpPr>
            <p:spPr bwMode="auto">
              <a:xfrm>
                <a:off x="2483" y="1301"/>
                <a:ext cx="46" cy="2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54" name="Freeform 983">
                <a:extLst>
                  <a:ext uri="{FF2B5EF4-FFF2-40B4-BE49-F238E27FC236}">
                    <a16:creationId xmlns:a16="http://schemas.microsoft.com/office/drawing/2014/main" id="{4514B749-BBE2-4262-98FE-7E31F48B8713}"/>
                  </a:ext>
                </a:extLst>
              </p:cNvPr>
              <p:cNvSpPr>
                <a:spLocks noChangeAspect="1"/>
              </p:cNvSpPr>
              <p:nvPr/>
            </p:nvSpPr>
            <p:spPr bwMode="auto">
              <a:xfrm>
                <a:off x="2450" y="1292"/>
                <a:ext cx="33" cy="37"/>
              </a:xfrm>
              <a:custGeom>
                <a:avLst/>
                <a:gdLst>
                  <a:gd name="T0" fmla="*/ 11 w 102"/>
                  <a:gd name="T1" fmla="*/ 3 h 101"/>
                  <a:gd name="T2" fmla="*/ 11 w 102"/>
                  <a:gd name="T3" fmla="*/ 14 h 101"/>
                  <a:gd name="T4" fmla="*/ 0 w 102"/>
                  <a:gd name="T5" fmla="*/ 10 h 101"/>
                  <a:gd name="T6" fmla="*/ 0 w 102"/>
                  <a:gd name="T7" fmla="*/ 0 h 101"/>
                  <a:gd name="T8" fmla="*/ 11 w 102"/>
                  <a:gd name="T9" fmla="*/ 3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01">
                    <a:moveTo>
                      <a:pt x="102" y="25"/>
                    </a:moveTo>
                    <a:lnTo>
                      <a:pt x="102" y="101"/>
                    </a:lnTo>
                    <a:lnTo>
                      <a:pt x="0" y="76"/>
                    </a:lnTo>
                    <a:lnTo>
                      <a:pt x="0" y="0"/>
                    </a:lnTo>
                    <a:lnTo>
                      <a:pt x="102" y="2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5" name="Freeform 984">
                <a:extLst>
                  <a:ext uri="{FF2B5EF4-FFF2-40B4-BE49-F238E27FC236}">
                    <a16:creationId xmlns:a16="http://schemas.microsoft.com/office/drawing/2014/main" id="{B0D5EC2A-10E1-4007-AAB6-C6E7A0BFF308}"/>
                  </a:ext>
                </a:extLst>
              </p:cNvPr>
              <p:cNvSpPr>
                <a:spLocks noChangeAspect="1"/>
              </p:cNvSpPr>
              <p:nvPr/>
            </p:nvSpPr>
            <p:spPr bwMode="auto">
              <a:xfrm>
                <a:off x="2417" y="1276"/>
                <a:ext cx="33" cy="45"/>
              </a:xfrm>
              <a:custGeom>
                <a:avLst/>
                <a:gdLst>
                  <a:gd name="T0" fmla="*/ 11 w 102"/>
                  <a:gd name="T1" fmla="*/ 6 h 127"/>
                  <a:gd name="T2" fmla="*/ 11 w 102"/>
                  <a:gd name="T3" fmla="*/ 16 h 127"/>
                  <a:gd name="T4" fmla="*/ 3 w 102"/>
                  <a:gd name="T5" fmla="*/ 13 h 127"/>
                  <a:gd name="T6" fmla="*/ 0 w 102"/>
                  <a:gd name="T7" fmla="*/ 10 h 127"/>
                  <a:gd name="T8" fmla="*/ 0 w 102"/>
                  <a:gd name="T9" fmla="*/ 0 h 127"/>
                  <a:gd name="T10" fmla="*/ 3 w 102"/>
                  <a:gd name="T11" fmla="*/ 3 h 127"/>
                  <a:gd name="T12" fmla="*/ 11 w 102"/>
                  <a:gd name="T13" fmla="*/ 6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7">
                    <a:moveTo>
                      <a:pt x="102" y="51"/>
                    </a:moveTo>
                    <a:lnTo>
                      <a:pt x="102" y="127"/>
                    </a:lnTo>
                    <a:lnTo>
                      <a:pt x="25" y="101"/>
                    </a:lnTo>
                    <a:lnTo>
                      <a:pt x="0" y="76"/>
                    </a:lnTo>
                    <a:lnTo>
                      <a:pt x="0" y="0"/>
                    </a:lnTo>
                    <a:lnTo>
                      <a:pt x="25" y="25"/>
                    </a:lnTo>
                    <a:lnTo>
                      <a:pt x="102" y="5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6" name="Freeform 985">
                <a:extLst>
                  <a:ext uri="{FF2B5EF4-FFF2-40B4-BE49-F238E27FC236}">
                    <a16:creationId xmlns:a16="http://schemas.microsoft.com/office/drawing/2014/main" id="{C4562F96-11FB-4F66-B0A7-C72506B440B8}"/>
                  </a:ext>
                </a:extLst>
              </p:cNvPr>
              <p:cNvSpPr>
                <a:spLocks noChangeAspect="1"/>
              </p:cNvSpPr>
              <p:nvPr/>
            </p:nvSpPr>
            <p:spPr bwMode="auto">
              <a:xfrm>
                <a:off x="2400" y="1251"/>
                <a:ext cx="17" cy="50"/>
              </a:xfrm>
              <a:custGeom>
                <a:avLst/>
                <a:gdLst>
                  <a:gd name="T0" fmla="*/ 6 w 51"/>
                  <a:gd name="T1" fmla="*/ 8 h 152"/>
                  <a:gd name="T2" fmla="*/ 6 w 51"/>
                  <a:gd name="T3" fmla="*/ 16 h 152"/>
                  <a:gd name="T4" fmla="*/ 0 w 51"/>
                  <a:gd name="T5" fmla="*/ 11 h 152"/>
                  <a:gd name="T6" fmla="*/ 0 w 51"/>
                  <a:gd name="T7" fmla="*/ 0 h 152"/>
                  <a:gd name="T8" fmla="*/ 6 w 51"/>
                  <a:gd name="T9" fmla="*/ 8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52">
                    <a:moveTo>
                      <a:pt x="51" y="76"/>
                    </a:moveTo>
                    <a:lnTo>
                      <a:pt x="51" y="152"/>
                    </a:lnTo>
                    <a:lnTo>
                      <a:pt x="0" y="101"/>
                    </a:lnTo>
                    <a:lnTo>
                      <a:pt x="0" y="0"/>
                    </a:lnTo>
                    <a:lnTo>
                      <a:pt x="51" y="76"/>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7" name="Freeform 986">
                <a:extLst>
                  <a:ext uri="{FF2B5EF4-FFF2-40B4-BE49-F238E27FC236}">
                    <a16:creationId xmlns:a16="http://schemas.microsoft.com/office/drawing/2014/main" id="{B76B093A-5FBF-4CB3-9848-DEDF744114D6}"/>
                  </a:ext>
                </a:extLst>
              </p:cNvPr>
              <p:cNvSpPr>
                <a:spLocks noChangeAspect="1"/>
              </p:cNvSpPr>
              <p:nvPr/>
            </p:nvSpPr>
            <p:spPr bwMode="auto">
              <a:xfrm>
                <a:off x="2400" y="1243"/>
                <a:ext cx="0" cy="41"/>
              </a:xfrm>
              <a:custGeom>
                <a:avLst/>
                <a:gdLst>
                  <a:gd name="T0" fmla="*/ 3 h 127"/>
                  <a:gd name="T1" fmla="*/ 13 h 127"/>
                  <a:gd name="T2" fmla="*/ 8 h 127"/>
                  <a:gd name="T3" fmla="*/ 0 h 127"/>
                  <a:gd name="T4" fmla="*/ 3 h 127"/>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27">
                    <a:moveTo>
                      <a:pt x="0" y="26"/>
                    </a:moveTo>
                    <a:lnTo>
                      <a:pt x="0" y="127"/>
                    </a:lnTo>
                    <a:lnTo>
                      <a:pt x="0" y="76"/>
                    </a:lnTo>
                    <a:lnTo>
                      <a:pt x="0" y="0"/>
                    </a:lnTo>
                    <a:lnTo>
                      <a:pt x="0"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8" name="Freeform 987">
                <a:extLst>
                  <a:ext uri="{FF2B5EF4-FFF2-40B4-BE49-F238E27FC236}">
                    <a16:creationId xmlns:a16="http://schemas.microsoft.com/office/drawing/2014/main" id="{D63F94FE-7363-4738-AF02-36422BA4C52C}"/>
                  </a:ext>
                </a:extLst>
              </p:cNvPr>
              <p:cNvSpPr>
                <a:spLocks noChangeAspect="1"/>
              </p:cNvSpPr>
              <p:nvPr/>
            </p:nvSpPr>
            <p:spPr bwMode="auto">
              <a:xfrm>
                <a:off x="2562" y="1218"/>
                <a:ext cx="42" cy="74"/>
              </a:xfrm>
              <a:custGeom>
                <a:avLst/>
                <a:gdLst>
                  <a:gd name="T0" fmla="*/ 14 w 128"/>
                  <a:gd name="T1" fmla="*/ 0 h 229"/>
                  <a:gd name="T2" fmla="*/ 14 w 128"/>
                  <a:gd name="T3" fmla="*/ 8 h 229"/>
                  <a:gd name="T4" fmla="*/ 11 w 128"/>
                  <a:gd name="T5" fmla="*/ 16 h 229"/>
                  <a:gd name="T6" fmla="*/ 3 w 128"/>
                  <a:gd name="T7" fmla="*/ 21 h 229"/>
                  <a:gd name="T8" fmla="*/ 0 w 128"/>
                  <a:gd name="T9" fmla="*/ 24 h 229"/>
                  <a:gd name="T10" fmla="*/ 0 w 128"/>
                  <a:gd name="T11" fmla="*/ 13 h 229"/>
                  <a:gd name="T12" fmla="*/ 3 w 128"/>
                  <a:gd name="T13" fmla="*/ 13 h 229"/>
                  <a:gd name="T14" fmla="*/ 11 w 128"/>
                  <a:gd name="T15" fmla="*/ 5 h 229"/>
                  <a:gd name="T16" fmla="*/ 14 w 128"/>
                  <a:gd name="T17" fmla="*/ 0 h 2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229">
                    <a:moveTo>
                      <a:pt x="128" y="0"/>
                    </a:moveTo>
                    <a:lnTo>
                      <a:pt x="128" y="76"/>
                    </a:lnTo>
                    <a:lnTo>
                      <a:pt x="102" y="152"/>
                    </a:lnTo>
                    <a:lnTo>
                      <a:pt x="25" y="203"/>
                    </a:lnTo>
                    <a:lnTo>
                      <a:pt x="0" y="229"/>
                    </a:lnTo>
                    <a:lnTo>
                      <a:pt x="0" y="127"/>
                    </a:lnTo>
                    <a:lnTo>
                      <a:pt x="25" y="127"/>
                    </a:lnTo>
                    <a:lnTo>
                      <a:pt x="102" y="51"/>
                    </a:lnTo>
                    <a:lnTo>
                      <a:pt x="128"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59" name="Freeform 988">
                <a:extLst>
                  <a:ext uri="{FF2B5EF4-FFF2-40B4-BE49-F238E27FC236}">
                    <a16:creationId xmlns:a16="http://schemas.microsoft.com/office/drawing/2014/main" id="{1F0EF7D6-3226-471F-BBE1-74A52E57451B}"/>
                  </a:ext>
                </a:extLst>
              </p:cNvPr>
              <p:cNvSpPr>
                <a:spLocks noChangeAspect="1"/>
              </p:cNvSpPr>
              <p:nvPr/>
            </p:nvSpPr>
            <p:spPr bwMode="auto">
              <a:xfrm>
                <a:off x="2529" y="1259"/>
                <a:ext cx="33" cy="42"/>
              </a:xfrm>
              <a:custGeom>
                <a:avLst/>
                <a:gdLst>
                  <a:gd name="T0" fmla="*/ 11 w 102"/>
                  <a:gd name="T1" fmla="*/ 0 h 127"/>
                  <a:gd name="T2" fmla="*/ 11 w 102"/>
                  <a:gd name="T3" fmla="*/ 11 h 127"/>
                  <a:gd name="T4" fmla="*/ 0 w 102"/>
                  <a:gd name="T5" fmla="*/ 14 h 127"/>
                  <a:gd name="T6" fmla="*/ 0 w 102"/>
                  <a:gd name="T7" fmla="*/ 3 h 127"/>
                  <a:gd name="T8" fmla="*/ 11 w 102"/>
                  <a:gd name="T9" fmla="*/ 0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27">
                    <a:moveTo>
                      <a:pt x="102" y="0"/>
                    </a:moveTo>
                    <a:lnTo>
                      <a:pt x="102" y="102"/>
                    </a:lnTo>
                    <a:lnTo>
                      <a:pt x="0" y="127"/>
                    </a:lnTo>
                    <a:lnTo>
                      <a:pt x="0" y="25"/>
                    </a:lnTo>
                    <a:lnTo>
                      <a:pt x="10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60" name="Rectangle 989">
                <a:extLst>
                  <a:ext uri="{FF2B5EF4-FFF2-40B4-BE49-F238E27FC236}">
                    <a16:creationId xmlns:a16="http://schemas.microsoft.com/office/drawing/2014/main" id="{BA2D0E7C-8769-4766-BCF0-C11473EB3EC8}"/>
                  </a:ext>
                </a:extLst>
              </p:cNvPr>
              <p:cNvSpPr>
                <a:spLocks noChangeAspect="1" noChangeArrowheads="1"/>
              </p:cNvSpPr>
              <p:nvPr/>
            </p:nvSpPr>
            <p:spPr bwMode="auto">
              <a:xfrm>
                <a:off x="2483" y="1268"/>
                <a:ext cx="46" cy="3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61" name="Freeform 990">
                <a:extLst>
                  <a:ext uri="{FF2B5EF4-FFF2-40B4-BE49-F238E27FC236}">
                    <a16:creationId xmlns:a16="http://schemas.microsoft.com/office/drawing/2014/main" id="{A48729CB-C820-46A1-86A6-DF4B4379CCB8}"/>
                  </a:ext>
                </a:extLst>
              </p:cNvPr>
              <p:cNvSpPr>
                <a:spLocks noChangeAspect="1"/>
              </p:cNvSpPr>
              <p:nvPr/>
            </p:nvSpPr>
            <p:spPr bwMode="auto">
              <a:xfrm>
                <a:off x="2442" y="1268"/>
                <a:ext cx="41" cy="33"/>
              </a:xfrm>
              <a:custGeom>
                <a:avLst/>
                <a:gdLst>
                  <a:gd name="T0" fmla="*/ 13 w 127"/>
                  <a:gd name="T1" fmla="*/ 0 h 102"/>
                  <a:gd name="T2" fmla="*/ 13 w 127"/>
                  <a:gd name="T3" fmla="*/ 11 h 102"/>
                  <a:gd name="T4" fmla="*/ 0 w 127"/>
                  <a:gd name="T5" fmla="*/ 8 h 102"/>
                  <a:gd name="T6" fmla="*/ 0 w 127"/>
                  <a:gd name="T7" fmla="*/ 0 h 102"/>
                  <a:gd name="T8" fmla="*/ 13 w 127"/>
                  <a:gd name="T9" fmla="*/ 0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 h="102">
                    <a:moveTo>
                      <a:pt x="127" y="0"/>
                    </a:moveTo>
                    <a:lnTo>
                      <a:pt x="127" y="102"/>
                    </a:lnTo>
                    <a:lnTo>
                      <a:pt x="0" y="77"/>
                    </a:lnTo>
                    <a:lnTo>
                      <a:pt x="0" y="0"/>
                    </a:lnTo>
                    <a:lnTo>
                      <a:pt x="127"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62" name="Freeform 991">
                <a:extLst>
                  <a:ext uri="{FF2B5EF4-FFF2-40B4-BE49-F238E27FC236}">
                    <a16:creationId xmlns:a16="http://schemas.microsoft.com/office/drawing/2014/main" id="{B71D9D15-0B96-40AB-9A84-141098A9821A}"/>
                  </a:ext>
                </a:extLst>
              </p:cNvPr>
              <p:cNvSpPr>
                <a:spLocks noChangeAspect="1"/>
              </p:cNvSpPr>
              <p:nvPr/>
            </p:nvSpPr>
            <p:spPr bwMode="auto">
              <a:xfrm>
                <a:off x="2417" y="1243"/>
                <a:ext cx="25" cy="49"/>
              </a:xfrm>
              <a:custGeom>
                <a:avLst/>
                <a:gdLst>
                  <a:gd name="T0" fmla="*/ 8 w 77"/>
                  <a:gd name="T1" fmla="*/ 8 h 153"/>
                  <a:gd name="T2" fmla="*/ 8 w 77"/>
                  <a:gd name="T3" fmla="*/ 16 h 153"/>
                  <a:gd name="T4" fmla="*/ 3 w 77"/>
                  <a:gd name="T5" fmla="*/ 13 h 153"/>
                  <a:gd name="T6" fmla="*/ 0 w 77"/>
                  <a:gd name="T7" fmla="*/ 11 h 153"/>
                  <a:gd name="T8" fmla="*/ 0 w 77"/>
                  <a:gd name="T9" fmla="*/ 0 h 153"/>
                  <a:gd name="T10" fmla="*/ 3 w 77"/>
                  <a:gd name="T11" fmla="*/ 5 h 153"/>
                  <a:gd name="T12" fmla="*/ 8 w 77"/>
                  <a:gd name="T13" fmla="*/ 8 h 1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153">
                    <a:moveTo>
                      <a:pt x="77" y="76"/>
                    </a:moveTo>
                    <a:lnTo>
                      <a:pt x="77" y="153"/>
                    </a:lnTo>
                    <a:lnTo>
                      <a:pt x="25" y="127"/>
                    </a:lnTo>
                    <a:lnTo>
                      <a:pt x="0" y="102"/>
                    </a:lnTo>
                    <a:lnTo>
                      <a:pt x="0" y="0"/>
                    </a:lnTo>
                    <a:lnTo>
                      <a:pt x="25" y="51"/>
                    </a:lnTo>
                    <a:lnTo>
                      <a:pt x="77" y="7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63" name="Freeform 992">
                <a:extLst>
                  <a:ext uri="{FF2B5EF4-FFF2-40B4-BE49-F238E27FC236}">
                    <a16:creationId xmlns:a16="http://schemas.microsoft.com/office/drawing/2014/main" id="{E0F7C0B3-DF88-4582-9A3C-CF6C4AE8AE1B}"/>
                  </a:ext>
                </a:extLst>
              </p:cNvPr>
              <p:cNvSpPr>
                <a:spLocks noChangeAspect="1"/>
              </p:cNvSpPr>
              <p:nvPr/>
            </p:nvSpPr>
            <p:spPr bwMode="auto">
              <a:xfrm>
                <a:off x="2400" y="1227"/>
                <a:ext cx="17" cy="49"/>
              </a:xfrm>
              <a:custGeom>
                <a:avLst/>
                <a:gdLst>
                  <a:gd name="T0" fmla="*/ 6 w 51"/>
                  <a:gd name="T1" fmla="*/ 5 h 153"/>
                  <a:gd name="T2" fmla="*/ 6 w 51"/>
                  <a:gd name="T3" fmla="*/ 16 h 153"/>
                  <a:gd name="T4" fmla="*/ 0 w 51"/>
                  <a:gd name="T5" fmla="*/ 11 h 153"/>
                  <a:gd name="T6" fmla="*/ 0 w 51"/>
                  <a:gd name="T7" fmla="*/ 0 h 153"/>
                  <a:gd name="T8" fmla="*/ 6 w 51"/>
                  <a:gd name="T9" fmla="*/ 5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53">
                    <a:moveTo>
                      <a:pt x="51" y="51"/>
                    </a:moveTo>
                    <a:lnTo>
                      <a:pt x="51" y="153"/>
                    </a:lnTo>
                    <a:lnTo>
                      <a:pt x="0" y="102"/>
                    </a:lnTo>
                    <a:lnTo>
                      <a:pt x="0" y="0"/>
                    </a:lnTo>
                    <a:lnTo>
                      <a:pt x="51" y="5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64" name="Freeform 993">
                <a:extLst>
                  <a:ext uri="{FF2B5EF4-FFF2-40B4-BE49-F238E27FC236}">
                    <a16:creationId xmlns:a16="http://schemas.microsoft.com/office/drawing/2014/main" id="{E5A7F594-5B1F-47F3-9384-3F1B9E1A996E}"/>
                  </a:ext>
                </a:extLst>
              </p:cNvPr>
              <p:cNvSpPr>
                <a:spLocks noChangeAspect="1"/>
              </p:cNvSpPr>
              <p:nvPr/>
            </p:nvSpPr>
            <p:spPr bwMode="auto">
              <a:xfrm>
                <a:off x="2400" y="1218"/>
                <a:ext cx="0" cy="41"/>
              </a:xfrm>
              <a:custGeom>
                <a:avLst/>
                <a:gdLst>
                  <a:gd name="T0" fmla="*/ 3 h 127"/>
                  <a:gd name="T1" fmla="*/ 13 h 127"/>
                  <a:gd name="T2" fmla="*/ 8 h 127"/>
                  <a:gd name="T3" fmla="*/ 0 h 127"/>
                  <a:gd name="T4" fmla="*/ 3 h 127"/>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27">
                    <a:moveTo>
                      <a:pt x="0" y="25"/>
                    </a:moveTo>
                    <a:lnTo>
                      <a:pt x="0" y="127"/>
                    </a:lnTo>
                    <a:lnTo>
                      <a:pt x="0" y="76"/>
                    </a:lnTo>
                    <a:lnTo>
                      <a:pt x="0" y="0"/>
                    </a:lnTo>
                    <a:lnTo>
                      <a:pt x="0" y="2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65" name="Freeform 994">
                <a:extLst>
                  <a:ext uri="{FF2B5EF4-FFF2-40B4-BE49-F238E27FC236}">
                    <a16:creationId xmlns:a16="http://schemas.microsoft.com/office/drawing/2014/main" id="{339E6195-1B1F-4F7B-A5C3-FDE4C5E0DC69}"/>
                  </a:ext>
                </a:extLst>
              </p:cNvPr>
              <p:cNvSpPr>
                <a:spLocks noChangeAspect="1"/>
              </p:cNvSpPr>
              <p:nvPr/>
            </p:nvSpPr>
            <p:spPr bwMode="auto">
              <a:xfrm>
                <a:off x="2400" y="1173"/>
                <a:ext cx="204" cy="103"/>
              </a:xfrm>
              <a:custGeom>
                <a:avLst/>
                <a:gdLst>
                  <a:gd name="T0" fmla="*/ 59 w 613"/>
                  <a:gd name="T1" fmla="*/ 0 h 305"/>
                  <a:gd name="T2" fmla="*/ 59 w 613"/>
                  <a:gd name="T3" fmla="*/ 11 h 305"/>
                  <a:gd name="T4" fmla="*/ 59 w 613"/>
                  <a:gd name="T5" fmla="*/ 20 h 305"/>
                  <a:gd name="T6" fmla="*/ 51 w 613"/>
                  <a:gd name="T7" fmla="*/ 23 h 305"/>
                  <a:gd name="T8" fmla="*/ 42 w 613"/>
                  <a:gd name="T9" fmla="*/ 29 h 305"/>
                  <a:gd name="T10" fmla="*/ 34 w 613"/>
                  <a:gd name="T11" fmla="*/ 29 h 305"/>
                  <a:gd name="T12" fmla="*/ 23 w 613"/>
                  <a:gd name="T13" fmla="*/ 29 h 305"/>
                  <a:gd name="T14" fmla="*/ 14 w 613"/>
                  <a:gd name="T15" fmla="*/ 23 h 305"/>
                  <a:gd name="T16" fmla="*/ 8 w 613"/>
                  <a:gd name="T17" fmla="*/ 20 h 305"/>
                  <a:gd name="T18" fmla="*/ 8 w 613"/>
                  <a:gd name="T19" fmla="*/ 15 h 305"/>
                  <a:gd name="T20" fmla="*/ 8 w 613"/>
                  <a:gd name="T21" fmla="*/ 0 h 305"/>
                  <a:gd name="T22" fmla="*/ 0 w 613"/>
                  <a:gd name="T23" fmla="*/ 6 h 305"/>
                  <a:gd name="T24" fmla="*/ 0 w 613"/>
                  <a:gd name="T25" fmla="*/ 15 h 305"/>
                  <a:gd name="T26" fmla="*/ 3 w 613"/>
                  <a:gd name="T27" fmla="*/ 20 h 305"/>
                  <a:gd name="T28" fmla="*/ 8 w 613"/>
                  <a:gd name="T29" fmla="*/ 29 h 305"/>
                  <a:gd name="T30" fmla="*/ 20 w 613"/>
                  <a:gd name="T31" fmla="*/ 32 h 305"/>
                  <a:gd name="T32" fmla="*/ 34 w 613"/>
                  <a:gd name="T33" fmla="*/ 35 h 305"/>
                  <a:gd name="T34" fmla="*/ 45 w 613"/>
                  <a:gd name="T35" fmla="*/ 32 h 305"/>
                  <a:gd name="T36" fmla="*/ 57 w 613"/>
                  <a:gd name="T37" fmla="*/ 29 h 305"/>
                  <a:gd name="T38" fmla="*/ 65 w 613"/>
                  <a:gd name="T39" fmla="*/ 20 h 305"/>
                  <a:gd name="T40" fmla="*/ 68 w 613"/>
                  <a:gd name="T41" fmla="*/ 15 h 305"/>
                  <a:gd name="T42" fmla="*/ 65 w 613"/>
                  <a:gd name="T43" fmla="*/ 6 h 305"/>
                  <a:gd name="T44" fmla="*/ 59 w 613"/>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3" h="305">
                    <a:moveTo>
                      <a:pt x="536" y="0"/>
                    </a:moveTo>
                    <a:lnTo>
                      <a:pt x="536" y="101"/>
                    </a:lnTo>
                    <a:lnTo>
                      <a:pt x="536" y="178"/>
                    </a:lnTo>
                    <a:lnTo>
                      <a:pt x="459" y="203"/>
                    </a:lnTo>
                    <a:lnTo>
                      <a:pt x="383" y="254"/>
                    </a:lnTo>
                    <a:lnTo>
                      <a:pt x="306" y="254"/>
                    </a:lnTo>
                    <a:lnTo>
                      <a:pt x="204" y="254"/>
                    </a:lnTo>
                    <a:lnTo>
                      <a:pt x="128" y="203"/>
                    </a:lnTo>
                    <a:lnTo>
                      <a:pt x="76" y="178"/>
                    </a:lnTo>
                    <a:lnTo>
                      <a:pt x="76" y="127"/>
                    </a:lnTo>
                    <a:lnTo>
                      <a:pt x="76" y="0"/>
                    </a:lnTo>
                    <a:lnTo>
                      <a:pt x="0" y="51"/>
                    </a:lnTo>
                    <a:lnTo>
                      <a:pt x="0" y="127"/>
                    </a:lnTo>
                    <a:lnTo>
                      <a:pt x="25" y="178"/>
                    </a:lnTo>
                    <a:lnTo>
                      <a:pt x="76" y="254"/>
                    </a:lnTo>
                    <a:lnTo>
                      <a:pt x="179" y="279"/>
                    </a:lnTo>
                    <a:lnTo>
                      <a:pt x="306" y="305"/>
                    </a:lnTo>
                    <a:lnTo>
                      <a:pt x="408" y="279"/>
                    </a:lnTo>
                    <a:lnTo>
                      <a:pt x="510" y="254"/>
                    </a:lnTo>
                    <a:lnTo>
                      <a:pt x="587" y="178"/>
                    </a:lnTo>
                    <a:lnTo>
                      <a:pt x="613" y="127"/>
                    </a:lnTo>
                    <a:lnTo>
                      <a:pt x="587" y="51"/>
                    </a:lnTo>
                    <a:lnTo>
                      <a:pt x="536"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66" name="Freeform 995">
                <a:extLst>
                  <a:ext uri="{FF2B5EF4-FFF2-40B4-BE49-F238E27FC236}">
                    <a16:creationId xmlns:a16="http://schemas.microsoft.com/office/drawing/2014/main" id="{A134F135-BB3A-4BBF-8296-129E5FC5EB9A}"/>
                  </a:ext>
                </a:extLst>
              </p:cNvPr>
              <p:cNvSpPr>
                <a:spLocks noChangeAspect="1"/>
              </p:cNvSpPr>
              <p:nvPr/>
            </p:nvSpPr>
            <p:spPr bwMode="auto">
              <a:xfrm>
                <a:off x="2400" y="1194"/>
                <a:ext cx="0" cy="41"/>
              </a:xfrm>
              <a:custGeom>
                <a:avLst/>
                <a:gdLst>
                  <a:gd name="T0" fmla="*/ 3 h 127"/>
                  <a:gd name="T1" fmla="*/ 13 h 127"/>
                  <a:gd name="T2" fmla="*/ 8 h 127"/>
                  <a:gd name="T3" fmla="*/ 0 h 127"/>
                  <a:gd name="T4" fmla="*/ 3 h 127"/>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27">
                    <a:moveTo>
                      <a:pt x="0" y="25"/>
                    </a:moveTo>
                    <a:lnTo>
                      <a:pt x="0" y="127"/>
                    </a:lnTo>
                    <a:lnTo>
                      <a:pt x="0" y="76"/>
                    </a:lnTo>
                    <a:lnTo>
                      <a:pt x="0" y="0"/>
                    </a:lnTo>
                    <a:lnTo>
                      <a:pt x="0" y="2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pic>
            <p:nvPicPr>
              <p:cNvPr id="67" name="Picture 996">
                <a:extLst>
                  <a:ext uri="{FF2B5EF4-FFF2-40B4-BE49-F238E27FC236}">
                    <a16:creationId xmlns:a16="http://schemas.microsoft.com/office/drawing/2014/main" id="{10B1256C-9762-4F86-885C-B5E7C06BEBA8}"/>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40" y="1235"/>
                <a:ext cx="227" cy="1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997">
                <a:extLst>
                  <a:ext uri="{FF2B5EF4-FFF2-40B4-BE49-F238E27FC236}">
                    <a16:creationId xmlns:a16="http://schemas.microsoft.com/office/drawing/2014/main" id="{DDD21B0D-7984-4B8D-BA3A-39E3A8A2863E}"/>
                  </a:ext>
                </a:extLst>
              </p:cNvPr>
              <p:cNvGrpSpPr>
                <a:grpSpLocks noChangeAspect="1"/>
              </p:cNvGrpSpPr>
              <p:nvPr/>
            </p:nvGrpSpPr>
            <p:grpSpPr bwMode="auto">
              <a:xfrm>
                <a:off x="2400" y="1148"/>
                <a:ext cx="204" cy="128"/>
                <a:chOff x="1576" y="1493"/>
                <a:chExt cx="773" cy="484"/>
              </a:xfrm>
            </p:grpSpPr>
            <p:sp>
              <p:nvSpPr>
                <p:cNvPr id="70" name="Freeform 998">
                  <a:extLst>
                    <a:ext uri="{FF2B5EF4-FFF2-40B4-BE49-F238E27FC236}">
                      <a16:creationId xmlns:a16="http://schemas.microsoft.com/office/drawing/2014/main" id="{3E12654E-68CD-4E94-9BAD-9FA403AEF819}"/>
                    </a:ext>
                  </a:extLst>
                </p:cNvPr>
                <p:cNvSpPr>
                  <a:spLocks noChangeAspect="1"/>
                </p:cNvSpPr>
                <p:nvPr/>
              </p:nvSpPr>
              <p:spPr bwMode="auto">
                <a:xfrm>
                  <a:off x="2188" y="1654"/>
                  <a:ext cx="161" cy="290"/>
                </a:xfrm>
                <a:custGeom>
                  <a:avLst/>
                  <a:gdLst>
                    <a:gd name="T0" fmla="*/ 203 w 128"/>
                    <a:gd name="T1" fmla="*/ 0 h 228"/>
                    <a:gd name="T2" fmla="*/ 203 w 128"/>
                    <a:gd name="T3" fmla="*/ 123 h 228"/>
                    <a:gd name="T4" fmla="*/ 161 w 128"/>
                    <a:gd name="T5" fmla="*/ 245 h 228"/>
                    <a:gd name="T6" fmla="*/ 39 w 128"/>
                    <a:gd name="T7" fmla="*/ 328 h 228"/>
                    <a:gd name="T8" fmla="*/ 0 w 128"/>
                    <a:gd name="T9" fmla="*/ 369 h 228"/>
                    <a:gd name="T10" fmla="*/ 0 w 128"/>
                    <a:gd name="T11" fmla="*/ 245 h 228"/>
                    <a:gd name="T12" fmla="*/ 39 w 128"/>
                    <a:gd name="T13" fmla="*/ 206 h 228"/>
                    <a:gd name="T14" fmla="*/ 161 w 128"/>
                    <a:gd name="T15" fmla="*/ 81 h 228"/>
                    <a:gd name="T16" fmla="*/ 203 w 128"/>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228">
                      <a:moveTo>
                        <a:pt x="128" y="0"/>
                      </a:moveTo>
                      <a:lnTo>
                        <a:pt x="128" y="76"/>
                      </a:lnTo>
                      <a:lnTo>
                        <a:pt x="102" y="152"/>
                      </a:lnTo>
                      <a:lnTo>
                        <a:pt x="25" y="203"/>
                      </a:lnTo>
                      <a:lnTo>
                        <a:pt x="0" y="228"/>
                      </a:lnTo>
                      <a:lnTo>
                        <a:pt x="0" y="152"/>
                      </a:lnTo>
                      <a:lnTo>
                        <a:pt x="25" y="127"/>
                      </a:lnTo>
                      <a:lnTo>
                        <a:pt x="102" y="50"/>
                      </a:lnTo>
                      <a:lnTo>
                        <a:pt x="128"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71" name="Freeform 999">
                  <a:extLst>
                    <a:ext uri="{FF2B5EF4-FFF2-40B4-BE49-F238E27FC236}">
                      <a16:creationId xmlns:a16="http://schemas.microsoft.com/office/drawing/2014/main" id="{35453E4E-34D9-46B8-A292-A3760CC01B23}"/>
                    </a:ext>
                  </a:extLst>
                </p:cNvPr>
                <p:cNvSpPr>
                  <a:spLocks noChangeAspect="1"/>
                </p:cNvSpPr>
                <p:nvPr/>
              </p:nvSpPr>
              <p:spPr bwMode="auto">
                <a:xfrm>
                  <a:off x="2059" y="1847"/>
                  <a:ext cx="129" cy="130"/>
                </a:xfrm>
                <a:custGeom>
                  <a:avLst/>
                  <a:gdLst>
                    <a:gd name="T0" fmla="*/ 163 w 102"/>
                    <a:gd name="T1" fmla="*/ 0 h 102"/>
                    <a:gd name="T2" fmla="*/ 163 w 102"/>
                    <a:gd name="T3" fmla="*/ 124 h 102"/>
                    <a:gd name="T4" fmla="*/ 0 w 102"/>
                    <a:gd name="T5" fmla="*/ 166 h 102"/>
                    <a:gd name="T6" fmla="*/ 0 w 102"/>
                    <a:gd name="T7" fmla="*/ 42 h 102"/>
                    <a:gd name="T8" fmla="*/ 163 w 102"/>
                    <a:gd name="T9" fmla="*/ 0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02">
                      <a:moveTo>
                        <a:pt x="102" y="0"/>
                      </a:moveTo>
                      <a:lnTo>
                        <a:pt x="102" y="76"/>
                      </a:lnTo>
                      <a:lnTo>
                        <a:pt x="0" y="102"/>
                      </a:lnTo>
                      <a:lnTo>
                        <a:pt x="0" y="26"/>
                      </a:lnTo>
                      <a:lnTo>
                        <a:pt x="10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72" name="Rectangle 1000">
                  <a:extLst>
                    <a:ext uri="{FF2B5EF4-FFF2-40B4-BE49-F238E27FC236}">
                      <a16:creationId xmlns:a16="http://schemas.microsoft.com/office/drawing/2014/main" id="{B9672682-6240-4FC5-A551-F289FAD9E18E}"/>
                    </a:ext>
                  </a:extLst>
                </p:cNvPr>
                <p:cNvSpPr>
                  <a:spLocks noChangeAspect="1" noChangeArrowheads="1"/>
                </p:cNvSpPr>
                <p:nvPr/>
              </p:nvSpPr>
              <p:spPr bwMode="auto">
                <a:xfrm>
                  <a:off x="1898" y="1880"/>
                  <a:ext cx="161" cy="9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50000"/>
                    </a:spcBef>
                  </a:pPr>
                  <a:endParaRPr lang="en-US" altLang="en-US" sz="2667"/>
                </a:p>
              </p:txBody>
            </p:sp>
            <p:sp>
              <p:nvSpPr>
                <p:cNvPr id="73" name="Freeform 1001">
                  <a:extLst>
                    <a:ext uri="{FF2B5EF4-FFF2-40B4-BE49-F238E27FC236}">
                      <a16:creationId xmlns:a16="http://schemas.microsoft.com/office/drawing/2014/main" id="{3F66430B-AB21-4F58-9976-E72183F56A00}"/>
                    </a:ext>
                  </a:extLst>
                </p:cNvPr>
                <p:cNvSpPr>
                  <a:spLocks noChangeAspect="1"/>
                </p:cNvSpPr>
                <p:nvPr/>
              </p:nvSpPr>
              <p:spPr bwMode="auto">
                <a:xfrm>
                  <a:off x="1769" y="1847"/>
                  <a:ext cx="129" cy="130"/>
                </a:xfrm>
                <a:custGeom>
                  <a:avLst/>
                  <a:gdLst>
                    <a:gd name="T0" fmla="*/ 163 w 102"/>
                    <a:gd name="T1" fmla="*/ 42 h 102"/>
                    <a:gd name="T2" fmla="*/ 163 w 102"/>
                    <a:gd name="T3" fmla="*/ 166 h 102"/>
                    <a:gd name="T4" fmla="*/ 0 w 102"/>
                    <a:gd name="T5" fmla="*/ 124 h 102"/>
                    <a:gd name="T6" fmla="*/ 0 w 102"/>
                    <a:gd name="T7" fmla="*/ 0 h 102"/>
                    <a:gd name="T8" fmla="*/ 163 w 102"/>
                    <a:gd name="T9" fmla="*/ 42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02">
                      <a:moveTo>
                        <a:pt x="102" y="26"/>
                      </a:moveTo>
                      <a:lnTo>
                        <a:pt x="102" y="102"/>
                      </a:lnTo>
                      <a:lnTo>
                        <a:pt x="0" y="76"/>
                      </a:lnTo>
                      <a:lnTo>
                        <a:pt x="0" y="0"/>
                      </a:lnTo>
                      <a:lnTo>
                        <a:pt x="102" y="2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74" name="Freeform 1002">
                  <a:extLst>
                    <a:ext uri="{FF2B5EF4-FFF2-40B4-BE49-F238E27FC236}">
                      <a16:creationId xmlns:a16="http://schemas.microsoft.com/office/drawing/2014/main" id="{9A6080DF-C632-474B-B67D-510A4F7C4631}"/>
                    </a:ext>
                  </a:extLst>
                </p:cNvPr>
                <p:cNvSpPr>
                  <a:spLocks noChangeAspect="1"/>
                </p:cNvSpPr>
                <p:nvPr/>
              </p:nvSpPr>
              <p:spPr bwMode="auto">
                <a:xfrm>
                  <a:off x="1640" y="1782"/>
                  <a:ext cx="129" cy="162"/>
                </a:xfrm>
                <a:custGeom>
                  <a:avLst/>
                  <a:gdLst>
                    <a:gd name="T0" fmla="*/ 163 w 102"/>
                    <a:gd name="T1" fmla="*/ 83 h 127"/>
                    <a:gd name="T2" fmla="*/ 163 w 102"/>
                    <a:gd name="T3" fmla="*/ 207 h 127"/>
                    <a:gd name="T4" fmla="*/ 40 w 102"/>
                    <a:gd name="T5" fmla="*/ 166 h 127"/>
                    <a:gd name="T6" fmla="*/ 0 w 102"/>
                    <a:gd name="T7" fmla="*/ 125 h 127"/>
                    <a:gd name="T8" fmla="*/ 0 w 102"/>
                    <a:gd name="T9" fmla="*/ 0 h 127"/>
                    <a:gd name="T10" fmla="*/ 40 w 102"/>
                    <a:gd name="T11" fmla="*/ 42 h 127"/>
                    <a:gd name="T12" fmla="*/ 163 w 102"/>
                    <a:gd name="T13" fmla="*/ 83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7">
                      <a:moveTo>
                        <a:pt x="102" y="51"/>
                      </a:moveTo>
                      <a:lnTo>
                        <a:pt x="102" y="127"/>
                      </a:lnTo>
                      <a:lnTo>
                        <a:pt x="25" y="102"/>
                      </a:lnTo>
                      <a:lnTo>
                        <a:pt x="0" y="77"/>
                      </a:lnTo>
                      <a:lnTo>
                        <a:pt x="0" y="0"/>
                      </a:lnTo>
                      <a:lnTo>
                        <a:pt x="25" y="26"/>
                      </a:lnTo>
                      <a:lnTo>
                        <a:pt x="102" y="5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75" name="Freeform 1003">
                  <a:extLst>
                    <a:ext uri="{FF2B5EF4-FFF2-40B4-BE49-F238E27FC236}">
                      <a16:creationId xmlns:a16="http://schemas.microsoft.com/office/drawing/2014/main" id="{0D706200-6D99-4D1F-AF85-A708DD8AAEBC}"/>
                    </a:ext>
                  </a:extLst>
                </p:cNvPr>
                <p:cNvSpPr>
                  <a:spLocks noChangeAspect="1"/>
                </p:cNvSpPr>
                <p:nvPr/>
              </p:nvSpPr>
              <p:spPr bwMode="auto">
                <a:xfrm>
                  <a:off x="1576" y="1686"/>
                  <a:ext cx="64" cy="194"/>
                </a:xfrm>
                <a:custGeom>
                  <a:avLst/>
                  <a:gdLst>
                    <a:gd name="T0" fmla="*/ 80 w 51"/>
                    <a:gd name="T1" fmla="*/ 122 h 153"/>
                    <a:gd name="T2" fmla="*/ 80 w 51"/>
                    <a:gd name="T3" fmla="*/ 246 h 153"/>
                    <a:gd name="T4" fmla="*/ 0 w 51"/>
                    <a:gd name="T5" fmla="*/ 164 h 153"/>
                    <a:gd name="T6" fmla="*/ 0 w 51"/>
                    <a:gd name="T7" fmla="*/ 0 h 153"/>
                    <a:gd name="T8" fmla="*/ 80 w 51"/>
                    <a:gd name="T9" fmla="*/ 12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53">
                      <a:moveTo>
                        <a:pt x="51" y="76"/>
                      </a:moveTo>
                      <a:lnTo>
                        <a:pt x="51" y="153"/>
                      </a:lnTo>
                      <a:lnTo>
                        <a:pt x="0" y="102"/>
                      </a:lnTo>
                      <a:lnTo>
                        <a:pt x="0" y="0"/>
                      </a:lnTo>
                      <a:lnTo>
                        <a:pt x="51" y="76"/>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sp>
              <p:nvSpPr>
                <p:cNvPr id="76" name="Freeform 1004">
                  <a:extLst>
                    <a:ext uri="{FF2B5EF4-FFF2-40B4-BE49-F238E27FC236}">
                      <a16:creationId xmlns:a16="http://schemas.microsoft.com/office/drawing/2014/main" id="{D1E31FE4-5B52-4221-A9B7-63FD9E1BB86A}"/>
                    </a:ext>
                  </a:extLst>
                </p:cNvPr>
                <p:cNvSpPr>
                  <a:spLocks noChangeAspect="1"/>
                </p:cNvSpPr>
                <p:nvPr/>
              </p:nvSpPr>
              <p:spPr bwMode="auto">
                <a:xfrm>
                  <a:off x="1576" y="1493"/>
                  <a:ext cx="773" cy="387"/>
                </a:xfrm>
                <a:custGeom>
                  <a:avLst/>
                  <a:gdLst>
                    <a:gd name="T0" fmla="*/ 852 w 613"/>
                    <a:gd name="T1" fmla="*/ 0 h 305"/>
                    <a:gd name="T2" fmla="*/ 852 w 613"/>
                    <a:gd name="T3" fmla="*/ 204 h 305"/>
                    <a:gd name="T4" fmla="*/ 852 w 613"/>
                    <a:gd name="T5" fmla="*/ 285 h 305"/>
                    <a:gd name="T6" fmla="*/ 730 w 613"/>
                    <a:gd name="T7" fmla="*/ 367 h 305"/>
                    <a:gd name="T8" fmla="*/ 609 w 613"/>
                    <a:gd name="T9" fmla="*/ 409 h 305"/>
                    <a:gd name="T10" fmla="*/ 487 w 613"/>
                    <a:gd name="T11" fmla="*/ 409 h 305"/>
                    <a:gd name="T12" fmla="*/ 324 w 613"/>
                    <a:gd name="T13" fmla="*/ 409 h 305"/>
                    <a:gd name="T14" fmla="*/ 203 w 613"/>
                    <a:gd name="T15" fmla="*/ 367 h 305"/>
                    <a:gd name="T16" fmla="*/ 121 w 613"/>
                    <a:gd name="T17" fmla="*/ 285 h 305"/>
                    <a:gd name="T18" fmla="*/ 121 w 613"/>
                    <a:gd name="T19" fmla="*/ 204 h 305"/>
                    <a:gd name="T20" fmla="*/ 121 w 613"/>
                    <a:gd name="T21" fmla="*/ 0 h 305"/>
                    <a:gd name="T22" fmla="*/ 0 w 613"/>
                    <a:gd name="T23" fmla="*/ 122 h 305"/>
                    <a:gd name="T24" fmla="*/ 0 w 613"/>
                    <a:gd name="T25" fmla="*/ 204 h 305"/>
                    <a:gd name="T26" fmla="*/ 40 w 613"/>
                    <a:gd name="T27" fmla="*/ 327 h 305"/>
                    <a:gd name="T28" fmla="*/ 121 w 613"/>
                    <a:gd name="T29" fmla="*/ 409 h 305"/>
                    <a:gd name="T30" fmla="*/ 285 w 613"/>
                    <a:gd name="T31" fmla="*/ 449 h 305"/>
                    <a:gd name="T32" fmla="*/ 487 w 613"/>
                    <a:gd name="T33" fmla="*/ 491 h 305"/>
                    <a:gd name="T34" fmla="*/ 648 w 613"/>
                    <a:gd name="T35" fmla="*/ 449 h 305"/>
                    <a:gd name="T36" fmla="*/ 811 w 613"/>
                    <a:gd name="T37" fmla="*/ 409 h 305"/>
                    <a:gd name="T38" fmla="*/ 933 w 613"/>
                    <a:gd name="T39" fmla="*/ 327 h 305"/>
                    <a:gd name="T40" fmla="*/ 975 w 613"/>
                    <a:gd name="T41" fmla="*/ 204 h 305"/>
                    <a:gd name="T42" fmla="*/ 933 w 613"/>
                    <a:gd name="T43" fmla="*/ 122 h 305"/>
                    <a:gd name="T44" fmla="*/ 852 w 613"/>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3" h="305">
                      <a:moveTo>
                        <a:pt x="536" y="0"/>
                      </a:moveTo>
                      <a:lnTo>
                        <a:pt x="536" y="127"/>
                      </a:lnTo>
                      <a:lnTo>
                        <a:pt x="536" y="177"/>
                      </a:lnTo>
                      <a:lnTo>
                        <a:pt x="459" y="228"/>
                      </a:lnTo>
                      <a:lnTo>
                        <a:pt x="383" y="254"/>
                      </a:lnTo>
                      <a:lnTo>
                        <a:pt x="306" y="254"/>
                      </a:lnTo>
                      <a:lnTo>
                        <a:pt x="204" y="254"/>
                      </a:lnTo>
                      <a:lnTo>
                        <a:pt x="128" y="228"/>
                      </a:lnTo>
                      <a:lnTo>
                        <a:pt x="76" y="177"/>
                      </a:lnTo>
                      <a:lnTo>
                        <a:pt x="76" y="127"/>
                      </a:lnTo>
                      <a:lnTo>
                        <a:pt x="76" y="0"/>
                      </a:lnTo>
                      <a:lnTo>
                        <a:pt x="0" y="76"/>
                      </a:lnTo>
                      <a:lnTo>
                        <a:pt x="0" y="127"/>
                      </a:lnTo>
                      <a:lnTo>
                        <a:pt x="25" y="203"/>
                      </a:lnTo>
                      <a:lnTo>
                        <a:pt x="76" y="254"/>
                      </a:lnTo>
                      <a:lnTo>
                        <a:pt x="179" y="279"/>
                      </a:lnTo>
                      <a:lnTo>
                        <a:pt x="306" y="305"/>
                      </a:lnTo>
                      <a:lnTo>
                        <a:pt x="408" y="279"/>
                      </a:lnTo>
                      <a:lnTo>
                        <a:pt x="510" y="254"/>
                      </a:lnTo>
                      <a:lnTo>
                        <a:pt x="587" y="203"/>
                      </a:lnTo>
                      <a:lnTo>
                        <a:pt x="613" y="127"/>
                      </a:lnTo>
                      <a:lnTo>
                        <a:pt x="587" y="76"/>
                      </a:lnTo>
                      <a:lnTo>
                        <a:pt x="53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a:p>
              </p:txBody>
            </p:sp>
          </p:grpSp>
          <p:pic>
            <p:nvPicPr>
              <p:cNvPr id="69" name="Picture 1005" descr="obstruction_light">
                <a:extLst>
                  <a:ext uri="{FF2B5EF4-FFF2-40B4-BE49-F238E27FC236}">
                    <a16:creationId xmlns:a16="http://schemas.microsoft.com/office/drawing/2014/main" id="{01363ACA-BAC2-4660-A150-58A791F9AE9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616" y="1156"/>
                <a:ext cx="17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Picture 1006" descr="windsensor_ultrasonic">
              <a:extLst>
                <a:ext uri="{FF2B5EF4-FFF2-40B4-BE49-F238E27FC236}">
                  <a16:creationId xmlns:a16="http://schemas.microsoft.com/office/drawing/2014/main" id="{FBC474A5-A6B1-4B07-822A-28C2C52A8CAF}"/>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22" y="2144"/>
              <a:ext cx="10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Line 1007">
              <a:extLst>
                <a:ext uri="{FF2B5EF4-FFF2-40B4-BE49-F238E27FC236}">
                  <a16:creationId xmlns:a16="http://schemas.microsoft.com/office/drawing/2014/main" id="{18BFD9AC-7779-400B-B0D9-69799766199D}"/>
                </a:ext>
              </a:extLst>
            </p:cNvPr>
            <p:cNvSpPr>
              <a:spLocks noChangeShapeType="1"/>
            </p:cNvSpPr>
            <p:nvPr/>
          </p:nvSpPr>
          <p:spPr bwMode="auto">
            <a:xfrm flipH="1">
              <a:off x="3163" y="2324"/>
              <a:ext cx="299" cy="684"/>
            </a:xfrm>
            <a:prstGeom prst="line">
              <a:avLst/>
            </a:prstGeom>
            <a:noFill/>
            <a:ln w="3175">
              <a:solidFill>
                <a:srgbClr val="DDDDDD"/>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nchor="ctr"/>
            <a:lstStyle/>
            <a:p>
              <a:endParaRPr lang="en-US" sz="3200"/>
            </a:p>
          </p:txBody>
        </p:sp>
      </p:grpSp>
      <p:sp>
        <p:nvSpPr>
          <p:cNvPr id="205" name="Oval 204">
            <a:extLst>
              <a:ext uri="{FF2B5EF4-FFF2-40B4-BE49-F238E27FC236}">
                <a16:creationId xmlns:a16="http://schemas.microsoft.com/office/drawing/2014/main" id="{AA562DB2-DE98-4C2F-864A-4F0AB6A56CBB}"/>
              </a:ext>
            </a:extLst>
          </p:cNvPr>
          <p:cNvSpPr/>
          <p:nvPr/>
        </p:nvSpPr>
        <p:spPr>
          <a:xfrm>
            <a:off x="1961134" y="3986181"/>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cxnSp>
        <p:nvCxnSpPr>
          <p:cNvPr id="206" name="Straight Connector 205">
            <a:extLst>
              <a:ext uri="{FF2B5EF4-FFF2-40B4-BE49-F238E27FC236}">
                <a16:creationId xmlns:a16="http://schemas.microsoft.com/office/drawing/2014/main" id="{CD69AF1B-D2F5-4BA5-AF16-6D3A53FC1EF1}"/>
              </a:ext>
            </a:extLst>
          </p:cNvPr>
          <p:cNvCxnSpPr>
            <a:stCxn id="205" idx="6"/>
          </p:cNvCxnSpPr>
          <p:nvPr/>
        </p:nvCxnSpPr>
        <p:spPr>
          <a:xfrm>
            <a:off x="2729219" y="4130198"/>
            <a:ext cx="1187485" cy="36516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7" name="Picture 290" descr="thunder">
            <a:extLst>
              <a:ext uri="{FF2B5EF4-FFF2-40B4-BE49-F238E27FC236}">
                <a16:creationId xmlns:a16="http://schemas.microsoft.com/office/drawing/2014/main" id="{6A2BEDD0-4321-41DD-BA15-F20D5E63553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183196" y="4688224"/>
            <a:ext cx="246055" cy="4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 name="Oval 207">
            <a:extLst>
              <a:ext uri="{FF2B5EF4-FFF2-40B4-BE49-F238E27FC236}">
                <a16:creationId xmlns:a16="http://schemas.microsoft.com/office/drawing/2014/main" id="{9C60D59A-D99D-445D-B90B-CF94003C26B0}"/>
              </a:ext>
            </a:extLst>
          </p:cNvPr>
          <p:cNvSpPr/>
          <p:nvPr/>
        </p:nvSpPr>
        <p:spPr>
          <a:xfrm>
            <a:off x="2836990" y="5221281"/>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cxnSp>
        <p:nvCxnSpPr>
          <p:cNvPr id="209" name="Straight Connector 208">
            <a:extLst>
              <a:ext uri="{FF2B5EF4-FFF2-40B4-BE49-F238E27FC236}">
                <a16:creationId xmlns:a16="http://schemas.microsoft.com/office/drawing/2014/main" id="{465F9053-5E6F-46AF-8802-CAEB3D55F7DC}"/>
              </a:ext>
            </a:extLst>
          </p:cNvPr>
          <p:cNvCxnSpPr/>
          <p:nvPr/>
        </p:nvCxnSpPr>
        <p:spPr>
          <a:xfrm flipV="1">
            <a:off x="3293182" y="4495359"/>
            <a:ext cx="623523" cy="7282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55712DF-F015-42A3-90E4-F257723F412D}"/>
              </a:ext>
            </a:extLst>
          </p:cNvPr>
          <p:cNvCxnSpPr/>
          <p:nvPr/>
        </p:nvCxnSpPr>
        <p:spPr>
          <a:xfrm>
            <a:off x="3294614" y="4198990"/>
            <a:ext cx="544744" cy="265203"/>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1" name="Straight Connector 210">
            <a:extLst>
              <a:ext uri="{FF2B5EF4-FFF2-40B4-BE49-F238E27FC236}">
                <a16:creationId xmlns:a16="http://schemas.microsoft.com/office/drawing/2014/main" id="{0BA45C18-6AB1-4F68-AB51-8C811AC1CAF8}"/>
              </a:ext>
            </a:extLst>
          </p:cNvPr>
          <p:cNvCxnSpPr/>
          <p:nvPr/>
        </p:nvCxnSpPr>
        <p:spPr>
          <a:xfrm flipV="1">
            <a:off x="2315618" y="4503070"/>
            <a:ext cx="1515015" cy="19187"/>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2" name="Straight Connector 211">
            <a:extLst>
              <a:ext uri="{FF2B5EF4-FFF2-40B4-BE49-F238E27FC236}">
                <a16:creationId xmlns:a16="http://schemas.microsoft.com/office/drawing/2014/main" id="{58669D84-AF48-4FD3-ABCA-A92312145F89}"/>
              </a:ext>
            </a:extLst>
          </p:cNvPr>
          <p:cNvCxnSpPr/>
          <p:nvPr/>
        </p:nvCxnSpPr>
        <p:spPr>
          <a:xfrm flipV="1">
            <a:off x="3385246" y="4495358"/>
            <a:ext cx="531459" cy="346776"/>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3" name="Group 126">
            <a:extLst>
              <a:ext uri="{FF2B5EF4-FFF2-40B4-BE49-F238E27FC236}">
                <a16:creationId xmlns:a16="http://schemas.microsoft.com/office/drawing/2014/main" id="{0630DDFF-F786-494F-A125-A9BCF48C118A}"/>
              </a:ext>
            </a:extLst>
          </p:cNvPr>
          <p:cNvGrpSpPr>
            <a:grpSpLocks/>
          </p:cNvGrpSpPr>
          <p:nvPr/>
        </p:nvGrpSpPr>
        <p:grpSpPr bwMode="auto">
          <a:xfrm>
            <a:off x="5602345" y="3841036"/>
            <a:ext cx="438844" cy="778703"/>
            <a:chOff x="3101" y="1998"/>
            <a:chExt cx="342" cy="627"/>
          </a:xfrm>
        </p:grpSpPr>
        <p:pic>
          <p:nvPicPr>
            <p:cNvPr id="214" name="Picture 127">
              <a:extLst>
                <a:ext uri="{FF2B5EF4-FFF2-40B4-BE49-F238E27FC236}">
                  <a16:creationId xmlns:a16="http://schemas.microsoft.com/office/drawing/2014/main" id="{C0D0D7AC-D4D7-473A-84B8-5D2DBBF014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1" y="2116"/>
              <a:ext cx="342" cy="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 name="Picture 128">
              <a:extLst>
                <a:ext uri="{FF2B5EF4-FFF2-40B4-BE49-F238E27FC236}">
                  <a16:creationId xmlns:a16="http://schemas.microsoft.com/office/drawing/2014/main" id="{BB63CC16-973C-4F11-8824-109EC23DD38B}"/>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82" y="1998"/>
              <a:ext cx="168" cy="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16" name="Oval 215">
            <a:extLst>
              <a:ext uri="{FF2B5EF4-FFF2-40B4-BE49-F238E27FC236}">
                <a16:creationId xmlns:a16="http://schemas.microsoft.com/office/drawing/2014/main" id="{E29A4B1D-F4C2-41EA-B8F5-2D2796924285}"/>
              </a:ext>
            </a:extLst>
          </p:cNvPr>
          <p:cNvSpPr/>
          <p:nvPr/>
        </p:nvSpPr>
        <p:spPr>
          <a:xfrm>
            <a:off x="5430025" y="2873517"/>
            <a:ext cx="768085" cy="2880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a:p>
        </p:txBody>
      </p:sp>
      <p:cxnSp>
        <p:nvCxnSpPr>
          <p:cNvPr id="217" name="Straight Connector 216">
            <a:extLst>
              <a:ext uri="{FF2B5EF4-FFF2-40B4-BE49-F238E27FC236}">
                <a16:creationId xmlns:a16="http://schemas.microsoft.com/office/drawing/2014/main" id="{04323F5A-97BD-40D9-9E5C-D9FCD9826D96}"/>
              </a:ext>
            </a:extLst>
          </p:cNvPr>
          <p:cNvCxnSpPr>
            <a:stCxn id="216" idx="4"/>
            <a:endCxn id="215" idx="0"/>
          </p:cNvCxnSpPr>
          <p:nvPr/>
        </p:nvCxnSpPr>
        <p:spPr>
          <a:xfrm>
            <a:off x="5814068" y="3161550"/>
            <a:ext cx="1" cy="679487"/>
          </a:xfrm>
          <a:prstGeom prst="line">
            <a:avLst/>
          </a:prstGeom>
          <a:ln w="127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8" name="Picture 217">
            <a:extLst>
              <a:ext uri="{FF2B5EF4-FFF2-40B4-BE49-F238E27FC236}">
                <a16:creationId xmlns:a16="http://schemas.microsoft.com/office/drawing/2014/main" id="{F907A897-9D7B-411E-A6DD-355B4B349C2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482482" y="2658102"/>
            <a:ext cx="798963" cy="516976"/>
          </a:xfrm>
          <a:prstGeom prst="rect">
            <a:avLst/>
          </a:prstGeom>
        </p:spPr>
      </p:pic>
      <p:cxnSp>
        <p:nvCxnSpPr>
          <p:cNvPr id="219" name="Straight Connector 218">
            <a:extLst>
              <a:ext uri="{FF2B5EF4-FFF2-40B4-BE49-F238E27FC236}">
                <a16:creationId xmlns:a16="http://schemas.microsoft.com/office/drawing/2014/main" id="{3ECFD4D1-87F1-46C7-9D20-D6D697DB45D4}"/>
              </a:ext>
            </a:extLst>
          </p:cNvPr>
          <p:cNvCxnSpPr>
            <a:stCxn id="21" idx="3"/>
            <a:endCxn id="18" idx="2"/>
          </p:cNvCxnSpPr>
          <p:nvPr/>
        </p:nvCxnSpPr>
        <p:spPr>
          <a:xfrm flipV="1">
            <a:off x="8628164" y="4477907"/>
            <a:ext cx="655064" cy="617"/>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20" name="Group 126">
            <a:extLst>
              <a:ext uri="{FF2B5EF4-FFF2-40B4-BE49-F238E27FC236}">
                <a16:creationId xmlns:a16="http://schemas.microsoft.com/office/drawing/2014/main" id="{6C818368-D907-46EF-921D-886E3DB85999}"/>
              </a:ext>
            </a:extLst>
          </p:cNvPr>
          <p:cNvGrpSpPr>
            <a:grpSpLocks/>
          </p:cNvGrpSpPr>
          <p:nvPr/>
        </p:nvGrpSpPr>
        <p:grpSpPr bwMode="auto">
          <a:xfrm>
            <a:off x="4261175" y="3755365"/>
            <a:ext cx="552177" cy="898141"/>
            <a:chOff x="3101" y="1998"/>
            <a:chExt cx="342" cy="627"/>
          </a:xfrm>
        </p:grpSpPr>
        <p:pic>
          <p:nvPicPr>
            <p:cNvPr id="221" name="Picture 127">
              <a:extLst>
                <a:ext uri="{FF2B5EF4-FFF2-40B4-BE49-F238E27FC236}">
                  <a16:creationId xmlns:a16="http://schemas.microsoft.com/office/drawing/2014/main" id="{4A83DD14-4F03-477C-974F-9F274469D1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1" y="2116"/>
              <a:ext cx="342" cy="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2" name="Picture 128">
              <a:extLst>
                <a:ext uri="{FF2B5EF4-FFF2-40B4-BE49-F238E27FC236}">
                  <a16:creationId xmlns:a16="http://schemas.microsoft.com/office/drawing/2014/main" id="{970B6C73-E303-44C3-AEDC-F1CD5D89C30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82" y="1998"/>
              <a:ext cx="168" cy="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cxnSp>
        <p:nvCxnSpPr>
          <p:cNvPr id="223" name="Straight Connector 222">
            <a:extLst>
              <a:ext uri="{FF2B5EF4-FFF2-40B4-BE49-F238E27FC236}">
                <a16:creationId xmlns:a16="http://schemas.microsoft.com/office/drawing/2014/main" id="{62A54687-30DC-47CD-8A65-1462C174F0A2}"/>
              </a:ext>
            </a:extLst>
          </p:cNvPr>
          <p:cNvCxnSpPr>
            <a:stCxn id="9" idx="1"/>
            <a:endCxn id="9" idx="2"/>
          </p:cNvCxnSpPr>
          <p:nvPr/>
        </p:nvCxnSpPr>
        <p:spPr>
          <a:xfrm>
            <a:off x="3876219" y="4482651"/>
            <a:ext cx="635035" cy="3827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677D41CD-A448-4484-8E33-4589D783FEF3}"/>
              </a:ext>
            </a:extLst>
          </p:cNvPr>
          <p:cNvCxnSpPr>
            <a:stCxn id="9" idx="2"/>
            <a:endCxn id="9" idx="3"/>
          </p:cNvCxnSpPr>
          <p:nvPr/>
        </p:nvCxnSpPr>
        <p:spPr>
          <a:xfrm flipV="1">
            <a:off x="4511254" y="4482651"/>
            <a:ext cx="635035" cy="3827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0783D928-5583-4269-B56A-A62FD10A7F59}"/>
              </a:ext>
            </a:extLst>
          </p:cNvPr>
          <p:cNvSpPr/>
          <p:nvPr/>
        </p:nvSpPr>
        <p:spPr>
          <a:xfrm rot="1929125">
            <a:off x="3686883" y="4603767"/>
            <a:ext cx="1063753" cy="410433"/>
          </a:xfrm>
          <a:prstGeom prst="rect">
            <a:avLst/>
          </a:prstGeom>
          <a:noFill/>
        </p:spPr>
        <p:txBody>
          <a:bodyPr wrap="none" lIns="121920" tIns="60960" rIns="121920" bIns="60960">
            <a:spAutoFit/>
          </a:bodyPr>
          <a:lstStyle/>
          <a:p>
            <a:pPr algn="ctr"/>
            <a:r>
              <a:rPr lang="es-PE" sz="1600" dirty="0">
                <a:ln w="0"/>
                <a:solidFill>
                  <a:schemeClr val="accent1"/>
                </a:solidFill>
                <a:effectLst>
                  <a:outerShdw blurRad="38100" dist="25400" dir="5400000" algn="ctr" rotWithShape="0">
                    <a:srgbClr val="6E747A">
                      <a:alpha val="43000"/>
                    </a:srgbClr>
                  </a:outerShdw>
                </a:effectLst>
              </a:rPr>
              <a:t>Network</a:t>
            </a:r>
            <a:r>
              <a:rPr lang="es-PE" sz="1867" dirty="0">
                <a:ln w="0"/>
                <a:solidFill>
                  <a:schemeClr val="accent1"/>
                </a:solidFill>
                <a:effectLst>
                  <a:outerShdw blurRad="38100" dist="25400" dir="5400000" algn="ctr" rotWithShape="0">
                    <a:srgbClr val="6E747A">
                      <a:alpha val="43000"/>
                    </a:srgbClr>
                  </a:outerShdw>
                </a:effectLst>
              </a:rPr>
              <a:t> </a:t>
            </a:r>
          </a:p>
        </p:txBody>
      </p:sp>
      <p:sp>
        <p:nvSpPr>
          <p:cNvPr id="226" name="Rectangle 225">
            <a:extLst>
              <a:ext uri="{FF2B5EF4-FFF2-40B4-BE49-F238E27FC236}">
                <a16:creationId xmlns:a16="http://schemas.microsoft.com/office/drawing/2014/main" id="{382A31E5-CD52-4E45-907E-1C34DEB0EFC3}"/>
              </a:ext>
            </a:extLst>
          </p:cNvPr>
          <p:cNvSpPr/>
          <p:nvPr/>
        </p:nvSpPr>
        <p:spPr>
          <a:xfrm rot="19516036">
            <a:off x="4355024" y="4558019"/>
            <a:ext cx="1121461" cy="410433"/>
          </a:xfrm>
          <a:prstGeom prst="rect">
            <a:avLst/>
          </a:prstGeom>
          <a:noFill/>
        </p:spPr>
        <p:txBody>
          <a:bodyPr wrap="none" lIns="121920" tIns="60960" rIns="121920" bIns="60960">
            <a:spAutoFit/>
          </a:bodyPr>
          <a:lstStyle/>
          <a:p>
            <a:pPr algn="ctr"/>
            <a:r>
              <a:rPr lang="es-PE" sz="1600" dirty="0">
                <a:ln w="0"/>
                <a:solidFill>
                  <a:schemeClr val="accent1"/>
                </a:solidFill>
                <a:effectLst>
                  <a:outerShdw blurRad="38100" dist="25400" dir="5400000" algn="ctr" rotWithShape="0">
                    <a:srgbClr val="6E747A">
                      <a:alpha val="43000"/>
                    </a:srgbClr>
                  </a:outerShdw>
                </a:effectLst>
              </a:rPr>
              <a:t>Manager</a:t>
            </a:r>
            <a:r>
              <a:rPr lang="es-PE" sz="1867" dirty="0">
                <a:ln w="0"/>
                <a:solidFill>
                  <a:schemeClr val="accent1"/>
                </a:solidFill>
                <a:effectLst>
                  <a:outerShdw blurRad="38100" dist="25400" dir="5400000" algn="ctr" rotWithShape="0">
                    <a:srgbClr val="6E747A">
                      <a:alpha val="43000"/>
                    </a:srgbClr>
                  </a:outerShdw>
                </a:effectLst>
              </a:rPr>
              <a:t> </a:t>
            </a:r>
          </a:p>
        </p:txBody>
      </p:sp>
      <p:pic>
        <p:nvPicPr>
          <p:cNvPr id="227" name="Picture 226">
            <a:extLst>
              <a:ext uri="{FF2B5EF4-FFF2-40B4-BE49-F238E27FC236}">
                <a16:creationId xmlns:a16="http://schemas.microsoft.com/office/drawing/2014/main" id="{BA1845B5-17F8-4ED1-9E65-76738DBB399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13101" y="4024546"/>
            <a:ext cx="404399" cy="518459"/>
          </a:xfrm>
          <a:prstGeom prst="rect">
            <a:avLst/>
          </a:prstGeom>
        </p:spPr>
      </p:pic>
      <p:sp>
        <p:nvSpPr>
          <p:cNvPr id="228" name="Rectangle 227">
            <a:extLst>
              <a:ext uri="{FF2B5EF4-FFF2-40B4-BE49-F238E27FC236}">
                <a16:creationId xmlns:a16="http://schemas.microsoft.com/office/drawing/2014/main" id="{658207F2-B303-4D3F-B4A4-E8BD07B15CEF}"/>
              </a:ext>
            </a:extLst>
          </p:cNvPr>
          <p:cNvSpPr/>
          <p:nvPr/>
        </p:nvSpPr>
        <p:spPr>
          <a:xfrm rot="20202845">
            <a:off x="6946517" y="4935713"/>
            <a:ext cx="930704" cy="369332"/>
          </a:xfrm>
          <a:prstGeom prst="rect">
            <a:avLst/>
          </a:prstGeom>
          <a:noFill/>
        </p:spPr>
        <p:txBody>
          <a:bodyPr wrap="none" lIns="121920" tIns="60960" rIns="121920" bIns="60960">
            <a:spAutoFit/>
          </a:bodyPr>
          <a:lstStyle/>
          <a:p>
            <a:pPr algn="ctr"/>
            <a:r>
              <a:rPr lang="en-US" sz="1600" dirty="0">
                <a:ln w="0"/>
                <a:solidFill>
                  <a:schemeClr val="accent1"/>
                </a:solidFill>
                <a:effectLst>
                  <a:outerShdw blurRad="38100" dist="25400" dir="5400000" algn="ctr" rotWithShape="0">
                    <a:srgbClr val="6E747A">
                      <a:alpha val="43000"/>
                    </a:srgbClr>
                  </a:outerShdw>
                </a:effectLst>
              </a:rPr>
              <a:t>System</a:t>
            </a:r>
            <a:endParaRPr lang="en-US" sz="1867" dirty="0">
              <a:ln w="0"/>
              <a:solidFill>
                <a:schemeClr val="accent1"/>
              </a:solidFill>
              <a:effectLst>
                <a:outerShdw blurRad="38100" dist="25400" dir="5400000" algn="ctr" rotWithShape="0">
                  <a:srgbClr val="6E747A">
                    <a:alpha val="43000"/>
                  </a:srgbClr>
                </a:outerShdw>
              </a:effectLst>
            </a:endParaRPr>
          </a:p>
        </p:txBody>
      </p:sp>
      <p:pic>
        <p:nvPicPr>
          <p:cNvPr id="230" name="Picture 229">
            <a:extLst>
              <a:ext uri="{FF2B5EF4-FFF2-40B4-BE49-F238E27FC236}">
                <a16:creationId xmlns:a16="http://schemas.microsoft.com/office/drawing/2014/main" id="{64710EC3-7462-4B15-8B68-673950A9CAA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095343" y="4759919"/>
            <a:ext cx="333491" cy="644425"/>
          </a:xfrm>
          <a:prstGeom prst="rect">
            <a:avLst/>
          </a:prstGeom>
        </p:spPr>
      </p:pic>
      <p:grpSp>
        <p:nvGrpSpPr>
          <p:cNvPr id="231" name="Group 230">
            <a:extLst>
              <a:ext uri="{FF2B5EF4-FFF2-40B4-BE49-F238E27FC236}">
                <a16:creationId xmlns:a16="http://schemas.microsoft.com/office/drawing/2014/main" id="{D0D3254F-F401-42B7-B7F7-334391431E24}"/>
              </a:ext>
            </a:extLst>
          </p:cNvPr>
          <p:cNvGrpSpPr/>
          <p:nvPr/>
        </p:nvGrpSpPr>
        <p:grpSpPr>
          <a:xfrm>
            <a:off x="2254690" y="3492442"/>
            <a:ext cx="217308" cy="659736"/>
            <a:chOff x="-1393315" y="1635432"/>
            <a:chExt cx="586979" cy="2570486"/>
          </a:xfrm>
        </p:grpSpPr>
        <p:pic>
          <p:nvPicPr>
            <p:cNvPr id="232" name="Picture 856" descr="Mast_13">
              <a:extLst>
                <a:ext uri="{FF2B5EF4-FFF2-40B4-BE49-F238E27FC236}">
                  <a16:creationId xmlns:a16="http://schemas.microsoft.com/office/drawing/2014/main" id="{D88C018A-EE11-427B-8A52-2A9A8AAE34F9}"/>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393315" y="2131849"/>
              <a:ext cx="586979" cy="2074069"/>
            </a:xfrm>
            <a:prstGeom prst="rect">
              <a:avLst/>
            </a:prstGeom>
            <a:noFill/>
            <a:extLst>
              <a:ext uri="{909E8E84-426E-40DD-AFC4-6F175D3DCCD1}">
                <a14:hiddenFill xmlns:a14="http://schemas.microsoft.com/office/drawing/2010/main">
                  <a:solidFill>
                    <a:srgbClr val="FFFFFF"/>
                  </a:solidFill>
                </a14:hiddenFill>
              </a:ext>
            </a:extLst>
          </p:spPr>
        </p:pic>
        <p:pic>
          <p:nvPicPr>
            <p:cNvPr id="233" name="Content Placeholder 6">
              <a:extLst>
                <a:ext uri="{FF2B5EF4-FFF2-40B4-BE49-F238E27FC236}">
                  <a16:creationId xmlns:a16="http://schemas.microsoft.com/office/drawing/2014/main" id="{6D75EBA2-6A0B-4939-80BB-9BE4953C5A7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75246" y="3378247"/>
              <a:ext cx="371756" cy="319776"/>
            </a:xfrm>
            <a:prstGeom prst="rect">
              <a:avLst/>
            </a:prstGeom>
          </p:spPr>
        </p:pic>
        <p:pic>
          <p:nvPicPr>
            <p:cNvPr id="234" name="Picture 496" descr="WXT520">
              <a:extLst>
                <a:ext uri="{FF2B5EF4-FFF2-40B4-BE49-F238E27FC236}">
                  <a16:creationId xmlns:a16="http://schemas.microsoft.com/office/drawing/2014/main" id="{698D39D4-75A8-44F7-9A37-293755DB945D}"/>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275246" y="1635432"/>
              <a:ext cx="313087" cy="605691"/>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839" descr="Solar_panel-automatic_weather_station_2">
              <a:extLst>
                <a:ext uri="{FF2B5EF4-FFF2-40B4-BE49-F238E27FC236}">
                  <a16:creationId xmlns:a16="http://schemas.microsoft.com/office/drawing/2014/main" id="{1706A167-CADE-4511-9E97-C26F1540DE7C}"/>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327686" y="2359429"/>
              <a:ext cx="521350" cy="527542"/>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35">
              <a:extLst>
                <a:ext uri="{FF2B5EF4-FFF2-40B4-BE49-F238E27FC236}">
                  <a16:creationId xmlns:a16="http://schemas.microsoft.com/office/drawing/2014/main" id="{1ECF0CA3-75D3-4E38-AA27-2057763E8D4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379315" y="2971141"/>
              <a:ext cx="256030" cy="355017"/>
            </a:xfrm>
            <a:prstGeom prst="rect">
              <a:avLst/>
            </a:prstGeom>
          </p:spPr>
        </p:pic>
      </p:grpSp>
      <p:sp>
        <p:nvSpPr>
          <p:cNvPr id="237" name="TextBox 236">
            <a:extLst>
              <a:ext uri="{FF2B5EF4-FFF2-40B4-BE49-F238E27FC236}">
                <a16:creationId xmlns:a16="http://schemas.microsoft.com/office/drawing/2014/main" id="{E310681B-F7C5-4CE1-8093-BC2D2C60427B}"/>
              </a:ext>
            </a:extLst>
          </p:cNvPr>
          <p:cNvSpPr txBox="1"/>
          <p:nvPr/>
        </p:nvSpPr>
        <p:spPr>
          <a:xfrm>
            <a:off x="8635998" y="3459810"/>
            <a:ext cx="2956549" cy="379656"/>
          </a:xfrm>
          <a:prstGeom prst="rect">
            <a:avLst/>
          </a:prstGeom>
          <a:noFill/>
        </p:spPr>
        <p:txBody>
          <a:bodyPr wrap="square" rtlCol="0">
            <a:spAutoFit/>
          </a:bodyPr>
          <a:lstStyle/>
          <a:p>
            <a:pPr algn="r"/>
            <a:r>
              <a:rPr lang="fi-FI" sz="1867" dirty="0">
                <a:solidFill>
                  <a:schemeClr val="accent1"/>
                </a:solidFill>
              </a:rPr>
              <a:t>Public &amp; Private Users</a:t>
            </a:r>
            <a:endParaRPr lang="en-US" sz="1867" dirty="0">
              <a:solidFill>
                <a:schemeClr val="accent1"/>
              </a:solidFill>
            </a:endParaRPr>
          </a:p>
        </p:txBody>
      </p:sp>
      <p:pic>
        <p:nvPicPr>
          <p:cNvPr id="238" name="Picture 237" descr="EBPgroup3-1 - home">
            <a:extLst>
              <a:ext uri="{FF2B5EF4-FFF2-40B4-BE49-F238E27FC236}">
                <a16:creationId xmlns:a16="http://schemas.microsoft.com/office/drawing/2014/main" id="{B8F437ED-9661-4AA8-AC2F-77BC2C2D147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180731" y="3810231"/>
            <a:ext cx="1049835" cy="641353"/>
          </a:xfrm>
          <a:prstGeom prst="rect">
            <a:avLst/>
          </a:prstGeom>
        </p:spPr>
      </p:pic>
      <p:pic>
        <p:nvPicPr>
          <p:cNvPr id="239" name="Picture 238">
            <a:extLst>
              <a:ext uri="{FF2B5EF4-FFF2-40B4-BE49-F238E27FC236}">
                <a16:creationId xmlns:a16="http://schemas.microsoft.com/office/drawing/2014/main" id="{2566D8A6-EFBF-46CA-8346-FF556200FAE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89154" y="3882994"/>
            <a:ext cx="836136" cy="576675"/>
          </a:xfrm>
          <a:prstGeom prst="rect">
            <a:avLst/>
          </a:prstGeom>
        </p:spPr>
      </p:pic>
      <p:pic>
        <p:nvPicPr>
          <p:cNvPr id="240" name="Picture 239">
            <a:extLst>
              <a:ext uri="{FF2B5EF4-FFF2-40B4-BE49-F238E27FC236}">
                <a16:creationId xmlns:a16="http://schemas.microsoft.com/office/drawing/2014/main" id="{A0A7A4D0-313D-4FA6-A1FB-B4FD89428964}"/>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0106800" y="4027282"/>
            <a:ext cx="291009" cy="522828"/>
          </a:xfrm>
          <a:prstGeom prst="rect">
            <a:avLst/>
          </a:prstGeom>
        </p:spPr>
      </p:pic>
      <p:sp>
        <p:nvSpPr>
          <p:cNvPr id="2" name="Arrow: Right 1">
            <a:extLst>
              <a:ext uri="{FF2B5EF4-FFF2-40B4-BE49-F238E27FC236}">
                <a16:creationId xmlns:a16="http://schemas.microsoft.com/office/drawing/2014/main" id="{B0D2CD1D-6F7C-4078-80B2-4014B216B331}"/>
              </a:ext>
            </a:extLst>
          </p:cNvPr>
          <p:cNvSpPr/>
          <p:nvPr/>
        </p:nvSpPr>
        <p:spPr>
          <a:xfrm>
            <a:off x="739739" y="5473966"/>
            <a:ext cx="6616557" cy="120581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Integrated modern infrastructure &amp; systems</a:t>
            </a:r>
          </a:p>
        </p:txBody>
      </p:sp>
    </p:spTree>
    <p:extLst>
      <p:ext uri="{BB962C8B-B14F-4D97-AF65-F5344CB8AC3E}">
        <p14:creationId xmlns:p14="http://schemas.microsoft.com/office/powerpoint/2010/main" val="30370776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8"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E0F70-799A-48EC-8528-FDCCE9C75CAA}"/>
              </a:ext>
            </a:extLst>
          </p:cNvPr>
          <p:cNvSpPr>
            <a:spLocks noGrp="1"/>
          </p:cNvSpPr>
          <p:nvPr>
            <p:ph type="title"/>
          </p:nvPr>
        </p:nvSpPr>
        <p:spPr/>
        <p:txBody>
          <a:bodyPr/>
          <a:lstStyle/>
          <a:p>
            <a:r>
              <a:rPr lang="en-US" sz="3600" dirty="0"/>
              <a:t>MICD - </a:t>
            </a:r>
            <a:r>
              <a:rPr lang="en-US" sz="3600" i="1" dirty="0"/>
              <a:t>Integrated modern infrastructure and systems</a:t>
            </a:r>
            <a:br>
              <a:rPr lang="en-US" sz="3600" i="1" dirty="0"/>
            </a:br>
            <a:endParaRPr lang="en-US" i="1" dirty="0"/>
          </a:p>
        </p:txBody>
      </p:sp>
      <p:sp>
        <p:nvSpPr>
          <p:cNvPr id="8" name="Content Placeholder 7">
            <a:extLst>
              <a:ext uri="{FF2B5EF4-FFF2-40B4-BE49-F238E27FC236}">
                <a16:creationId xmlns:a16="http://schemas.microsoft.com/office/drawing/2014/main" id="{140352FD-BC83-4BDD-8623-68D8E01741E8}"/>
              </a:ext>
            </a:extLst>
          </p:cNvPr>
          <p:cNvSpPr>
            <a:spLocks noGrp="1"/>
          </p:cNvSpPr>
          <p:nvPr>
            <p:ph sz="half" idx="1"/>
          </p:nvPr>
        </p:nvSpPr>
        <p:spPr>
          <a:xfrm>
            <a:off x="406800" y="1843200"/>
            <a:ext cx="6489300" cy="4320000"/>
          </a:xfrm>
        </p:spPr>
        <p:txBody>
          <a:bodyPr/>
          <a:lstStyle/>
          <a:p>
            <a:pPr lvl="0"/>
            <a:r>
              <a:rPr lang="en-US" dirty="0"/>
              <a:t>Reliable weather observations form the </a:t>
            </a:r>
            <a:r>
              <a:rPr lang="en-US" b="1" dirty="0"/>
              <a:t>backbone</a:t>
            </a:r>
            <a:r>
              <a:rPr lang="en-US" dirty="0"/>
              <a:t> of all further data processing</a:t>
            </a:r>
          </a:p>
          <a:p>
            <a:pPr lvl="1"/>
            <a:r>
              <a:rPr lang="en-US" dirty="0"/>
              <a:t>Accuracy and representativeness matters</a:t>
            </a:r>
          </a:p>
          <a:p>
            <a:endParaRPr lang="en-US" sz="2000" dirty="0"/>
          </a:p>
          <a:p>
            <a:r>
              <a:rPr lang="en-US" dirty="0"/>
              <a:t>Data turns into value when it is processed</a:t>
            </a:r>
          </a:p>
          <a:p>
            <a:pPr lvl="1"/>
            <a:r>
              <a:rPr lang="en-US" dirty="0"/>
              <a:t>Modern forecasting and service provision solutions </a:t>
            </a:r>
          </a:p>
          <a:p>
            <a:pPr lvl="1"/>
            <a:r>
              <a:rPr lang="en-US" dirty="0"/>
              <a:t>Utilize all available data sources</a:t>
            </a:r>
          </a:p>
          <a:p>
            <a:pPr lvl="1"/>
            <a:r>
              <a:rPr lang="en-US" dirty="0"/>
              <a:t>Create products for local needs </a:t>
            </a:r>
          </a:p>
          <a:p>
            <a:pPr lvl="0"/>
            <a:endParaRPr lang="en-US" sz="2000" dirty="0"/>
          </a:p>
          <a:p>
            <a:r>
              <a:rPr lang="en-US" dirty="0"/>
              <a:t>Integrated solutions for optimal management</a:t>
            </a:r>
            <a:endParaRPr lang="en-US" sz="2000" dirty="0"/>
          </a:p>
        </p:txBody>
      </p:sp>
      <p:sp>
        <p:nvSpPr>
          <p:cNvPr id="4" name="Date Placeholder 3">
            <a:extLst>
              <a:ext uri="{FF2B5EF4-FFF2-40B4-BE49-F238E27FC236}">
                <a16:creationId xmlns:a16="http://schemas.microsoft.com/office/drawing/2014/main" id="{99D8D559-F7BD-4229-8DC1-B4FD120A1812}"/>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5CB4F07B-DE72-4A51-AF79-D01C29FA20E4}"/>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69F1C986-F441-442D-961C-BE41B61F6A09}"/>
              </a:ext>
            </a:extLst>
          </p:cNvPr>
          <p:cNvSpPr>
            <a:spLocks noGrp="1"/>
          </p:cNvSpPr>
          <p:nvPr>
            <p:ph type="sldNum" sz="quarter" idx="16"/>
          </p:nvPr>
        </p:nvSpPr>
        <p:spPr/>
        <p:txBody>
          <a:bodyPr/>
          <a:lstStyle/>
          <a:p>
            <a:fld id="{8DFFF04F-2FCD-4178-A0E9-336EE53269B2}" type="slidenum">
              <a:rPr lang="en-GB" smtClean="0"/>
              <a:t>12</a:t>
            </a:fld>
            <a:endParaRPr lang="en-GB"/>
          </a:p>
        </p:txBody>
      </p:sp>
      <p:sp>
        <p:nvSpPr>
          <p:cNvPr id="11" name="Text Placeholder 10">
            <a:extLst>
              <a:ext uri="{FF2B5EF4-FFF2-40B4-BE49-F238E27FC236}">
                <a16:creationId xmlns:a16="http://schemas.microsoft.com/office/drawing/2014/main" id="{A65322C7-D833-41E0-9499-2434F1E92325}"/>
              </a:ext>
            </a:extLst>
          </p:cNvPr>
          <p:cNvSpPr>
            <a:spLocks noGrp="1"/>
          </p:cNvSpPr>
          <p:nvPr>
            <p:ph type="body" sz="quarter" idx="17"/>
          </p:nvPr>
        </p:nvSpPr>
        <p:spPr>
          <a:xfrm>
            <a:off x="7353300" y="780601"/>
            <a:ext cx="4667250" cy="5382599"/>
          </a:xfrm>
        </p:spPr>
        <p:txBody>
          <a:bodyPr/>
          <a:lstStyle/>
          <a:p>
            <a:pPr marL="0" indent="0" algn="ctr">
              <a:buNone/>
            </a:pPr>
            <a:r>
              <a:rPr lang="en-US" sz="2800" b="1" dirty="0"/>
              <a:t>Automatized and integrated solutions </a:t>
            </a:r>
          </a:p>
          <a:p>
            <a:pPr lvl="1"/>
            <a:r>
              <a:rPr lang="en-US" dirty="0"/>
              <a:t>Prevent value losses </a:t>
            </a:r>
          </a:p>
          <a:p>
            <a:pPr lvl="1"/>
            <a:r>
              <a:rPr lang="en-US" dirty="0"/>
              <a:t>Easy to operate and maintain</a:t>
            </a:r>
          </a:p>
          <a:p>
            <a:pPr lvl="1"/>
            <a:r>
              <a:rPr lang="en-US" dirty="0"/>
              <a:t>Optimize human resources</a:t>
            </a:r>
          </a:p>
          <a:p>
            <a:pPr lvl="1"/>
            <a:r>
              <a:rPr lang="en-US" dirty="0"/>
              <a:t>Cost savings (Total Cost Ownership)</a:t>
            </a:r>
            <a:endParaRPr lang="en-US" sz="2800" dirty="0"/>
          </a:p>
        </p:txBody>
      </p:sp>
      <p:pic>
        <p:nvPicPr>
          <p:cNvPr id="13" name="Graphic 12" descr="Tools">
            <a:extLst>
              <a:ext uri="{FF2B5EF4-FFF2-40B4-BE49-F238E27FC236}">
                <a16:creationId xmlns:a16="http://schemas.microsoft.com/office/drawing/2014/main" id="{59C42E91-CB1F-4C8C-BE3C-70B1BFE47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3811" y="3819422"/>
            <a:ext cx="2257977" cy="2257977"/>
          </a:xfrm>
          <a:prstGeom prst="rect">
            <a:avLst/>
          </a:prstGeom>
        </p:spPr>
      </p:pic>
    </p:spTree>
    <p:extLst>
      <p:ext uri="{BB962C8B-B14F-4D97-AF65-F5344CB8AC3E}">
        <p14:creationId xmlns:p14="http://schemas.microsoft.com/office/powerpoint/2010/main" val="7404330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4314" y="4409664"/>
            <a:ext cx="1176541" cy="95243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442" y="4175977"/>
            <a:ext cx="1685390" cy="1267413"/>
          </a:xfrm>
          <a:prstGeom prst="rect">
            <a:avLst/>
          </a:prstGeom>
        </p:spPr>
      </p:pic>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1854" y="1790347"/>
            <a:ext cx="1424053" cy="1321156"/>
          </a:xfrm>
          <a:prstGeom prst="rect">
            <a:avLst/>
          </a:prstGeom>
        </p:spPr>
      </p:pic>
      <p:sp>
        <p:nvSpPr>
          <p:cNvPr id="2" name="Title 1"/>
          <p:cNvSpPr>
            <a:spLocks noGrp="1"/>
          </p:cNvSpPr>
          <p:nvPr>
            <p:ph type="title"/>
          </p:nvPr>
        </p:nvSpPr>
        <p:spPr/>
        <p:txBody>
          <a:bodyPr/>
          <a:lstStyle/>
          <a:p>
            <a:r>
              <a:rPr lang="en-US" dirty="0"/>
              <a:t>MICD -</a:t>
            </a:r>
            <a:r>
              <a:rPr lang="en-US" i="1" dirty="0"/>
              <a:t> Observation network tailored to your needs:</a:t>
            </a:r>
            <a:endParaRPr lang="en-US" i="1" dirty="0">
              <a:solidFill>
                <a:srgbClr val="FF0000"/>
              </a:solidFill>
            </a:endParaRPr>
          </a:p>
        </p:txBody>
      </p:sp>
      <p:sp>
        <p:nvSpPr>
          <p:cNvPr id="4" name="Date Placeholder 3"/>
          <p:cNvSpPr>
            <a:spLocks noGrp="1"/>
          </p:cNvSpPr>
          <p:nvPr>
            <p:ph type="dt" sz="half"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DC176B2-1BA5-4595-99C6-43E1A61CC94F}" type="datetime5">
              <a:rPr kumimoji="0" lang="en-GB" sz="11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21-Jul-22</a:t>
            </a:fld>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WXT510 presentation copy"/>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52327" y="3655844"/>
            <a:ext cx="460587" cy="7745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icture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86682" y="2590676"/>
            <a:ext cx="1153495" cy="15709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ot\Documents\Marketing\Roads Marketing\Annimations-Graphcis\Legos\RWS_with_DSC111_DST111_and_camera.png"/>
          <p:cNvPicPr>
            <a:picLocks noChangeAspect="1" noChangeArrowheads="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284977" y="3662099"/>
            <a:ext cx="749450" cy="17081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1" descr="rvr_pai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944869" y="4420184"/>
            <a:ext cx="1091439" cy="90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4487166" y="2654574"/>
            <a:ext cx="615918" cy="215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15688" y="2624054"/>
            <a:ext cx="924384" cy="75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062580" y="3668518"/>
            <a:ext cx="789409" cy="54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74617" y="4164782"/>
            <a:ext cx="665420" cy="1213940"/>
          </a:xfrm>
          <a:prstGeom prst="rect">
            <a:avLst/>
          </a:prstGeom>
        </p:spPr>
      </p:pic>
      <p:pic>
        <p:nvPicPr>
          <p:cNvPr id="35" name="Picture 3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42962" y="2471408"/>
            <a:ext cx="861205" cy="1502253"/>
          </a:xfrm>
          <a:prstGeom prst="rect">
            <a:avLst/>
          </a:prstGeom>
        </p:spPr>
      </p:pic>
      <p:pic>
        <p:nvPicPr>
          <p:cNvPr id="36" name="Picture 3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87919" y="3624633"/>
            <a:ext cx="537563" cy="606522"/>
          </a:xfrm>
          <a:prstGeom prst="rect">
            <a:avLst/>
          </a:prstGeom>
        </p:spPr>
      </p:pic>
      <p:pic>
        <p:nvPicPr>
          <p:cNvPr id="37" name="Picture 3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flipH="1">
            <a:off x="10983996" y="2488471"/>
            <a:ext cx="603215" cy="948602"/>
          </a:xfrm>
          <a:prstGeom prst="rect">
            <a:avLst/>
          </a:prstGeom>
        </p:spPr>
      </p:pic>
      <p:pic>
        <p:nvPicPr>
          <p:cNvPr id="38" name="Picture 3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630441" y="3086765"/>
            <a:ext cx="650533" cy="515582"/>
          </a:xfrm>
          <a:prstGeom prst="rect">
            <a:avLst/>
          </a:prstGeom>
        </p:spPr>
      </p:pic>
      <p:pic>
        <p:nvPicPr>
          <p:cNvPr id="39" name="Picture 3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168329" y="2606144"/>
            <a:ext cx="508656" cy="399659"/>
          </a:xfrm>
          <a:prstGeom prst="rect">
            <a:avLst/>
          </a:prstGeom>
        </p:spPr>
      </p:pic>
      <p:pic>
        <p:nvPicPr>
          <p:cNvPr id="40" name="Picture 3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61664" y="2784434"/>
            <a:ext cx="866236" cy="852127"/>
          </a:xfrm>
          <a:prstGeom prst="rect">
            <a:avLst/>
          </a:prstGeom>
        </p:spPr>
      </p:pic>
      <p:sp>
        <p:nvSpPr>
          <p:cNvPr id="42" name="Slide Number Placeholder 41"/>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0B0A570-0E46-4CE1-894D-18F5FB3BC96E}" type="slidenum">
              <a:rPr kumimoji="0" lang="en-US" sz="11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pic>
        <p:nvPicPr>
          <p:cNvPr id="43" name="Picture 4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397512" y="2251242"/>
            <a:ext cx="778565" cy="630638"/>
          </a:xfrm>
          <a:prstGeom prst="rect">
            <a:avLst/>
          </a:prstGeom>
        </p:spPr>
      </p:pic>
      <p:pic>
        <p:nvPicPr>
          <p:cNvPr id="1026" name="Picture 2" descr="http://www.leosphere.com/wp-content/uploads/2018/09/Windcube-Vertical-Profiler.png"/>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5633581" y="2549799"/>
            <a:ext cx="826360" cy="885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eosphere.com/wp-content/uploads/2018/09/Scanning-Windcube.png"/>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5651149" y="4320823"/>
            <a:ext cx="844652" cy="1105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eosphere.com/wp-content/uploads/2018/09/Wind-Iris-PO.png"/>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5774847" y="3489519"/>
            <a:ext cx="596816" cy="8394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216602" y="2496436"/>
            <a:ext cx="833385" cy="835474"/>
          </a:xfrm>
          <a:prstGeom prst="rect">
            <a:avLst/>
          </a:prstGeom>
        </p:spPr>
      </p:pic>
      <p:grpSp>
        <p:nvGrpSpPr>
          <p:cNvPr id="3" name="Group 2">
            <a:extLst>
              <a:ext uri="{FF2B5EF4-FFF2-40B4-BE49-F238E27FC236}">
                <a16:creationId xmlns:a16="http://schemas.microsoft.com/office/drawing/2014/main" id="{1DCD9E80-C255-9A4F-9551-C9F0E0908EB7}"/>
              </a:ext>
            </a:extLst>
          </p:cNvPr>
          <p:cNvGrpSpPr/>
          <p:nvPr/>
        </p:nvGrpSpPr>
        <p:grpSpPr>
          <a:xfrm>
            <a:off x="1517719" y="1586345"/>
            <a:ext cx="9077739" cy="3960000"/>
            <a:chOff x="1517719" y="1595367"/>
            <a:chExt cx="9077739" cy="4082717"/>
          </a:xfrm>
        </p:grpSpPr>
        <p:cxnSp>
          <p:nvCxnSpPr>
            <p:cNvPr id="11" name="Straight Connector 10">
              <a:extLst>
                <a:ext uri="{FF2B5EF4-FFF2-40B4-BE49-F238E27FC236}">
                  <a16:creationId xmlns:a16="http://schemas.microsoft.com/office/drawing/2014/main" id="{6DE551E8-490D-5842-BA2D-33E861263318}"/>
                </a:ext>
              </a:extLst>
            </p:cNvPr>
            <p:cNvCxnSpPr>
              <a:cxnSpLocks/>
            </p:cNvCxnSpPr>
            <p:nvPr/>
          </p:nvCxnSpPr>
          <p:spPr>
            <a:xfrm flipV="1">
              <a:off x="1517719" y="1595367"/>
              <a:ext cx="0" cy="40827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B66D469-FED5-7B4D-9B4F-EBA771EF0E6D}"/>
                </a:ext>
              </a:extLst>
            </p:cNvPr>
            <p:cNvCxnSpPr>
              <a:cxnSpLocks/>
            </p:cNvCxnSpPr>
            <p:nvPr/>
          </p:nvCxnSpPr>
          <p:spPr>
            <a:xfrm flipV="1">
              <a:off x="2829684" y="1595367"/>
              <a:ext cx="0" cy="40827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4F4EE6E-3C1A-9B46-A7DA-1C6EF8564960}"/>
                </a:ext>
              </a:extLst>
            </p:cNvPr>
            <p:cNvCxnSpPr>
              <a:cxnSpLocks/>
            </p:cNvCxnSpPr>
            <p:nvPr/>
          </p:nvCxnSpPr>
          <p:spPr>
            <a:xfrm flipV="1">
              <a:off x="4128397" y="1595367"/>
              <a:ext cx="0" cy="40827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3653AC-48B5-3C4C-B270-772E4AFDE36C}"/>
                </a:ext>
              </a:extLst>
            </p:cNvPr>
            <p:cNvCxnSpPr>
              <a:cxnSpLocks/>
            </p:cNvCxnSpPr>
            <p:nvPr/>
          </p:nvCxnSpPr>
          <p:spPr>
            <a:xfrm flipV="1">
              <a:off x="5427110" y="1595367"/>
              <a:ext cx="0" cy="40827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7CD4546-0363-624B-B356-DA1A86B9FB52}"/>
                </a:ext>
              </a:extLst>
            </p:cNvPr>
            <p:cNvCxnSpPr>
              <a:cxnSpLocks/>
            </p:cNvCxnSpPr>
            <p:nvPr/>
          </p:nvCxnSpPr>
          <p:spPr>
            <a:xfrm flipV="1">
              <a:off x="6712571" y="1595367"/>
              <a:ext cx="0" cy="40827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B75025-EFF2-8E44-BF6F-EB2CBD618C28}"/>
                </a:ext>
              </a:extLst>
            </p:cNvPr>
            <p:cNvCxnSpPr>
              <a:cxnSpLocks/>
            </p:cNvCxnSpPr>
            <p:nvPr/>
          </p:nvCxnSpPr>
          <p:spPr>
            <a:xfrm flipV="1">
              <a:off x="8011284" y="1595367"/>
              <a:ext cx="0" cy="40827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ACB767-B19F-CE46-A171-31371965210A}"/>
                </a:ext>
              </a:extLst>
            </p:cNvPr>
            <p:cNvCxnSpPr>
              <a:cxnSpLocks/>
            </p:cNvCxnSpPr>
            <p:nvPr/>
          </p:nvCxnSpPr>
          <p:spPr>
            <a:xfrm flipV="1">
              <a:off x="9323250" y="1595367"/>
              <a:ext cx="0" cy="40827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ADB088B-2C66-5743-98D4-90DD79DB00DA}"/>
                </a:ext>
              </a:extLst>
            </p:cNvPr>
            <p:cNvCxnSpPr>
              <a:cxnSpLocks/>
            </p:cNvCxnSpPr>
            <p:nvPr/>
          </p:nvCxnSpPr>
          <p:spPr>
            <a:xfrm flipV="1">
              <a:off x="10595458" y="1595367"/>
              <a:ext cx="0" cy="40827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1CAADFB3-AB5C-A647-BB4A-E4D5E7DE2300}"/>
              </a:ext>
            </a:extLst>
          </p:cNvPr>
          <p:cNvGrpSpPr/>
          <p:nvPr/>
        </p:nvGrpSpPr>
        <p:grpSpPr>
          <a:xfrm>
            <a:off x="357055" y="1510222"/>
            <a:ext cx="11439579" cy="813120"/>
            <a:chOff x="357055" y="1533113"/>
            <a:chExt cx="11439579" cy="813120"/>
          </a:xfrm>
        </p:grpSpPr>
        <p:sp>
          <p:nvSpPr>
            <p:cNvPr id="15" name="TextBox 14"/>
            <p:cNvSpPr txBox="1">
              <a:spLocks/>
            </p:cNvSpPr>
            <p:nvPr/>
          </p:nvSpPr>
          <p:spPr>
            <a:xfrm>
              <a:off x="1533216" y="1533113"/>
              <a:ext cx="1281412"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Pressure, wind, humidity, multiweather</a:t>
              </a:r>
            </a:p>
          </p:txBody>
        </p:sp>
        <p:sp>
          <p:nvSpPr>
            <p:cNvPr id="16" name="TextBox 15"/>
            <p:cNvSpPr txBox="1">
              <a:spLocks/>
            </p:cNvSpPr>
            <p:nvPr/>
          </p:nvSpPr>
          <p:spPr>
            <a:xfrm>
              <a:off x="357055"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Soundings</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17" name="TextBox 16"/>
            <p:cNvSpPr txBox="1">
              <a:spLocks/>
            </p:cNvSpPr>
            <p:nvPr/>
          </p:nvSpPr>
          <p:spPr>
            <a:xfrm>
              <a:off x="8103425"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Road and </a:t>
              </a:r>
              <a:r>
                <a:rPr kumimoji="0" lang="fi-FI" sz="1400" b="0" i="0" u="none" strike="noStrike" kern="1200" cap="none" spc="0" normalizeH="0" baseline="0" noProof="0" err="1">
                  <a:ln>
                    <a:noFill/>
                  </a:ln>
                  <a:solidFill>
                    <a:srgbClr val="000000">
                      <a:lumMod val="65000"/>
                      <a:lumOff val="35000"/>
                    </a:srgbClr>
                  </a:solidFill>
                  <a:effectLst/>
                  <a:uLnTx/>
                  <a:uFillTx/>
                  <a:latin typeface="Arial"/>
                  <a:ea typeface="+mn-ea"/>
                  <a:cs typeface="+mn-cs"/>
                </a:rPr>
                <a:t>aviation</a:t>
              </a:r>
              <a:r>
                <a:rPr lang="fi-FI" b="0">
                  <a:solidFill>
                    <a:srgbClr val="000000">
                      <a:lumMod val="65000"/>
                      <a:lumOff val="35000"/>
                    </a:srgbClr>
                  </a:solidFill>
                  <a:latin typeface="Arial"/>
                </a:rPr>
                <a:t> </a:t>
              </a:r>
              <a:r>
                <a:rPr lang="fi-FI" b="0" err="1">
                  <a:solidFill>
                    <a:srgbClr val="000000">
                      <a:lumMod val="65000"/>
                      <a:lumOff val="35000"/>
                    </a:srgbClr>
                  </a:solidFill>
                  <a:latin typeface="Arial"/>
                </a:rPr>
                <a:t>weather</a:t>
              </a:r>
              <a:r>
                <a:rPr lang="fi-FI" b="0">
                  <a:solidFill>
                    <a:srgbClr val="000000">
                      <a:lumMod val="65000"/>
                      <a:lumOff val="35000"/>
                    </a:srgbClr>
                  </a:solidFill>
                  <a:latin typeface="Arial"/>
                </a:rPr>
                <a:t> </a:t>
              </a:r>
              <a:r>
                <a:rPr lang="fi-FI" b="0" err="1">
                  <a:solidFill>
                    <a:srgbClr val="000000">
                      <a:lumMod val="65000"/>
                      <a:lumOff val="35000"/>
                    </a:srgbClr>
                  </a:solidFill>
                  <a:latin typeface="Arial"/>
                </a:rPr>
                <a:t>systems</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18" name="TextBox 17"/>
            <p:cNvSpPr txBox="1">
              <a:spLocks/>
            </p:cNvSpPr>
            <p:nvPr/>
          </p:nvSpPr>
          <p:spPr>
            <a:xfrm>
              <a:off x="9408664"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Weather radars</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19" name="TextBox 18"/>
            <p:cNvSpPr txBox="1">
              <a:spLocks/>
            </p:cNvSpPr>
            <p:nvPr/>
          </p:nvSpPr>
          <p:spPr>
            <a:xfrm>
              <a:off x="2925001"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Visibility, Present weather</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20" name="TextBox 19"/>
            <p:cNvSpPr txBox="1">
              <a:spLocks/>
            </p:cNvSpPr>
            <p:nvPr/>
          </p:nvSpPr>
          <p:spPr>
            <a:xfrm>
              <a:off x="4219607"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Ceilometers</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27" name="TextBox 26"/>
            <p:cNvSpPr txBox="1">
              <a:spLocks/>
            </p:cNvSpPr>
            <p:nvPr/>
          </p:nvSpPr>
          <p:spPr>
            <a:xfrm>
              <a:off x="6808819"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Lightning sensors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32" name="TextBox 31"/>
            <p:cNvSpPr txBox="1">
              <a:spLocks/>
            </p:cNvSpPr>
            <p:nvPr/>
          </p:nvSpPr>
          <p:spPr>
            <a:xfrm>
              <a:off x="5524846"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Remote </a:t>
              </a:r>
              <a:r>
                <a:rPr kumimoji="0" lang="fi-FI" sz="1400" b="0" i="0" u="none" strike="noStrike" kern="1200" cap="none" spc="0" normalizeH="0" baseline="0" noProof="0" err="1">
                  <a:ln>
                    <a:noFill/>
                  </a:ln>
                  <a:solidFill>
                    <a:srgbClr val="000000">
                      <a:lumMod val="65000"/>
                      <a:lumOff val="35000"/>
                    </a:srgbClr>
                  </a:solidFill>
                  <a:effectLst/>
                  <a:uLnTx/>
                  <a:uFillTx/>
                  <a:latin typeface="Arial"/>
                  <a:ea typeface="+mn-ea"/>
                  <a:cs typeface="+mn-cs"/>
                </a:rPr>
                <a:t>wind</a:t>
              </a: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 measurement</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34" name="TextBox 33"/>
            <p:cNvSpPr txBox="1">
              <a:spLocks/>
            </p:cNvSpPr>
            <p:nvPr/>
          </p:nvSpPr>
          <p:spPr>
            <a:xfrm>
              <a:off x="10692634" y="1533113"/>
              <a:ext cx="1104000" cy="81312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8000" rIns="0" bIns="48000" numCol="1" spcCol="0" rtlCol="0" fromWordArt="0" anchor="t" anchorCtr="0" forceAA="0" compatLnSpc="1">
              <a:prstTxWarp prst="textNoShape">
                <a:avLst/>
              </a:prstTxWarp>
              <a:noAutofit/>
            </a:bodyPr>
            <a:lstStyle>
              <a:defPPr>
                <a:defRPr lang="fi-FI"/>
              </a:defPPr>
              <a:lvl1pPr algn="ctr">
                <a:defRPr sz="1400" b="1">
                  <a:solidFill>
                    <a:srgbClr val="00728F"/>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Air </a:t>
              </a:r>
              <a:r>
                <a:rPr kumimoji="0" lang="fi-FI" sz="1400" b="0" i="0" u="none" strike="noStrike" kern="1200" cap="none" spc="0" normalizeH="0" baseline="0" noProof="0" err="1">
                  <a:ln>
                    <a:noFill/>
                  </a:ln>
                  <a:solidFill>
                    <a:srgbClr val="000000">
                      <a:lumMod val="65000"/>
                      <a:lumOff val="35000"/>
                    </a:srgbClr>
                  </a:solidFill>
                  <a:effectLst/>
                  <a:uLnTx/>
                  <a:uFillTx/>
                  <a:latin typeface="Arial"/>
                  <a:ea typeface="+mn-ea"/>
                  <a:cs typeface="+mn-cs"/>
                </a:rPr>
                <a:t>quality</a:t>
              </a:r>
              <a:r>
                <a:rPr kumimoji="0" lang="fi-FI" sz="1400" b="0" i="0" u="none" strike="noStrike" kern="1200" cap="none" spc="0" normalizeH="0" baseline="0" noProof="0">
                  <a:ln>
                    <a:noFill/>
                  </a:ln>
                  <a:solidFill>
                    <a:srgbClr val="000000">
                      <a:lumMod val="65000"/>
                      <a:lumOff val="35000"/>
                    </a:srgbClr>
                  </a:solidFill>
                  <a:effectLst/>
                  <a:uLnTx/>
                  <a:uFillTx/>
                  <a:latin typeface="Arial"/>
                  <a:ea typeface="+mn-ea"/>
                  <a:cs typeface="+mn-cs"/>
                </a:rPr>
                <a:t> </a:t>
              </a:r>
              <a:r>
                <a:rPr kumimoji="0" lang="fi-FI" sz="1400" b="0" i="0" u="none" strike="noStrike" kern="1200" cap="none" spc="0" normalizeH="0" baseline="0" noProof="0" err="1">
                  <a:ln>
                    <a:noFill/>
                  </a:ln>
                  <a:solidFill>
                    <a:srgbClr val="000000">
                      <a:lumMod val="65000"/>
                      <a:lumOff val="35000"/>
                    </a:srgbClr>
                  </a:solidFill>
                  <a:effectLst/>
                  <a:uLnTx/>
                  <a:uFillTx/>
                  <a:latin typeface="Arial"/>
                  <a:ea typeface="+mn-ea"/>
                  <a:cs typeface="+mn-cs"/>
                </a:rPr>
                <a:t>sensors</a:t>
              </a:r>
              <a:endPar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grpSp>
      <p:pic>
        <p:nvPicPr>
          <p:cNvPr id="7" name="Picture 6"/>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608970" y="4425434"/>
            <a:ext cx="931891" cy="1146943"/>
          </a:xfrm>
          <a:prstGeom prst="rect">
            <a:avLst/>
          </a:prstGeom>
        </p:spPr>
      </p:pic>
      <p:pic>
        <p:nvPicPr>
          <p:cNvPr id="13" name="Picture 12"/>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12639" y="4389573"/>
            <a:ext cx="1335418" cy="1197824"/>
          </a:xfrm>
          <a:prstGeom prst="rect">
            <a:avLst/>
          </a:prstGeom>
        </p:spPr>
      </p:pic>
      <p:pic>
        <p:nvPicPr>
          <p:cNvPr id="12" name="Picture 11"/>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78180" y="3645721"/>
            <a:ext cx="979624" cy="979624"/>
          </a:xfrm>
          <a:prstGeom prst="rect">
            <a:avLst/>
          </a:prstGeom>
        </p:spPr>
      </p:pic>
      <p:sp>
        <p:nvSpPr>
          <p:cNvPr id="14" name="TextBox 13">
            <a:extLst>
              <a:ext uri="{FF2B5EF4-FFF2-40B4-BE49-F238E27FC236}">
                <a16:creationId xmlns:a16="http://schemas.microsoft.com/office/drawing/2014/main" id="{21B331FE-ACE5-4949-9C3A-076ED6E16B51}"/>
              </a:ext>
            </a:extLst>
          </p:cNvPr>
          <p:cNvSpPr txBox="1"/>
          <p:nvPr/>
        </p:nvSpPr>
        <p:spPr>
          <a:xfrm>
            <a:off x="1392199" y="5804897"/>
            <a:ext cx="9508679" cy="830997"/>
          </a:xfrm>
          <a:prstGeom prst="rect">
            <a:avLst/>
          </a:prstGeom>
          <a:noFill/>
        </p:spPr>
        <p:txBody>
          <a:bodyPr wrap="square" rtlCol="0">
            <a:spAutoFit/>
          </a:bodyPr>
          <a:lstStyle/>
          <a:p>
            <a:pPr algn="ctr"/>
            <a:r>
              <a:rPr lang="en-US" b="1" dirty="0">
                <a:solidFill>
                  <a:schemeClr val="accent1"/>
                </a:solidFill>
              </a:rPr>
              <a:t>Technical solutions for all environments</a:t>
            </a:r>
          </a:p>
          <a:p>
            <a:pPr algn="l"/>
            <a:endParaRPr lang="en-US" dirty="0" err="1">
              <a:solidFill>
                <a:srgbClr val="575757"/>
              </a:solidFill>
            </a:endParaRPr>
          </a:p>
        </p:txBody>
      </p:sp>
    </p:spTree>
    <p:extLst>
      <p:ext uri="{BB962C8B-B14F-4D97-AF65-F5344CB8AC3E}">
        <p14:creationId xmlns:p14="http://schemas.microsoft.com/office/powerpoint/2010/main" val="5243311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2B28-CE9C-44E6-8EA9-59B6B1A6F9EA}"/>
              </a:ext>
            </a:extLst>
          </p:cNvPr>
          <p:cNvSpPr>
            <a:spLocks noGrp="1"/>
          </p:cNvSpPr>
          <p:nvPr>
            <p:ph type="title"/>
          </p:nvPr>
        </p:nvSpPr>
        <p:spPr/>
        <p:txBody>
          <a:bodyPr/>
          <a:lstStyle/>
          <a:p>
            <a:r>
              <a:rPr lang="en-US" sz="3200" dirty="0"/>
              <a:t>MICD– </a:t>
            </a:r>
            <a:r>
              <a:rPr lang="en-US" sz="3200" i="1" dirty="0"/>
              <a:t>modern visualization and service creation</a:t>
            </a:r>
            <a:endParaRPr lang="en-US" sz="3200" dirty="0"/>
          </a:p>
        </p:txBody>
      </p:sp>
      <p:sp>
        <p:nvSpPr>
          <p:cNvPr id="15" name="Content Placeholder 14">
            <a:extLst>
              <a:ext uri="{FF2B5EF4-FFF2-40B4-BE49-F238E27FC236}">
                <a16:creationId xmlns:a16="http://schemas.microsoft.com/office/drawing/2014/main" id="{718D2AF7-9228-4F15-803B-1F10CA5782B9}"/>
              </a:ext>
            </a:extLst>
          </p:cNvPr>
          <p:cNvSpPr>
            <a:spLocks noGrp="1"/>
          </p:cNvSpPr>
          <p:nvPr>
            <p:ph sz="half" idx="2"/>
          </p:nvPr>
        </p:nvSpPr>
        <p:spPr>
          <a:xfrm>
            <a:off x="357043" y="1407560"/>
            <a:ext cx="5544000" cy="4669012"/>
          </a:xfrm>
        </p:spPr>
        <p:txBody>
          <a:bodyPr/>
          <a:lstStyle/>
          <a:p>
            <a:r>
              <a:rPr lang="en-US" dirty="0"/>
              <a:t>Centralized network management</a:t>
            </a:r>
          </a:p>
          <a:p>
            <a:pPr marL="0" indent="0">
              <a:buNone/>
            </a:pPr>
            <a:endParaRPr lang="en-US" dirty="0"/>
          </a:p>
          <a:p>
            <a:r>
              <a:rPr lang="en-US" dirty="0"/>
              <a:t>State-of-the-art software for forecasting and EWS</a:t>
            </a:r>
          </a:p>
          <a:p>
            <a:pPr lvl="1"/>
            <a:r>
              <a:rPr lang="en-US" sz="2000" dirty="0"/>
              <a:t>Integration of all available data sources</a:t>
            </a:r>
          </a:p>
          <a:p>
            <a:endParaRPr lang="en-US" dirty="0"/>
          </a:p>
          <a:p>
            <a:r>
              <a:rPr lang="en-US" dirty="0"/>
              <a:t>Partnering with world leading meteorological institutes</a:t>
            </a:r>
          </a:p>
          <a:p>
            <a:pPr lvl="1"/>
            <a:r>
              <a:rPr lang="en-US" sz="2000" dirty="0"/>
              <a:t>The Finnish Meteorological Institute</a:t>
            </a:r>
          </a:p>
          <a:p>
            <a:endParaRPr lang="en-US" dirty="0"/>
          </a:p>
          <a:p>
            <a:r>
              <a:rPr lang="en-US" dirty="0"/>
              <a:t>Projects include creation of tailored end-user products</a:t>
            </a:r>
          </a:p>
        </p:txBody>
      </p:sp>
      <p:sp>
        <p:nvSpPr>
          <p:cNvPr id="4" name="Date Placeholder 3">
            <a:extLst>
              <a:ext uri="{FF2B5EF4-FFF2-40B4-BE49-F238E27FC236}">
                <a16:creationId xmlns:a16="http://schemas.microsoft.com/office/drawing/2014/main" id="{8A961E4A-CFD1-41B6-9907-44EA3E845CC0}"/>
              </a:ext>
            </a:extLst>
          </p:cNvPr>
          <p:cNvSpPr>
            <a:spLocks noGrp="1"/>
          </p:cNvSpPr>
          <p:nvPr>
            <p:ph type="dt" sz="half" idx="10"/>
          </p:nvPr>
        </p:nvSpPr>
        <p:spPr/>
        <p:txBody>
          <a:bodyPr/>
          <a:lstStyle/>
          <a:p>
            <a:fld id="{73DDA926-F49C-436E-8758-1B7C9352F909}" type="datetime5">
              <a:rPr lang="en-GB" smtClean="0"/>
              <a:t>21-Jul-22</a:t>
            </a:fld>
            <a:endParaRPr lang="en-GB"/>
          </a:p>
        </p:txBody>
      </p:sp>
      <p:sp>
        <p:nvSpPr>
          <p:cNvPr id="5" name="Footer Placeholder 4">
            <a:extLst>
              <a:ext uri="{FF2B5EF4-FFF2-40B4-BE49-F238E27FC236}">
                <a16:creationId xmlns:a16="http://schemas.microsoft.com/office/drawing/2014/main" id="{31BF998A-FA22-46D4-A61C-4CC27086B7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A3A636-FDC0-4FCB-878C-D32D0678B50D}"/>
              </a:ext>
            </a:extLst>
          </p:cNvPr>
          <p:cNvSpPr>
            <a:spLocks noGrp="1"/>
          </p:cNvSpPr>
          <p:nvPr>
            <p:ph type="sldNum" sz="quarter" idx="12"/>
          </p:nvPr>
        </p:nvSpPr>
        <p:spPr/>
        <p:txBody>
          <a:bodyPr/>
          <a:lstStyle/>
          <a:p>
            <a:fld id="{8DFFF04F-2FCD-4178-A0E9-336EE53269B2}" type="slidenum">
              <a:rPr lang="en-GB" smtClean="0"/>
              <a:t>14</a:t>
            </a:fld>
            <a:endParaRPr lang="en-GB"/>
          </a:p>
        </p:txBody>
      </p:sp>
      <p:pic>
        <p:nvPicPr>
          <p:cNvPr id="13" name="Content Placeholder 12">
            <a:extLst>
              <a:ext uri="{FF2B5EF4-FFF2-40B4-BE49-F238E27FC236}">
                <a16:creationId xmlns:a16="http://schemas.microsoft.com/office/drawing/2014/main" id="{683B6CD8-A32B-42A7-9592-B2B33457AAF4}"/>
              </a:ext>
            </a:extLst>
          </p:cNvPr>
          <p:cNvPicPr>
            <a:picLocks noGrp="1"/>
          </p:cNvPicPr>
          <p:nvPr>
            <p:ph sz="half" idx="1"/>
          </p:nvPr>
        </p:nvPicPr>
        <p:blipFill rotWithShape="1">
          <a:blip r:embed="rId2"/>
          <a:stretch/>
        </p:blipFill>
        <p:spPr>
          <a:xfrm>
            <a:off x="6295358" y="1630800"/>
            <a:ext cx="5545138" cy="2886711"/>
          </a:xfrm>
          <a:prstGeom prst="rect">
            <a:avLst/>
          </a:prstGeom>
          <a:noFill/>
        </p:spPr>
      </p:pic>
      <p:pic>
        <p:nvPicPr>
          <p:cNvPr id="14" name="Picture 13">
            <a:extLst>
              <a:ext uri="{FF2B5EF4-FFF2-40B4-BE49-F238E27FC236}">
                <a16:creationId xmlns:a16="http://schemas.microsoft.com/office/drawing/2014/main" id="{BBE10803-6665-4F37-8620-9E486D3CBD2B}"/>
              </a:ext>
            </a:extLst>
          </p:cNvPr>
          <p:cNvPicPr>
            <a:picLocks noChangeAspect="1"/>
          </p:cNvPicPr>
          <p:nvPr/>
        </p:nvPicPr>
        <p:blipFill rotWithShape="1">
          <a:blip r:embed="rId3"/>
          <a:srcRect l="3999" t="6577" b="8815"/>
          <a:stretch/>
        </p:blipFill>
        <p:spPr>
          <a:xfrm>
            <a:off x="6295358" y="4156037"/>
            <a:ext cx="5544000" cy="2257063"/>
          </a:xfrm>
          <a:prstGeom prst="rect">
            <a:avLst/>
          </a:prstGeom>
        </p:spPr>
      </p:pic>
    </p:spTree>
    <p:extLst>
      <p:ext uri="{BB962C8B-B14F-4D97-AF65-F5344CB8AC3E}">
        <p14:creationId xmlns:p14="http://schemas.microsoft.com/office/powerpoint/2010/main" val="22695609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2B28-CE9C-44E6-8EA9-59B6B1A6F9EA}"/>
              </a:ext>
            </a:extLst>
          </p:cNvPr>
          <p:cNvSpPr>
            <a:spLocks noGrp="1"/>
          </p:cNvSpPr>
          <p:nvPr>
            <p:ph type="title"/>
          </p:nvPr>
        </p:nvSpPr>
        <p:spPr>
          <a:xfrm>
            <a:off x="406800" y="619200"/>
            <a:ext cx="6120000" cy="936000"/>
          </a:xfrm>
        </p:spPr>
        <p:txBody>
          <a:bodyPr anchor="t">
            <a:normAutofit/>
          </a:bodyPr>
          <a:lstStyle/>
          <a:p>
            <a:r>
              <a:rPr lang="en-US" dirty="0"/>
              <a:t>MICD– </a:t>
            </a:r>
            <a:r>
              <a:rPr lang="en-US" i="1" dirty="0"/>
              <a:t>human capacity building</a:t>
            </a:r>
            <a:endParaRPr lang="en-US" dirty="0"/>
          </a:p>
        </p:txBody>
      </p:sp>
      <p:pic>
        <p:nvPicPr>
          <p:cNvPr id="1027" name="Picture 2" descr="Vaisala Weather Radar Training">
            <a:extLst>
              <a:ext uri="{FF2B5EF4-FFF2-40B4-BE49-F238E27FC236}">
                <a16:creationId xmlns:a16="http://schemas.microsoft.com/office/drawing/2014/main" id="{EEB2C730-24FF-4A50-9AE8-D24D28EBA004}"/>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6195"/>
          <a:stretch>
            <a:fillRect/>
          </a:stretch>
        </p:blipFill>
        <p:spPr bwMode="auto">
          <a:xfrm>
            <a:off x="406800" y="1843200"/>
            <a:ext cx="6120000" cy="4320000"/>
          </a:xfrm>
          <a:prstGeom prst="rect">
            <a:avLst/>
          </a:prstGeom>
          <a:solidFill>
            <a:srgbClr val="FFFFFF"/>
          </a:solidFill>
        </p:spPr>
      </p:pic>
      <p:sp>
        <p:nvSpPr>
          <p:cNvPr id="15" name="Content Placeholder 14">
            <a:extLst>
              <a:ext uri="{FF2B5EF4-FFF2-40B4-BE49-F238E27FC236}">
                <a16:creationId xmlns:a16="http://schemas.microsoft.com/office/drawing/2014/main" id="{718D2AF7-9228-4F15-803B-1F10CA5782B9}"/>
              </a:ext>
            </a:extLst>
          </p:cNvPr>
          <p:cNvSpPr>
            <a:spLocks noGrp="1"/>
          </p:cNvSpPr>
          <p:nvPr>
            <p:ph type="body" sz="quarter" idx="17"/>
          </p:nvPr>
        </p:nvSpPr>
        <p:spPr>
          <a:xfrm>
            <a:off x="7462800" y="619200"/>
            <a:ext cx="4320000" cy="5544000"/>
          </a:xfrm>
        </p:spPr>
        <p:txBody>
          <a:bodyPr>
            <a:normAutofit lnSpcReduction="10000"/>
          </a:bodyPr>
          <a:lstStyle/>
          <a:p>
            <a:r>
              <a:rPr lang="en-US" dirty="0"/>
              <a:t>Large amount of training </a:t>
            </a:r>
          </a:p>
          <a:p>
            <a:pPr lvl="1"/>
            <a:r>
              <a:rPr lang="en-US" dirty="0"/>
              <a:t>Technical and meteorological</a:t>
            </a:r>
          </a:p>
          <a:p>
            <a:pPr lvl="1"/>
            <a:r>
              <a:rPr lang="en-US" dirty="0"/>
              <a:t>Customized levels and topics </a:t>
            </a:r>
          </a:p>
          <a:p>
            <a:pPr lvl="1"/>
            <a:r>
              <a:rPr lang="en-US" dirty="0"/>
              <a:t>Permanent upgrade</a:t>
            </a:r>
          </a:p>
          <a:p>
            <a:pPr lvl="1"/>
            <a:endParaRPr lang="en-US" dirty="0"/>
          </a:p>
          <a:p>
            <a:r>
              <a:rPr lang="en-US" dirty="0"/>
              <a:t>Goal is to independently operate the solution and further develop services </a:t>
            </a:r>
          </a:p>
          <a:p>
            <a:endParaRPr lang="en-US" dirty="0"/>
          </a:p>
          <a:p>
            <a:r>
              <a:rPr lang="en-US" dirty="0"/>
              <a:t>Possibility of expert consultancy and training in e.g. meteorological service cost-recovery mechanisms</a:t>
            </a:r>
          </a:p>
          <a:p>
            <a:endParaRPr lang="en-US" dirty="0"/>
          </a:p>
          <a:p>
            <a:endParaRPr lang="en-US" b="1" dirty="0"/>
          </a:p>
        </p:txBody>
      </p:sp>
      <p:sp>
        <p:nvSpPr>
          <p:cNvPr id="4" name="Date Placeholder 3">
            <a:extLst>
              <a:ext uri="{FF2B5EF4-FFF2-40B4-BE49-F238E27FC236}">
                <a16:creationId xmlns:a16="http://schemas.microsoft.com/office/drawing/2014/main" id="{8A961E4A-CFD1-41B6-9907-44EA3E845CC0}"/>
              </a:ext>
            </a:extLst>
          </p:cNvPr>
          <p:cNvSpPr>
            <a:spLocks noGrp="1"/>
          </p:cNvSpPr>
          <p:nvPr>
            <p:ph type="dt" sz="half" idx="14"/>
          </p:nvPr>
        </p:nvSpPr>
        <p:spPr>
          <a:xfrm>
            <a:off x="432200" y="6526800"/>
            <a:ext cx="960000" cy="144000"/>
          </a:xfrm>
        </p:spPr>
        <p:txBody>
          <a:bodyPr anchor="ctr">
            <a:normAutofit/>
          </a:bodyPr>
          <a:lstStyle/>
          <a:p>
            <a:pPr>
              <a:spcAft>
                <a:spcPts val="600"/>
              </a:spcAft>
            </a:pPr>
            <a:fld id="{73DDA926-F49C-436E-8758-1B7C9352F909}" type="datetime5">
              <a:rPr lang="en-GB" smtClean="0"/>
              <a:pPr>
                <a:spcAft>
                  <a:spcPts val="600"/>
                </a:spcAft>
              </a:pPr>
              <a:t>21-Jul-22</a:t>
            </a:fld>
            <a:endParaRPr lang="en-GB"/>
          </a:p>
        </p:txBody>
      </p:sp>
      <p:sp>
        <p:nvSpPr>
          <p:cNvPr id="72" name="Footer Placeholder 5">
            <a:extLst>
              <a:ext uri="{FF2B5EF4-FFF2-40B4-BE49-F238E27FC236}">
                <a16:creationId xmlns:a16="http://schemas.microsoft.com/office/drawing/2014/main" id="{80DA2C01-ABBE-47B4-B535-66ED07A68256}"/>
              </a:ext>
            </a:extLst>
          </p:cNvPr>
          <p:cNvSpPr>
            <a:spLocks noGrp="1"/>
          </p:cNvSpPr>
          <p:nvPr>
            <p:ph type="ftr" sz="quarter" idx="15"/>
          </p:nvPr>
        </p:nvSpPr>
        <p:spPr>
          <a:xfrm>
            <a:off x="1558800" y="6526800"/>
            <a:ext cx="3358800" cy="144000"/>
          </a:xfrm>
        </p:spPr>
        <p:txBody>
          <a:bodyPr/>
          <a:lstStyle/>
          <a:p>
            <a:endParaRPr lang="en-GB"/>
          </a:p>
        </p:txBody>
      </p:sp>
      <p:sp>
        <p:nvSpPr>
          <p:cNvPr id="6" name="Slide Number Placeholder 5">
            <a:extLst>
              <a:ext uri="{FF2B5EF4-FFF2-40B4-BE49-F238E27FC236}">
                <a16:creationId xmlns:a16="http://schemas.microsoft.com/office/drawing/2014/main" id="{E8A3A636-FDC0-4FCB-878C-D32D0678B50D}"/>
              </a:ext>
            </a:extLst>
          </p:cNvPr>
          <p:cNvSpPr>
            <a:spLocks noGrp="1"/>
          </p:cNvSpPr>
          <p:nvPr>
            <p:ph type="sldNum" sz="quarter" idx="16"/>
          </p:nvPr>
        </p:nvSpPr>
        <p:spPr>
          <a:xfrm>
            <a:off x="190800" y="6526800"/>
            <a:ext cx="216000" cy="144000"/>
          </a:xfrm>
        </p:spPr>
        <p:txBody>
          <a:bodyPr anchor="ctr">
            <a:normAutofit/>
          </a:bodyPr>
          <a:lstStyle/>
          <a:p>
            <a:pPr>
              <a:spcAft>
                <a:spcPts val="600"/>
              </a:spcAft>
            </a:pPr>
            <a:fld id="{8DFFF04F-2FCD-4178-A0E9-336EE53269B2}" type="slidenum">
              <a:rPr lang="en-GB" smtClean="0"/>
              <a:pPr>
                <a:spcAft>
                  <a:spcPts val="600"/>
                </a:spcAft>
              </a:pPr>
              <a:t>15</a:t>
            </a:fld>
            <a:endParaRPr lang="en-GB"/>
          </a:p>
        </p:txBody>
      </p:sp>
      <p:sp>
        <p:nvSpPr>
          <p:cNvPr id="10" name="Rectangle 4">
            <a:extLst>
              <a:ext uri="{FF2B5EF4-FFF2-40B4-BE49-F238E27FC236}">
                <a16:creationId xmlns:a16="http://schemas.microsoft.com/office/drawing/2014/main" id="{D0877BD2-3E08-4A2C-AD87-C4C784E3B474}"/>
              </a:ext>
            </a:extLst>
          </p:cNvPr>
          <p:cNvSpPr>
            <a:spLocks noChangeArrowheads="1"/>
          </p:cNvSpPr>
          <p:nvPr/>
        </p:nvSpPr>
        <p:spPr bwMode="auto">
          <a:xfrm>
            <a:off x="432200" y="-830643"/>
            <a:ext cx="5766816" cy="33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225089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9A8EB0BC-90E7-477E-BA81-22A6C2B6A1B5}"/>
              </a:ext>
            </a:extLst>
          </p:cNvPr>
          <p:cNvSpPr/>
          <p:nvPr/>
        </p:nvSpPr>
        <p:spPr>
          <a:xfrm>
            <a:off x="7658100" y="1446622"/>
            <a:ext cx="3667779" cy="2133600"/>
          </a:xfrm>
          <a:prstGeom prst="rightArrow">
            <a:avLst>
              <a:gd name="adj1" fmla="val 50000"/>
              <a:gd name="adj2" fmla="val 3526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Arrow: Right 8">
            <a:extLst>
              <a:ext uri="{FF2B5EF4-FFF2-40B4-BE49-F238E27FC236}">
                <a16:creationId xmlns:a16="http://schemas.microsoft.com/office/drawing/2014/main" id="{10F8FA69-D204-46DA-8806-5A888B1B8542}"/>
              </a:ext>
            </a:extLst>
          </p:cNvPr>
          <p:cNvSpPr/>
          <p:nvPr/>
        </p:nvSpPr>
        <p:spPr>
          <a:xfrm>
            <a:off x="4304701" y="1469642"/>
            <a:ext cx="3992228" cy="2133600"/>
          </a:xfrm>
          <a:prstGeom prst="rightArrow">
            <a:avLst>
              <a:gd name="adj1" fmla="val 50000"/>
              <a:gd name="adj2" fmla="val 35714"/>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itle 6">
            <a:extLst>
              <a:ext uri="{FF2B5EF4-FFF2-40B4-BE49-F238E27FC236}">
                <a16:creationId xmlns:a16="http://schemas.microsoft.com/office/drawing/2014/main" id="{028E93E4-711E-459B-8EB4-DF5A0F9E4F1A}"/>
              </a:ext>
            </a:extLst>
          </p:cNvPr>
          <p:cNvSpPr>
            <a:spLocks noGrp="1"/>
          </p:cNvSpPr>
          <p:nvPr>
            <p:ph type="title"/>
          </p:nvPr>
        </p:nvSpPr>
        <p:spPr/>
        <p:txBody>
          <a:bodyPr/>
          <a:lstStyle/>
          <a:p>
            <a:r>
              <a:rPr lang="en-US" dirty="0"/>
              <a:t>MICD – </a:t>
            </a:r>
            <a:r>
              <a:rPr lang="en-US" i="1" dirty="0"/>
              <a:t>Project phases</a:t>
            </a:r>
          </a:p>
        </p:txBody>
      </p:sp>
      <p:sp>
        <p:nvSpPr>
          <p:cNvPr id="4" name="Date Placeholder 3">
            <a:extLst>
              <a:ext uri="{FF2B5EF4-FFF2-40B4-BE49-F238E27FC236}">
                <a16:creationId xmlns:a16="http://schemas.microsoft.com/office/drawing/2014/main" id="{3AAB4508-AC3F-491C-993D-89DA4361C893}"/>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0D4C4F04-B76C-48F3-A8B8-096EFE889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3BBA36-C29C-4E42-9E7B-77E3051DACE2}"/>
              </a:ext>
            </a:extLst>
          </p:cNvPr>
          <p:cNvSpPr>
            <a:spLocks noGrp="1"/>
          </p:cNvSpPr>
          <p:nvPr>
            <p:ph type="sldNum" sz="quarter" idx="12"/>
          </p:nvPr>
        </p:nvSpPr>
        <p:spPr/>
        <p:txBody>
          <a:bodyPr/>
          <a:lstStyle/>
          <a:p>
            <a:fld id="{8DFFF04F-2FCD-4178-A0E9-336EE53269B2}" type="slidenum">
              <a:rPr lang="en-GB" smtClean="0"/>
              <a:t>16</a:t>
            </a:fld>
            <a:endParaRPr lang="en-GB"/>
          </a:p>
        </p:txBody>
      </p:sp>
      <p:sp>
        <p:nvSpPr>
          <p:cNvPr id="2" name="Arrow: Right 1">
            <a:extLst>
              <a:ext uri="{FF2B5EF4-FFF2-40B4-BE49-F238E27FC236}">
                <a16:creationId xmlns:a16="http://schemas.microsoft.com/office/drawing/2014/main" id="{AB30A6BA-1626-428E-93AF-927343DF4E86}"/>
              </a:ext>
            </a:extLst>
          </p:cNvPr>
          <p:cNvSpPr/>
          <p:nvPr/>
        </p:nvSpPr>
        <p:spPr>
          <a:xfrm>
            <a:off x="981075" y="1469642"/>
            <a:ext cx="4029729" cy="2133600"/>
          </a:xfrm>
          <a:prstGeom prst="rightArrow">
            <a:avLst>
              <a:gd name="adj1" fmla="val 50000"/>
              <a:gd name="adj2" fmla="val 334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TextBox 7">
            <a:extLst>
              <a:ext uri="{FF2B5EF4-FFF2-40B4-BE49-F238E27FC236}">
                <a16:creationId xmlns:a16="http://schemas.microsoft.com/office/drawing/2014/main" id="{4595F207-C64E-4B7E-99EB-A10B8D32044E}"/>
              </a:ext>
            </a:extLst>
          </p:cNvPr>
          <p:cNvSpPr txBox="1"/>
          <p:nvPr/>
        </p:nvSpPr>
        <p:spPr>
          <a:xfrm>
            <a:off x="1270201" y="2327734"/>
            <a:ext cx="3187500" cy="461665"/>
          </a:xfrm>
          <a:prstGeom prst="rect">
            <a:avLst/>
          </a:prstGeom>
          <a:noFill/>
        </p:spPr>
        <p:txBody>
          <a:bodyPr wrap="square" rtlCol="0">
            <a:spAutoFit/>
          </a:bodyPr>
          <a:lstStyle/>
          <a:p>
            <a:pPr algn="ctr"/>
            <a:r>
              <a:rPr lang="fi-FI" b="1" dirty="0">
                <a:solidFill>
                  <a:schemeClr val="bg1"/>
                </a:solidFill>
              </a:rPr>
              <a:t>PLANNING</a:t>
            </a:r>
            <a:endParaRPr lang="en-US" b="1" dirty="0" err="1">
              <a:solidFill>
                <a:schemeClr val="bg1"/>
              </a:solidFill>
            </a:endParaRPr>
          </a:p>
        </p:txBody>
      </p:sp>
      <p:sp>
        <p:nvSpPr>
          <p:cNvPr id="13" name="TextBox 12">
            <a:extLst>
              <a:ext uri="{FF2B5EF4-FFF2-40B4-BE49-F238E27FC236}">
                <a16:creationId xmlns:a16="http://schemas.microsoft.com/office/drawing/2014/main" id="{15A3699A-8D37-4AA3-ABFC-C07B3753D24C}"/>
              </a:ext>
            </a:extLst>
          </p:cNvPr>
          <p:cNvSpPr txBox="1"/>
          <p:nvPr/>
        </p:nvSpPr>
        <p:spPr>
          <a:xfrm>
            <a:off x="5349241" y="2313149"/>
            <a:ext cx="2089784" cy="461665"/>
          </a:xfrm>
          <a:prstGeom prst="rect">
            <a:avLst/>
          </a:prstGeom>
          <a:noFill/>
        </p:spPr>
        <p:txBody>
          <a:bodyPr wrap="square" rtlCol="0">
            <a:spAutoFit/>
          </a:bodyPr>
          <a:lstStyle/>
          <a:p>
            <a:pPr algn="ctr"/>
            <a:r>
              <a:rPr lang="fi-FI" b="1" dirty="0">
                <a:solidFill>
                  <a:schemeClr val="bg1"/>
                </a:solidFill>
              </a:rPr>
              <a:t>EXECUTION</a:t>
            </a:r>
            <a:endParaRPr lang="en-US" b="1" dirty="0" err="1">
              <a:solidFill>
                <a:schemeClr val="bg1"/>
              </a:solidFill>
            </a:endParaRPr>
          </a:p>
        </p:txBody>
      </p:sp>
      <p:sp>
        <p:nvSpPr>
          <p:cNvPr id="14" name="TextBox 13">
            <a:extLst>
              <a:ext uri="{FF2B5EF4-FFF2-40B4-BE49-F238E27FC236}">
                <a16:creationId xmlns:a16="http://schemas.microsoft.com/office/drawing/2014/main" id="{FF8E88EE-CC59-4454-B971-7A9B93FAAF11}"/>
              </a:ext>
            </a:extLst>
          </p:cNvPr>
          <p:cNvSpPr txBox="1"/>
          <p:nvPr/>
        </p:nvSpPr>
        <p:spPr>
          <a:xfrm>
            <a:off x="8230200" y="2318209"/>
            <a:ext cx="2739224" cy="461665"/>
          </a:xfrm>
          <a:prstGeom prst="rect">
            <a:avLst/>
          </a:prstGeom>
          <a:noFill/>
        </p:spPr>
        <p:txBody>
          <a:bodyPr wrap="square" rtlCol="0">
            <a:spAutoFit/>
          </a:bodyPr>
          <a:lstStyle/>
          <a:p>
            <a:pPr algn="ctr"/>
            <a:r>
              <a:rPr lang="fi-FI" b="1" dirty="0">
                <a:solidFill>
                  <a:schemeClr val="bg1"/>
                </a:solidFill>
              </a:rPr>
              <a:t>AFTER PROJECT</a:t>
            </a:r>
            <a:endParaRPr lang="en-US" b="1" dirty="0" err="1">
              <a:solidFill>
                <a:schemeClr val="bg1"/>
              </a:solidFill>
            </a:endParaRPr>
          </a:p>
        </p:txBody>
      </p:sp>
      <p:sp>
        <p:nvSpPr>
          <p:cNvPr id="15" name="Content Placeholder 10">
            <a:extLst>
              <a:ext uri="{FF2B5EF4-FFF2-40B4-BE49-F238E27FC236}">
                <a16:creationId xmlns:a16="http://schemas.microsoft.com/office/drawing/2014/main" id="{8E992015-7750-42B1-8DFD-34F14B07B28B}"/>
              </a:ext>
            </a:extLst>
          </p:cNvPr>
          <p:cNvSpPr txBox="1">
            <a:spLocks/>
          </p:cNvSpPr>
          <p:nvPr/>
        </p:nvSpPr>
        <p:spPr>
          <a:xfrm>
            <a:off x="4791024" y="3377465"/>
            <a:ext cx="3138166" cy="2683196"/>
          </a:xfrm>
          <a:prstGeom prst="rect">
            <a:avLst/>
          </a:prstGeom>
        </p:spPr>
        <p:txBody>
          <a:bodyPr vert="horz" lIns="0" tIns="0" rIns="0" bIns="0" rtlCol="0">
            <a:noAutofit/>
          </a:bodyPr>
          <a:lstStyle>
            <a:lvl1pPr marL="270000" indent="-270000" algn="l" defTabSz="1219170" rtl="0" eaLnBrk="1" latinLnBrk="0" hangingPunct="1">
              <a:spcBef>
                <a:spcPts val="600"/>
              </a:spcBef>
              <a:spcAft>
                <a:spcPts val="0"/>
              </a:spcAft>
              <a:buClr>
                <a:srgbClr val="00627D"/>
              </a:buClr>
              <a:buFont typeface="Wingdings" pitchFamily="2" charset="2"/>
              <a:buChar char="§"/>
              <a:defRPr sz="2400" kern="1200">
                <a:solidFill>
                  <a:srgbClr val="575757"/>
                </a:solidFill>
                <a:latin typeface="+mn-lt"/>
                <a:ea typeface="+mn-ea"/>
                <a:cs typeface="+mn-cs"/>
              </a:defRPr>
            </a:lvl1pPr>
            <a:lvl2pPr marL="540000" indent="-270000" algn="l" defTabSz="1219170" rtl="0" eaLnBrk="1" latinLnBrk="0" hangingPunct="1">
              <a:spcBef>
                <a:spcPts val="600"/>
              </a:spcBef>
              <a:spcAft>
                <a:spcPts val="0"/>
              </a:spcAft>
              <a:buClr>
                <a:srgbClr val="00627D"/>
              </a:buClr>
              <a:buFont typeface="Wingdings" pitchFamily="2" charset="2"/>
              <a:buChar char="§"/>
              <a:defRPr sz="2400" kern="1200">
                <a:solidFill>
                  <a:srgbClr val="575757"/>
                </a:solidFill>
                <a:latin typeface="+mn-lt"/>
                <a:ea typeface="+mn-ea"/>
                <a:cs typeface="+mn-cs"/>
              </a:defRPr>
            </a:lvl2pPr>
            <a:lvl3pPr marL="815980" indent="-270000" algn="l" defTabSz="1219170" rtl="0" eaLnBrk="1" latinLnBrk="0" hangingPunct="1">
              <a:spcBef>
                <a:spcPts val="600"/>
              </a:spcBef>
              <a:spcAft>
                <a:spcPts val="0"/>
              </a:spcAft>
              <a:buClr>
                <a:srgbClr val="00627D"/>
              </a:buClr>
              <a:buFont typeface="Times New Roman" pitchFamily="18" charset="0"/>
              <a:buChar char="–"/>
              <a:defRPr sz="2000" kern="1200">
                <a:solidFill>
                  <a:srgbClr val="575757"/>
                </a:solidFill>
                <a:latin typeface="+mn-lt"/>
                <a:ea typeface="+mn-ea"/>
                <a:cs typeface="+mn-cs"/>
              </a:defRPr>
            </a:lvl3pPr>
            <a:lvl4pPr marL="1199970" indent="-270000" algn="l" defTabSz="1219170" rtl="0" eaLnBrk="1" latinLnBrk="0" hangingPunct="1">
              <a:spcBef>
                <a:spcPts val="600"/>
              </a:spcBef>
              <a:spcAft>
                <a:spcPts val="0"/>
              </a:spcAft>
              <a:buClr>
                <a:srgbClr val="00627D"/>
              </a:buClr>
              <a:buFont typeface="Times New Roman" pitchFamily="18" charset="0"/>
              <a:buChar char="–"/>
              <a:defRPr sz="2000" kern="1200">
                <a:solidFill>
                  <a:srgbClr val="575757"/>
                </a:solidFill>
                <a:latin typeface="+mn-lt"/>
                <a:ea typeface="+mn-ea"/>
                <a:cs typeface="+mn-cs"/>
              </a:defRPr>
            </a:lvl4pPr>
            <a:lvl5pPr marL="1535962" indent="-270000" algn="l" defTabSz="1219170" rtl="0" eaLnBrk="1" latinLnBrk="0" hangingPunct="1">
              <a:spcBef>
                <a:spcPts val="600"/>
              </a:spcBef>
              <a:spcAft>
                <a:spcPts val="0"/>
              </a:spcAft>
              <a:buClr>
                <a:srgbClr val="00627D"/>
              </a:buClr>
              <a:buFont typeface="Wingdings" panose="05000000000000000000" pitchFamily="2" charset="2"/>
              <a:buChar char="§"/>
              <a:defRPr sz="1600" kern="1200">
                <a:solidFill>
                  <a:srgbClr val="575757"/>
                </a:solidFill>
                <a:latin typeface="+mn-lt"/>
                <a:ea typeface="+mn-ea"/>
                <a:cs typeface="+mn-cs"/>
              </a:defRPr>
            </a:lvl5pPr>
            <a:lvl6pPr marL="1908000" indent="-270000" algn="l" defTabSz="1219170" rtl="0" eaLnBrk="1" latinLnBrk="0" hangingPunct="1">
              <a:spcBef>
                <a:spcPts val="600"/>
              </a:spcBef>
              <a:spcAft>
                <a:spcPts val="0"/>
              </a:spcAft>
              <a:buClr>
                <a:srgbClr val="00627D"/>
              </a:buClr>
              <a:buFont typeface="Wingdings" panose="05000000000000000000" pitchFamily="2" charset="2"/>
              <a:buChar char="§"/>
              <a:defRPr sz="1600" kern="1200">
                <a:solidFill>
                  <a:srgbClr val="575757"/>
                </a:solidFill>
                <a:latin typeface="+mn-lt"/>
                <a:ea typeface="+mn-ea"/>
                <a:cs typeface="+mn-cs"/>
              </a:defRPr>
            </a:lvl6pPr>
            <a:lvl7pPr marL="2268000" indent="-270000" algn="l" defTabSz="1219170" rtl="0" eaLnBrk="1" latinLnBrk="0" hangingPunct="1">
              <a:spcBef>
                <a:spcPts val="600"/>
              </a:spcBef>
              <a:spcAft>
                <a:spcPts val="0"/>
              </a:spcAft>
              <a:buClr>
                <a:srgbClr val="00627D"/>
              </a:buClr>
              <a:buFont typeface="Times New Roman" pitchFamily="18" charset="0"/>
              <a:buChar char="–"/>
              <a:defRPr sz="1600" kern="1200">
                <a:solidFill>
                  <a:srgbClr val="575757"/>
                </a:solidFill>
                <a:latin typeface="+mn-lt"/>
                <a:ea typeface="+mn-ea"/>
                <a:cs typeface="+mn-cs"/>
              </a:defRPr>
            </a:lvl7pPr>
            <a:lvl8pPr marL="2628000" indent="-270000" algn="l" defTabSz="1219170" rtl="0" eaLnBrk="1" latinLnBrk="0" hangingPunct="1">
              <a:spcBef>
                <a:spcPts val="600"/>
              </a:spcBef>
              <a:spcAft>
                <a:spcPts val="0"/>
              </a:spcAft>
              <a:buClr>
                <a:srgbClr val="00627D"/>
              </a:buClr>
              <a:buFont typeface="Times New Roman" pitchFamily="18" charset="0"/>
              <a:buChar char="–"/>
              <a:defRPr sz="1600" kern="1200">
                <a:solidFill>
                  <a:srgbClr val="575757"/>
                </a:solidFill>
                <a:latin typeface="+mn-lt"/>
                <a:ea typeface="+mn-ea"/>
                <a:cs typeface="+mn-cs"/>
              </a:defRPr>
            </a:lvl8pPr>
            <a:lvl9pPr marL="3090906" indent="-270000" algn="l" defTabSz="1219170" rtl="0" eaLnBrk="1" latinLnBrk="0" hangingPunct="1">
              <a:spcBef>
                <a:spcPts val="600"/>
              </a:spcBef>
              <a:spcAft>
                <a:spcPts val="0"/>
              </a:spcAft>
              <a:buClr>
                <a:srgbClr val="00627D"/>
              </a:buClr>
              <a:buFont typeface="Times New Roman" panose="02020603050405020304" pitchFamily="18" charset="0"/>
              <a:buChar char="–"/>
              <a:defRPr sz="1600" kern="1200">
                <a:solidFill>
                  <a:srgbClr val="575757"/>
                </a:solidFill>
                <a:latin typeface="+mn-lt"/>
                <a:ea typeface="+mn-ea"/>
                <a:cs typeface="+mn-cs"/>
              </a:defRPr>
            </a:lvl9pPr>
          </a:lstStyle>
          <a:p>
            <a:r>
              <a:rPr lang="en-US" sz="2000" dirty="0"/>
              <a:t>One prime contractor</a:t>
            </a:r>
          </a:p>
          <a:p>
            <a:pPr lvl="1"/>
            <a:r>
              <a:rPr lang="en-US" sz="2000" dirty="0"/>
              <a:t>Seamless integration of systems</a:t>
            </a:r>
          </a:p>
          <a:p>
            <a:pPr lvl="1"/>
            <a:r>
              <a:rPr lang="en-US" sz="2000" dirty="0"/>
              <a:t>Fast delivery with parallel installations and training throughout the delivery</a:t>
            </a:r>
          </a:p>
          <a:p>
            <a:pPr lvl="1"/>
            <a:r>
              <a:rPr lang="en-US" sz="2000" dirty="0"/>
              <a:t>Quality guarantee</a:t>
            </a:r>
          </a:p>
          <a:p>
            <a:endParaRPr lang="en-US" dirty="0"/>
          </a:p>
        </p:txBody>
      </p:sp>
      <p:sp>
        <p:nvSpPr>
          <p:cNvPr id="16" name="Content Placeholder 10">
            <a:extLst>
              <a:ext uri="{FF2B5EF4-FFF2-40B4-BE49-F238E27FC236}">
                <a16:creationId xmlns:a16="http://schemas.microsoft.com/office/drawing/2014/main" id="{0E44F5FA-56D6-421F-9AEF-7F2D403AD66A}"/>
              </a:ext>
            </a:extLst>
          </p:cNvPr>
          <p:cNvSpPr txBox="1">
            <a:spLocks/>
          </p:cNvSpPr>
          <p:nvPr/>
        </p:nvSpPr>
        <p:spPr>
          <a:xfrm>
            <a:off x="7987044" y="3392327"/>
            <a:ext cx="2982379" cy="2846473"/>
          </a:xfrm>
          <a:prstGeom prst="rect">
            <a:avLst/>
          </a:prstGeom>
        </p:spPr>
        <p:txBody>
          <a:bodyPr vert="horz" lIns="0" tIns="0" rIns="0" bIns="0" rtlCol="0">
            <a:noAutofit/>
          </a:bodyPr>
          <a:lstStyle>
            <a:lvl1pPr marL="270000" indent="-270000" algn="l" defTabSz="1219170" rtl="0" eaLnBrk="1" latinLnBrk="0" hangingPunct="1">
              <a:spcBef>
                <a:spcPts val="600"/>
              </a:spcBef>
              <a:spcAft>
                <a:spcPts val="0"/>
              </a:spcAft>
              <a:buClr>
                <a:srgbClr val="00627D"/>
              </a:buClr>
              <a:buFont typeface="Wingdings" pitchFamily="2" charset="2"/>
              <a:buChar char="§"/>
              <a:defRPr sz="2400" kern="1200">
                <a:solidFill>
                  <a:srgbClr val="575757"/>
                </a:solidFill>
                <a:latin typeface="+mn-lt"/>
                <a:ea typeface="+mn-ea"/>
                <a:cs typeface="+mn-cs"/>
              </a:defRPr>
            </a:lvl1pPr>
            <a:lvl2pPr marL="540000" indent="-270000" algn="l" defTabSz="1219170" rtl="0" eaLnBrk="1" latinLnBrk="0" hangingPunct="1">
              <a:spcBef>
                <a:spcPts val="600"/>
              </a:spcBef>
              <a:spcAft>
                <a:spcPts val="0"/>
              </a:spcAft>
              <a:buClr>
                <a:srgbClr val="00627D"/>
              </a:buClr>
              <a:buFont typeface="Wingdings" pitchFamily="2" charset="2"/>
              <a:buChar char="§"/>
              <a:defRPr sz="2400" kern="1200">
                <a:solidFill>
                  <a:srgbClr val="575757"/>
                </a:solidFill>
                <a:latin typeface="+mn-lt"/>
                <a:ea typeface="+mn-ea"/>
                <a:cs typeface="+mn-cs"/>
              </a:defRPr>
            </a:lvl2pPr>
            <a:lvl3pPr marL="815980" indent="-270000" algn="l" defTabSz="1219170" rtl="0" eaLnBrk="1" latinLnBrk="0" hangingPunct="1">
              <a:spcBef>
                <a:spcPts val="600"/>
              </a:spcBef>
              <a:spcAft>
                <a:spcPts val="0"/>
              </a:spcAft>
              <a:buClr>
                <a:srgbClr val="00627D"/>
              </a:buClr>
              <a:buFont typeface="Times New Roman" pitchFamily="18" charset="0"/>
              <a:buChar char="–"/>
              <a:defRPr sz="2000" kern="1200">
                <a:solidFill>
                  <a:srgbClr val="575757"/>
                </a:solidFill>
                <a:latin typeface="+mn-lt"/>
                <a:ea typeface="+mn-ea"/>
                <a:cs typeface="+mn-cs"/>
              </a:defRPr>
            </a:lvl3pPr>
            <a:lvl4pPr marL="1199970" indent="-270000" algn="l" defTabSz="1219170" rtl="0" eaLnBrk="1" latinLnBrk="0" hangingPunct="1">
              <a:spcBef>
                <a:spcPts val="600"/>
              </a:spcBef>
              <a:spcAft>
                <a:spcPts val="0"/>
              </a:spcAft>
              <a:buClr>
                <a:srgbClr val="00627D"/>
              </a:buClr>
              <a:buFont typeface="Times New Roman" pitchFamily="18" charset="0"/>
              <a:buChar char="–"/>
              <a:defRPr sz="2000" kern="1200">
                <a:solidFill>
                  <a:srgbClr val="575757"/>
                </a:solidFill>
                <a:latin typeface="+mn-lt"/>
                <a:ea typeface="+mn-ea"/>
                <a:cs typeface="+mn-cs"/>
              </a:defRPr>
            </a:lvl4pPr>
            <a:lvl5pPr marL="1535962" indent="-270000" algn="l" defTabSz="1219170" rtl="0" eaLnBrk="1" latinLnBrk="0" hangingPunct="1">
              <a:spcBef>
                <a:spcPts val="600"/>
              </a:spcBef>
              <a:spcAft>
                <a:spcPts val="0"/>
              </a:spcAft>
              <a:buClr>
                <a:srgbClr val="00627D"/>
              </a:buClr>
              <a:buFont typeface="Wingdings" panose="05000000000000000000" pitchFamily="2" charset="2"/>
              <a:buChar char="§"/>
              <a:defRPr sz="1600" kern="1200">
                <a:solidFill>
                  <a:srgbClr val="575757"/>
                </a:solidFill>
                <a:latin typeface="+mn-lt"/>
                <a:ea typeface="+mn-ea"/>
                <a:cs typeface="+mn-cs"/>
              </a:defRPr>
            </a:lvl5pPr>
            <a:lvl6pPr marL="1908000" indent="-270000" algn="l" defTabSz="1219170" rtl="0" eaLnBrk="1" latinLnBrk="0" hangingPunct="1">
              <a:spcBef>
                <a:spcPts val="600"/>
              </a:spcBef>
              <a:spcAft>
                <a:spcPts val="0"/>
              </a:spcAft>
              <a:buClr>
                <a:srgbClr val="00627D"/>
              </a:buClr>
              <a:buFont typeface="Wingdings" panose="05000000000000000000" pitchFamily="2" charset="2"/>
              <a:buChar char="§"/>
              <a:defRPr sz="1600" kern="1200">
                <a:solidFill>
                  <a:srgbClr val="575757"/>
                </a:solidFill>
                <a:latin typeface="+mn-lt"/>
                <a:ea typeface="+mn-ea"/>
                <a:cs typeface="+mn-cs"/>
              </a:defRPr>
            </a:lvl6pPr>
            <a:lvl7pPr marL="2268000" indent="-270000" algn="l" defTabSz="1219170" rtl="0" eaLnBrk="1" latinLnBrk="0" hangingPunct="1">
              <a:spcBef>
                <a:spcPts val="600"/>
              </a:spcBef>
              <a:spcAft>
                <a:spcPts val="0"/>
              </a:spcAft>
              <a:buClr>
                <a:srgbClr val="00627D"/>
              </a:buClr>
              <a:buFont typeface="Times New Roman" pitchFamily="18" charset="0"/>
              <a:buChar char="–"/>
              <a:defRPr sz="1600" kern="1200">
                <a:solidFill>
                  <a:srgbClr val="575757"/>
                </a:solidFill>
                <a:latin typeface="+mn-lt"/>
                <a:ea typeface="+mn-ea"/>
                <a:cs typeface="+mn-cs"/>
              </a:defRPr>
            </a:lvl7pPr>
            <a:lvl8pPr marL="2628000" indent="-270000" algn="l" defTabSz="1219170" rtl="0" eaLnBrk="1" latinLnBrk="0" hangingPunct="1">
              <a:spcBef>
                <a:spcPts val="600"/>
              </a:spcBef>
              <a:spcAft>
                <a:spcPts val="0"/>
              </a:spcAft>
              <a:buClr>
                <a:srgbClr val="00627D"/>
              </a:buClr>
              <a:buFont typeface="Times New Roman" pitchFamily="18" charset="0"/>
              <a:buChar char="–"/>
              <a:defRPr sz="1600" kern="1200">
                <a:solidFill>
                  <a:srgbClr val="575757"/>
                </a:solidFill>
                <a:latin typeface="+mn-lt"/>
                <a:ea typeface="+mn-ea"/>
                <a:cs typeface="+mn-cs"/>
              </a:defRPr>
            </a:lvl8pPr>
            <a:lvl9pPr marL="3090906" indent="-270000" algn="l" defTabSz="1219170" rtl="0" eaLnBrk="1" latinLnBrk="0" hangingPunct="1">
              <a:spcBef>
                <a:spcPts val="600"/>
              </a:spcBef>
              <a:spcAft>
                <a:spcPts val="0"/>
              </a:spcAft>
              <a:buClr>
                <a:srgbClr val="00627D"/>
              </a:buClr>
              <a:buFont typeface="Times New Roman" panose="02020603050405020304" pitchFamily="18" charset="0"/>
              <a:buChar char="–"/>
              <a:defRPr sz="1600" kern="1200">
                <a:solidFill>
                  <a:srgbClr val="575757"/>
                </a:solidFill>
                <a:latin typeface="+mn-lt"/>
                <a:ea typeface="+mn-ea"/>
                <a:cs typeface="+mn-cs"/>
              </a:defRPr>
            </a:lvl9pPr>
          </a:lstStyle>
          <a:p>
            <a:r>
              <a:rPr lang="en-US" sz="2000" dirty="0"/>
              <a:t>Overall responsibility</a:t>
            </a:r>
          </a:p>
          <a:p>
            <a:pPr lvl="1"/>
            <a:r>
              <a:rPr lang="en-US" sz="2000" dirty="0"/>
              <a:t>Maintenance services</a:t>
            </a:r>
          </a:p>
          <a:p>
            <a:pPr lvl="1"/>
            <a:r>
              <a:rPr lang="en-US" sz="2000" dirty="0"/>
              <a:t>Spare parts</a:t>
            </a:r>
          </a:p>
          <a:p>
            <a:pPr lvl="1"/>
            <a:r>
              <a:rPr lang="en-US" sz="2000" dirty="0"/>
              <a:t>One warranty </a:t>
            </a:r>
          </a:p>
          <a:p>
            <a:pPr lvl="1"/>
            <a:r>
              <a:rPr lang="en-US" sz="2000" dirty="0"/>
              <a:t>Centralized support</a:t>
            </a:r>
          </a:p>
          <a:p>
            <a:pPr marL="0" indent="0">
              <a:buNone/>
            </a:pPr>
            <a:endParaRPr lang="en-US" dirty="0"/>
          </a:p>
        </p:txBody>
      </p:sp>
      <p:sp>
        <p:nvSpPr>
          <p:cNvPr id="11" name="Content Placeholder 10">
            <a:extLst>
              <a:ext uri="{FF2B5EF4-FFF2-40B4-BE49-F238E27FC236}">
                <a16:creationId xmlns:a16="http://schemas.microsoft.com/office/drawing/2014/main" id="{B4E1DF36-410A-449F-B893-C6DB5AB81812}"/>
              </a:ext>
            </a:extLst>
          </p:cNvPr>
          <p:cNvSpPr>
            <a:spLocks noGrp="1"/>
          </p:cNvSpPr>
          <p:nvPr>
            <p:ph idx="1"/>
          </p:nvPr>
        </p:nvSpPr>
        <p:spPr>
          <a:xfrm>
            <a:off x="908144" y="3336375"/>
            <a:ext cx="3882880" cy="2416725"/>
          </a:xfrm>
        </p:spPr>
        <p:txBody>
          <a:bodyPr/>
          <a:lstStyle/>
          <a:p>
            <a:r>
              <a:rPr lang="en-US" sz="2000" dirty="0"/>
              <a:t>Scope is created in cooperation</a:t>
            </a:r>
          </a:p>
          <a:p>
            <a:pPr lvl="1"/>
            <a:r>
              <a:rPr lang="en-US" sz="2000" dirty="0"/>
              <a:t>Tailored to fit your local needs</a:t>
            </a:r>
          </a:p>
          <a:p>
            <a:pPr lvl="1"/>
            <a:r>
              <a:rPr lang="en-US" sz="2000" dirty="0"/>
              <a:t>Integration of existing infrastructure</a:t>
            </a:r>
            <a:endParaRPr lang="en-US" dirty="0"/>
          </a:p>
          <a:p>
            <a:r>
              <a:rPr lang="en-US" sz="2000" dirty="0"/>
              <a:t>Support in applying for funding for the investment</a:t>
            </a:r>
          </a:p>
          <a:p>
            <a:endParaRPr lang="en-US" dirty="0"/>
          </a:p>
        </p:txBody>
      </p:sp>
    </p:spTree>
    <p:extLst>
      <p:ext uri="{BB962C8B-B14F-4D97-AF65-F5344CB8AC3E}">
        <p14:creationId xmlns:p14="http://schemas.microsoft.com/office/powerpoint/2010/main" val="6970564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148A7D-1B8C-4432-A9DF-473224EC3413}"/>
              </a:ext>
            </a:extLst>
          </p:cNvPr>
          <p:cNvSpPr>
            <a:spLocks noGrp="1"/>
          </p:cNvSpPr>
          <p:nvPr>
            <p:ph type="ctrTitle"/>
          </p:nvPr>
        </p:nvSpPr>
        <p:spPr/>
        <p:txBody>
          <a:bodyPr/>
          <a:lstStyle/>
          <a:p>
            <a:r>
              <a:rPr lang="en-US" dirty="0"/>
              <a:t>Reference projects</a:t>
            </a:r>
          </a:p>
        </p:txBody>
      </p:sp>
      <p:sp>
        <p:nvSpPr>
          <p:cNvPr id="8" name="Subtitle 7">
            <a:extLst>
              <a:ext uri="{FF2B5EF4-FFF2-40B4-BE49-F238E27FC236}">
                <a16:creationId xmlns:a16="http://schemas.microsoft.com/office/drawing/2014/main" id="{88DF306F-9315-4379-93CB-C0B51B018B26}"/>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4532598A-D891-4208-8FA4-3A0780C4ED39}"/>
              </a:ext>
            </a:extLst>
          </p:cNvPr>
          <p:cNvSpPr>
            <a:spLocks noGrp="1"/>
          </p:cNvSpPr>
          <p:nvPr>
            <p:ph type="dt" sz="half" idx="10"/>
          </p:nvPr>
        </p:nvSpPr>
        <p:spPr/>
        <p:txBody>
          <a:bodyPr/>
          <a:lstStyle/>
          <a:p>
            <a:fld id="{73DDA926-F49C-436E-8758-1B7C9352F909}" type="datetime5">
              <a:rPr lang="en-GB" smtClean="0"/>
              <a:t>21-Jul-22</a:t>
            </a:fld>
            <a:endParaRPr lang="en-GB"/>
          </a:p>
        </p:txBody>
      </p:sp>
      <p:sp>
        <p:nvSpPr>
          <p:cNvPr id="5" name="Footer Placeholder 4">
            <a:extLst>
              <a:ext uri="{FF2B5EF4-FFF2-40B4-BE49-F238E27FC236}">
                <a16:creationId xmlns:a16="http://schemas.microsoft.com/office/drawing/2014/main" id="{46B03F5F-213D-44A8-BC66-AB1B0E45FE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0BBC4D-198C-42C6-BD13-F374D511AE01}"/>
              </a:ext>
            </a:extLst>
          </p:cNvPr>
          <p:cNvSpPr>
            <a:spLocks noGrp="1"/>
          </p:cNvSpPr>
          <p:nvPr>
            <p:ph type="sldNum" sz="quarter" idx="12"/>
          </p:nvPr>
        </p:nvSpPr>
        <p:spPr/>
        <p:txBody>
          <a:bodyPr/>
          <a:lstStyle/>
          <a:p>
            <a:fld id="{8DFFF04F-2FCD-4178-A0E9-336EE53269B2}" type="slidenum">
              <a:rPr lang="en-GB" smtClean="0"/>
              <a:t>17</a:t>
            </a:fld>
            <a:endParaRPr lang="en-GB"/>
          </a:p>
        </p:txBody>
      </p:sp>
    </p:spTree>
    <p:extLst>
      <p:ext uri="{BB962C8B-B14F-4D97-AF65-F5344CB8AC3E}">
        <p14:creationId xmlns:p14="http://schemas.microsoft.com/office/powerpoint/2010/main" val="937003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82" r="82"/>
          <a:stretch>
            <a:fillRect/>
          </a:stretch>
        </p:blipFill>
        <p:spPr/>
      </p:pic>
      <p:sp>
        <p:nvSpPr>
          <p:cNvPr id="2" name="Title 1"/>
          <p:cNvSpPr>
            <a:spLocks noGrp="1"/>
          </p:cNvSpPr>
          <p:nvPr>
            <p:ph type="title"/>
          </p:nvPr>
        </p:nvSpPr>
        <p:spPr/>
        <p:txBody>
          <a:bodyPr/>
          <a:lstStyle/>
          <a:p>
            <a:r>
              <a:rPr lang="en-US" dirty="0"/>
              <a:t>MICD - </a:t>
            </a:r>
            <a:r>
              <a:rPr lang="en-US" i="1" dirty="0"/>
              <a:t>Reference Project</a:t>
            </a:r>
            <a:r>
              <a:rPr lang="fi-FI" i="1" dirty="0"/>
              <a:t>: </a:t>
            </a:r>
            <a:r>
              <a:rPr lang="fi-FI" i="1" dirty="0" err="1"/>
              <a:t>The</a:t>
            </a:r>
            <a:r>
              <a:rPr lang="fi-FI" i="1" dirty="0"/>
              <a:t> </a:t>
            </a:r>
            <a:r>
              <a:rPr lang="fi-FI" i="1" dirty="0" err="1"/>
              <a:t>Bahamas</a:t>
            </a:r>
            <a:r>
              <a:rPr lang="fi-FI" i="1" dirty="0"/>
              <a:t> </a:t>
            </a:r>
            <a:endParaRPr lang="en-US" dirty="0">
              <a:solidFill>
                <a:schemeClr val="bg1"/>
              </a:solidFill>
            </a:endParaRPr>
          </a:p>
        </p:txBody>
      </p:sp>
      <p:sp>
        <p:nvSpPr>
          <p:cNvPr id="3" name="Footer Placeholder 2"/>
          <p:cNvSpPr>
            <a:spLocks noGrp="1"/>
          </p:cNvSpPr>
          <p:nvPr>
            <p:ph type="ftr" sz="quarter" idx="15"/>
          </p:nvPr>
        </p:nvSpPr>
        <p:spPr/>
        <p:txBody>
          <a:bodyPr/>
          <a:lstStyle/>
          <a:p>
            <a:r>
              <a:rPr lang="en-GB"/>
              <a:t>Anni Karttunen</a:t>
            </a:r>
          </a:p>
        </p:txBody>
      </p:sp>
      <p:sp>
        <p:nvSpPr>
          <p:cNvPr id="11" name="Slide Number Placeholder 10"/>
          <p:cNvSpPr>
            <a:spLocks noGrp="1"/>
          </p:cNvSpPr>
          <p:nvPr>
            <p:ph type="sldNum" sz="quarter" idx="16"/>
          </p:nvPr>
        </p:nvSpPr>
        <p:spPr/>
        <p:txBody>
          <a:bodyPr/>
          <a:lstStyle/>
          <a:p>
            <a:fld id="{20B0A570-0E46-4CE1-894D-18F5FB3BC96E}" type="slidenum">
              <a:rPr lang="en-US" smtClean="0"/>
              <a:t>18</a:t>
            </a:fld>
            <a:endParaRPr lang="en-US"/>
          </a:p>
        </p:txBody>
      </p:sp>
      <p:pic>
        <p:nvPicPr>
          <p:cNvPr id="4" name="Picture 3">
            <a:extLst>
              <a:ext uri="{FF2B5EF4-FFF2-40B4-BE49-F238E27FC236}">
                <a16:creationId xmlns:a16="http://schemas.microsoft.com/office/drawing/2014/main" id="{3B6FFFD6-6A41-4674-AD70-A1052FDEEAE2}"/>
              </a:ext>
            </a:extLst>
          </p:cNvPr>
          <p:cNvPicPr>
            <a:picLocks noChangeAspect="1"/>
          </p:cNvPicPr>
          <p:nvPr/>
        </p:nvPicPr>
        <p:blipFill rotWithShape="1">
          <a:blip r:embed="rId4"/>
          <a:srcRect t="1314"/>
          <a:stretch/>
        </p:blipFill>
        <p:spPr>
          <a:xfrm>
            <a:off x="8712499" y="3072266"/>
            <a:ext cx="3378769" cy="3166534"/>
          </a:xfrm>
          <a:prstGeom prst="rect">
            <a:avLst/>
          </a:prstGeom>
        </p:spPr>
      </p:pic>
      <p:pic>
        <p:nvPicPr>
          <p:cNvPr id="6" name="Picture 5">
            <a:extLst>
              <a:ext uri="{FF2B5EF4-FFF2-40B4-BE49-F238E27FC236}">
                <a16:creationId xmlns:a16="http://schemas.microsoft.com/office/drawing/2014/main" id="{4B59D7D5-D33D-41B3-9408-1D5336AA7950}"/>
              </a:ext>
            </a:extLst>
          </p:cNvPr>
          <p:cNvPicPr>
            <a:picLocks noChangeAspect="1"/>
          </p:cNvPicPr>
          <p:nvPr/>
        </p:nvPicPr>
        <p:blipFill>
          <a:blip r:embed="rId5"/>
          <a:stretch>
            <a:fillRect/>
          </a:stretch>
        </p:blipFill>
        <p:spPr>
          <a:xfrm>
            <a:off x="9187904" y="250187"/>
            <a:ext cx="2903364" cy="2571893"/>
          </a:xfrm>
          <a:prstGeom prst="rect">
            <a:avLst/>
          </a:prstGeom>
        </p:spPr>
      </p:pic>
      <p:sp>
        <p:nvSpPr>
          <p:cNvPr id="21" name="Content Placeholder 4"/>
          <p:cNvSpPr txBox="1">
            <a:spLocks/>
          </p:cNvSpPr>
          <p:nvPr/>
        </p:nvSpPr>
        <p:spPr>
          <a:xfrm>
            <a:off x="360000" y="2586952"/>
            <a:ext cx="2627103" cy="2235073"/>
          </a:xfrm>
          <a:prstGeom prst="rect">
            <a:avLst/>
          </a:prstGeom>
          <a:solidFill>
            <a:schemeClr val="bg1">
              <a:alpha val="70000"/>
            </a:schemeClr>
          </a:solidFill>
        </p:spPr>
        <p:txBody>
          <a:bodyPr vert="horz" lIns="36000" tIns="72000" rIns="36000" bIns="46800" rtlCol="0">
            <a:noAutofit/>
          </a:bodyPr>
          <a:lstStyle>
            <a:lvl1pPr marL="239994" indent="-239994" algn="l" defTabSz="1219170" rtl="0" eaLnBrk="1" latinLnBrk="0" hangingPunct="1">
              <a:spcBef>
                <a:spcPts val="800"/>
              </a:spcBef>
              <a:buClr>
                <a:schemeClr val="accent2"/>
              </a:buClr>
              <a:buFont typeface="Wingdings" pitchFamily="2" charset="2"/>
              <a:buChar char="§"/>
              <a:defRPr sz="2300" kern="1200">
                <a:solidFill>
                  <a:srgbClr val="4C4C4C"/>
                </a:solidFill>
                <a:latin typeface="+mn-lt"/>
                <a:ea typeface="+mn-ea"/>
                <a:cs typeface="+mn-cs"/>
              </a:defRPr>
            </a:lvl1pPr>
            <a:lvl2pPr marL="527987" indent="-239994" algn="l" defTabSz="1219170" rtl="0" eaLnBrk="1" latinLnBrk="0" hangingPunct="1">
              <a:spcBef>
                <a:spcPts val="133"/>
              </a:spcBef>
              <a:buClr>
                <a:schemeClr val="accent2"/>
              </a:buClr>
              <a:buFont typeface="Wingdings" pitchFamily="2" charset="2"/>
              <a:buChar char="§"/>
              <a:defRPr sz="2300" kern="1200">
                <a:solidFill>
                  <a:srgbClr val="4C4C4C"/>
                </a:solidFill>
                <a:latin typeface="+mn-lt"/>
                <a:ea typeface="+mn-ea"/>
                <a:cs typeface="+mn-cs"/>
              </a:defRPr>
            </a:lvl2pPr>
            <a:lvl3pPr marL="815980" indent="-2399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3pPr>
            <a:lvl4pPr marL="1199970"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4pPr>
            <a:lvl5pPr marL="1535962"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5pPr>
            <a:lvl6pPr marL="190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6pPr>
            <a:lvl7pPr marL="226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7pPr>
            <a:lvl8pPr marL="262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8pPr>
            <a:lvl9pPr marL="2748006" indent="0" algn="l" defTabSz="1219170" rtl="0" eaLnBrk="1" latinLnBrk="0" hangingPunct="1">
              <a:spcBef>
                <a:spcPts val="0"/>
              </a:spcBef>
              <a:buClr>
                <a:schemeClr val="accent2"/>
              </a:buClr>
              <a:buFont typeface="Arial" pitchFamily="34" charset="0"/>
              <a:buNone/>
              <a:defRPr sz="2133" kern="1200">
                <a:solidFill>
                  <a:srgbClr val="4C4C4C"/>
                </a:solidFill>
                <a:latin typeface="+mn-lt"/>
                <a:ea typeface="+mn-ea"/>
                <a:cs typeface="+mn-cs"/>
              </a:defRPr>
            </a:lvl9pPr>
          </a:lstStyle>
          <a:p>
            <a:r>
              <a:rPr lang="fi-FI" sz="2000" dirty="0"/>
              <a:t>New weather radar and surface weather observation networks, airport AWOS systems and centralized network management</a:t>
            </a:r>
            <a:endParaRPr lang="en-US" dirty="0"/>
          </a:p>
        </p:txBody>
      </p:sp>
      <p:sp>
        <p:nvSpPr>
          <p:cNvPr id="22" name="Content Placeholder 4"/>
          <p:cNvSpPr txBox="1">
            <a:spLocks/>
          </p:cNvSpPr>
          <p:nvPr/>
        </p:nvSpPr>
        <p:spPr>
          <a:xfrm>
            <a:off x="3353742" y="2586953"/>
            <a:ext cx="2628000" cy="1705647"/>
          </a:xfrm>
          <a:prstGeom prst="rect">
            <a:avLst/>
          </a:prstGeom>
          <a:solidFill>
            <a:schemeClr val="bg1">
              <a:alpha val="70000"/>
            </a:schemeClr>
          </a:solidFill>
        </p:spPr>
        <p:txBody>
          <a:bodyPr vert="horz" lIns="90000" tIns="46800" rIns="90000" bIns="46800" rtlCol="0">
            <a:noAutofit/>
          </a:bodyPr>
          <a:lstStyle>
            <a:lvl1pPr marL="239994" indent="-239994" algn="l" defTabSz="1219170" rtl="0" eaLnBrk="1" latinLnBrk="0" hangingPunct="1">
              <a:spcBef>
                <a:spcPts val="800"/>
              </a:spcBef>
              <a:buClr>
                <a:schemeClr val="accent2"/>
              </a:buClr>
              <a:buFont typeface="Wingdings" pitchFamily="2" charset="2"/>
              <a:buChar char="§"/>
              <a:defRPr sz="2300" kern="1200">
                <a:solidFill>
                  <a:srgbClr val="4C4C4C"/>
                </a:solidFill>
                <a:latin typeface="+mn-lt"/>
                <a:ea typeface="+mn-ea"/>
                <a:cs typeface="+mn-cs"/>
              </a:defRPr>
            </a:lvl1pPr>
            <a:lvl2pPr marL="527987" indent="-239994" algn="l" defTabSz="1219170" rtl="0" eaLnBrk="1" latinLnBrk="0" hangingPunct="1">
              <a:spcBef>
                <a:spcPts val="133"/>
              </a:spcBef>
              <a:buClr>
                <a:schemeClr val="accent2"/>
              </a:buClr>
              <a:buFont typeface="Wingdings" pitchFamily="2" charset="2"/>
              <a:buChar char="§"/>
              <a:defRPr sz="2300" kern="1200">
                <a:solidFill>
                  <a:srgbClr val="4C4C4C"/>
                </a:solidFill>
                <a:latin typeface="+mn-lt"/>
                <a:ea typeface="+mn-ea"/>
                <a:cs typeface="+mn-cs"/>
              </a:defRPr>
            </a:lvl2pPr>
            <a:lvl3pPr marL="815980" indent="-2399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3pPr>
            <a:lvl4pPr marL="1199970"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4pPr>
            <a:lvl5pPr marL="1535962"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5pPr>
            <a:lvl6pPr marL="190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6pPr>
            <a:lvl7pPr marL="226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7pPr>
            <a:lvl8pPr marL="262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8pPr>
            <a:lvl9pPr marL="2748006" indent="0" algn="l" defTabSz="1219170" rtl="0" eaLnBrk="1" latinLnBrk="0" hangingPunct="1">
              <a:spcBef>
                <a:spcPts val="0"/>
              </a:spcBef>
              <a:buClr>
                <a:schemeClr val="accent2"/>
              </a:buClr>
              <a:buFont typeface="Arial" pitchFamily="34" charset="0"/>
              <a:buNone/>
              <a:defRPr sz="2133" kern="1200">
                <a:solidFill>
                  <a:srgbClr val="4C4C4C"/>
                </a:solidFill>
                <a:latin typeface="+mn-lt"/>
                <a:ea typeface="+mn-ea"/>
                <a:cs typeface="+mn-cs"/>
              </a:defRPr>
            </a:lvl9pPr>
          </a:lstStyle>
          <a:p>
            <a:r>
              <a:rPr lang="en-US" sz="2000" dirty="0"/>
              <a:t>Forecast and service production system by the FMI</a:t>
            </a:r>
          </a:p>
          <a:p>
            <a:r>
              <a:rPr lang="fi-FI" sz="2000" dirty="0"/>
              <a:t>Meteorological </a:t>
            </a:r>
            <a:br>
              <a:rPr lang="fi-FI" sz="2000" dirty="0"/>
            </a:br>
            <a:r>
              <a:rPr lang="fi-FI" sz="2000" dirty="0"/>
              <a:t>TV studio</a:t>
            </a:r>
            <a:endParaRPr lang="en-US" sz="2000" dirty="0"/>
          </a:p>
        </p:txBody>
      </p:sp>
      <p:sp>
        <p:nvSpPr>
          <p:cNvPr id="23" name="Content Placeholder 4"/>
          <p:cNvSpPr txBox="1">
            <a:spLocks/>
          </p:cNvSpPr>
          <p:nvPr/>
        </p:nvSpPr>
        <p:spPr>
          <a:xfrm>
            <a:off x="6386696" y="2586953"/>
            <a:ext cx="2628000" cy="1293201"/>
          </a:xfrm>
          <a:prstGeom prst="rect">
            <a:avLst/>
          </a:prstGeom>
          <a:solidFill>
            <a:schemeClr val="bg1">
              <a:alpha val="70000"/>
            </a:schemeClr>
          </a:solidFill>
        </p:spPr>
        <p:txBody>
          <a:bodyPr vert="horz" lIns="90000" tIns="46800" rIns="90000" bIns="46800" rtlCol="0">
            <a:noAutofit/>
          </a:bodyPr>
          <a:lstStyle>
            <a:lvl1pPr marL="239994" indent="-239994" algn="l" defTabSz="1219170" rtl="0" eaLnBrk="1" latinLnBrk="0" hangingPunct="1">
              <a:spcBef>
                <a:spcPts val="800"/>
              </a:spcBef>
              <a:buClr>
                <a:schemeClr val="accent2"/>
              </a:buClr>
              <a:buFont typeface="Wingdings" pitchFamily="2" charset="2"/>
              <a:buChar char="§"/>
              <a:defRPr sz="2300" kern="1200">
                <a:solidFill>
                  <a:srgbClr val="4C4C4C"/>
                </a:solidFill>
                <a:latin typeface="+mn-lt"/>
                <a:ea typeface="+mn-ea"/>
                <a:cs typeface="+mn-cs"/>
              </a:defRPr>
            </a:lvl1pPr>
            <a:lvl2pPr marL="527987" indent="-239994" algn="l" defTabSz="1219170" rtl="0" eaLnBrk="1" latinLnBrk="0" hangingPunct="1">
              <a:spcBef>
                <a:spcPts val="133"/>
              </a:spcBef>
              <a:buClr>
                <a:schemeClr val="accent2"/>
              </a:buClr>
              <a:buFont typeface="Wingdings" pitchFamily="2" charset="2"/>
              <a:buChar char="§"/>
              <a:defRPr sz="2300" kern="1200">
                <a:solidFill>
                  <a:srgbClr val="4C4C4C"/>
                </a:solidFill>
                <a:latin typeface="+mn-lt"/>
                <a:ea typeface="+mn-ea"/>
                <a:cs typeface="+mn-cs"/>
              </a:defRPr>
            </a:lvl2pPr>
            <a:lvl3pPr marL="815980" indent="-2399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3pPr>
            <a:lvl4pPr marL="1199970"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4pPr>
            <a:lvl5pPr marL="1535962"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5pPr>
            <a:lvl6pPr marL="190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6pPr>
            <a:lvl7pPr marL="226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7pPr>
            <a:lvl8pPr marL="262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8pPr>
            <a:lvl9pPr marL="2748006" indent="0" algn="l" defTabSz="1219170" rtl="0" eaLnBrk="1" latinLnBrk="0" hangingPunct="1">
              <a:spcBef>
                <a:spcPts val="0"/>
              </a:spcBef>
              <a:buClr>
                <a:schemeClr val="accent2"/>
              </a:buClr>
              <a:buFont typeface="Arial" pitchFamily="34" charset="0"/>
              <a:buNone/>
              <a:defRPr sz="2133" kern="1200">
                <a:solidFill>
                  <a:srgbClr val="4C4C4C"/>
                </a:solidFill>
                <a:latin typeface="+mn-lt"/>
                <a:ea typeface="+mn-ea"/>
                <a:cs typeface="+mn-cs"/>
              </a:defRPr>
            </a:lvl9pPr>
          </a:lstStyle>
          <a:p>
            <a:r>
              <a:rPr lang="en-US" sz="2000" dirty="0"/>
              <a:t>Training program, warranty and maintenance services</a:t>
            </a:r>
          </a:p>
        </p:txBody>
      </p:sp>
      <p:sp>
        <p:nvSpPr>
          <p:cNvPr id="24" name="Right Arrow 23"/>
          <p:cNvSpPr/>
          <p:nvPr/>
        </p:nvSpPr>
        <p:spPr>
          <a:xfrm>
            <a:off x="6399396" y="1286227"/>
            <a:ext cx="3519154" cy="1800000"/>
          </a:xfrm>
          <a:prstGeom prst="rightArrow">
            <a:avLst/>
          </a:prstGeom>
          <a:solidFill>
            <a:schemeClr val="accent6">
              <a:lumMod val="7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b="1" dirty="0">
              <a:solidFill>
                <a:schemeClr val="accent5">
                  <a:lumMod val="50000"/>
                </a:schemeClr>
              </a:solidFill>
            </a:endParaRPr>
          </a:p>
        </p:txBody>
      </p:sp>
      <p:sp>
        <p:nvSpPr>
          <p:cNvPr id="25" name="TextBox 24"/>
          <p:cNvSpPr txBox="1"/>
          <p:nvPr/>
        </p:nvSpPr>
        <p:spPr>
          <a:xfrm>
            <a:off x="7089377" y="1755956"/>
            <a:ext cx="2425928" cy="830997"/>
          </a:xfrm>
          <a:prstGeom prst="rect">
            <a:avLst/>
          </a:prstGeom>
          <a:noFill/>
        </p:spPr>
        <p:txBody>
          <a:bodyPr wrap="square" lIns="0" tIns="0" rIns="0" bIns="0" rtlCol="0" anchor="ctr" anchorCtr="0">
            <a:spAutoFit/>
          </a:bodyPr>
          <a:lstStyle/>
          <a:p>
            <a:r>
              <a:rPr lang="fi-FI" altLang="en-US" sz="1800" dirty="0">
                <a:solidFill>
                  <a:schemeClr val="bg1"/>
                </a:solidFill>
              </a:rPr>
              <a:t>CAPACITY BUILDING AND EXTENSIVE TRAINING</a:t>
            </a:r>
            <a:endParaRPr lang="en-US" altLang="en-US" sz="1800" dirty="0">
              <a:solidFill>
                <a:schemeClr val="bg1"/>
              </a:solidFill>
            </a:endParaRPr>
          </a:p>
        </p:txBody>
      </p:sp>
      <p:sp>
        <p:nvSpPr>
          <p:cNvPr id="26" name="Right Arrow 25"/>
          <p:cNvSpPr/>
          <p:nvPr/>
        </p:nvSpPr>
        <p:spPr>
          <a:xfrm>
            <a:off x="3367103" y="1286227"/>
            <a:ext cx="3519154" cy="1800000"/>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b="1" dirty="0">
              <a:solidFill>
                <a:schemeClr val="accent5">
                  <a:lumMod val="50000"/>
                </a:schemeClr>
              </a:solidFill>
            </a:endParaRPr>
          </a:p>
        </p:txBody>
      </p:sp>
      <p:sp>
        <p:nvSpPr>
          <p:cNvPr id="27" name="TextBox 26"/>
          <p:cNvSpPr txBox="1"/>
          <p:nvPr/>
        </p:nvSpPr>
        <p:spPr>
          <a:xfrm>
            <a:off x="4148049" y="1755956"/>
            <a:ext cx="2177448" cy="830997"/>
          </a:xfrm>
          <a:prstGeom prst="rect">
            <a:avLst/>
          </a:prstGeom>
          <a:noFill/>
        </p:spPr>
        <p:txBody>
          <a:bodyPr wrap="square" lIns="0" tIns="0" rIns="0" bIns="0" rtlCol="0" anchor="ctr" anchorCtr="0">
            <a:spAutoFit/>
          </a:bodyPr>
          <a:lstStyle/>
          <a:p>
            <a:r>
              <a:rPr lang="en-US" altLang="en-US" sz="1800" dirty="0">
                <a:solidFill>
                  <a:schemeClr val="bg1"/>
                </a:solidFill>
              </a:rPr>
              <a:t>INTEGRATED FORECASTING SYSTEM</a:t>
            </a:r>
          </a:p>
        </p:txBody>
      </p:sp>
      <p:sp>
        <p:nvSpPr>
          <p:cNvPr id="28" name="Right Arrow 27"/>
          <p:cNvSpPr/>
          <p:nvPr/>
        </p:nvSpPr>
        <p:spPr>
          <a:xfrm>
            <a:off x="364614" y="1286227"/>
            <a:ext cx="3519154" cy="1800000"/>
          </a:xfrm>
          <a:prstGeom prst="rightArrow">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b="1" dirty="0">
              <a:solidFill>
                <a:schemeClr val="accent5">
                  <a:lumMod val="50000"/>
                </a:schemeClr>
              </a:solidFill>
            </a:endParaRPr>
          </a:p>
        </p:txBody>
      </p:sp>
      <p:sp>
        <p:nvSpPr>
          <p:cNvPr id="29" name="TextBox 28"/>
          <p:cNvSpPr txBox="1"/>
          <p:nvPr/>
        </p:nvSpPr>
        <p:spPr>
          <a:xfrm>
            <a:off x="787400" y="1755956"/>
            <a:ext cx="2841127" cy="830997"/>
          </a:xfrm>
          <a:prstGeom prst="rect">
            <a:avLst/>
          </a:prstGeom>
          <a:noFill/>
        </p:spPr>
        <p:txBody>
          <a:bodyPr wrap="square" lIns="0" tIns="0" rIns="0" bIns="0" rtlCol="0" anchor="ctr" anchorCtr="0">
            <a:spAutoFit/>
          </a:bodyPr>
          <a:lstStyle/>
          <a:p>
            <a:r>
              <a:rPr lang="en-US" altLang="en-US" sz="1800" dirty="0">
                <a:solidFill>
                  <a:schemeClr val="bg1"/>
                </a:solidFill>
              </a:rPr>
              <a:t>SCALING UP </a:t>
            </a:r>
            <a:br>
              <a:rPr lang="en-US" altLang="en-US" sz="1800" dirty="0">
                <a:solidFill>
                  <a:schemeClr val="bg1"/>
                </a:solidFill>
              </a:rPr>
            </a:br>
            <a:r>
              <a:rPr lang="en-US" altLang="en-US" sz="1800" dirty="0">
                <a:solidFill>
                  <a:schemeClr val="bg1"/>
                </a:solidFill>
              </a:rPr>
              <a:t>THE OBSERVATION NETWORK</a:t>
            </a:r>
          </a:p>
        </p:txBody>
      </p:sp>
      <p:sp>
        <p:nvSpPr>
          <p:cNvPr id="7" name="TextBox 6">
            <a:extLst>
              <a:ext uri="{FF2B5EF4-FFF2-40B4-BE49-F238E27FC236}">
                <a16:creationId xmlns:a16="http://schemas.microsoft.com/office/drawing/2014/main" id="{B778848A-0FA1-471C-AE21-4391FAE93A9C}"/>
              </a:ext>
            </a:extLst>
          </p:cNvPr>
          <p:cNvSpPr txBox="1"/>
          <p:nvPr/>
        </p:nvSpPr>
        <p:spPr>
          <a:xfrm>
            <a:off x="9800754" y="2459828"/>
            <a:ext cx="2538041" cy="400110"/>
          </a:xfrm>
          <a:prstGeom prst="rect">
            <a:avLst/>
          </a:prstGeom>
          <a:noFill/>
        </p:spPr>
        <p:txBody>
          <a:bodyPr wrap="square" rtlCol="0">
            <a:spAutoFit/>
          </a:bodyPr>
          <a:lstStyle/>
          <a:p>
            <a:pPr algn="l"/>
            <a:r>
              <a:rPr lang="fi-FI" sz="2000" b="1" dirty="0">
                <a:solidFill>
                  <a:schemeClr val="bg1"/>
                </a:solidFill>
              </a:rPr>
              <a:t>RADAR MOSAIC</a:t>
            </a:r>
            <a:endParaRPr lang="en-US" sz="2000" b="1" dirty="0" err="1">
              <a:solidFill>
                <a:schemeClr val="bg1"/>
              </a:solidFill>
            </a:endParaRPr>
          </a:p>
        </p:txBody>
      </p:sp>
      <p:sp>
        <p:nvSpPr>
          <p:cNvPr id="19" name="TextBox 18">
            <a:extLst>
              <a:ext uri="{FF2B5EF4-FFF2-40B4-BE49-F238E27FC236}">
                <a16:creationId xmlns:a16="http://schemas.microsoft.com/office/drawing/2014/main" id="{76AF52D6-FB26-4E9E-9759-39C4F545A3D8}"/>
              </a:ext>
            </a:extLst>
          </p:cNvPr>
          <p:cNvSpPr txBox="1"/>
          <p:nvPr/>
        </p:nvSpPr>
        <p:spPr>
          <a:xfrm>
            <a:off x="10105886" y="3307393"/>
            <a:ext cx="2538041" cy="400110"/>
          </a:xfrm>
          <a:prstGeom prst="rect">
            <a:avLst/>
          </a:prstGeom>
          <a:noFill/>
        </p:spPr>
        <p:txBody>
          <a:bodyPr wrap="square" rtlCol="0">
            <a:spAutoFit/>
          </a:bodyPr>
          <a:lstStyle/>
          <a:p>
            <a:pPr algn="l"/>
            <a:r>
              <a:rPr lang="fi-FI" sz="2000" b="1" dirty="0">
                <a:solidFill>
                  <a:schemeClr val="bg1"/>
                </a:solidFill>
              </a:rPr>
              <a:t>ALERT MAPS</a:t>
            </a:r>
            <a:endParaRPr lang="en-US" sz="2000" b="1" dirty="0" err="1">
              <a:solidFill>
                <a:schemeClr val="bg1"/>
              </a:solidFill>
            </a:endParaRPr>
          </a:p>
        </p:txBody>
      </p:sp>
    </p:spTree>
    <p:extLst>
      <p:ext uri="{BB962C8B-B14F-4D97-AF65-F5344CB8AC3E}">
        <p14:creationId xmlns:p14="http://schemas.microsoft.com/office/powerpoint/2010/main" val="95458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Date Placeholder 3"/>
          <p:cNvSpPr>
            <a:spLocks noGrp="1"/>
          </p:cNvSpPr>
          <p:nvPr>
            <p:ph type="dt" sz="half" idx="14"/>
          </p:nvPr>
        </p:nvSpPr>
        <p:spPr/>
        <p:txBody>
          <a:bodyPr/>
          <a:lstStyle/>
          <a:p>
            <a:r>
              <a:rPr lang="en-US"/>
              <a:t>December 2019</a:t>
            </a:r>
            <a:endParaRPr lang="en-GB"/>
          </a:p>
        </p:txBody>
      </p:sp>
      <p:sp>
        <p:nvSpPr>
          <p:cNvPr id="5" name="Footer Placeholder 4"/>
          <p:cNvSpPr>
            <a:spLocks noGrp="1"/>
          </p:cNvSpPr>
          <p:nvPr>
            <p:ph type="ftr" sz="quarter" idx="15"/>
          </p:nvPr>
        </p:nvSpPr>
        <p:spPr/>
        <p:txBody>
          <a:bodyPr/>
          <a:lstStyle/>
          <a:p>
            <a:r>
              <a:rPr lang="en-GB"/>
              <a:t>Anni Karttunen</a:t>
            </a:r>
          </a:p>
        </p:txBody>
      </p:sp>
      <p:sp>
        <p:nvSpPr>
          <p:cNvPr id="6" name="Slide Number Placeholder 5"/>
          <p:cNvSpPr>
            <a:spLocks noGrp="1"/>
          </p:cNvSpPr>
          <p:nvPr>
            <p:ph type="sldNum" sz="quarter" idx="16"/>
          </p:nvPr>
        </p:nvSpPr>
        <p:spPr/>
        <p:txBody>
          <a:bodyPr/>
          <a:lstStyle/>
          <a:p>
            <a:fld id="{8DFFF04F-2FCD-4178-A0E9-336EE53269B2}" type="slidenum">
              <a:rPr lang="en-GB" smtClean="0"/>
              <a:t>19</a:t>
            </a:fld>
            <a:endParaRPr lang="en-GB"/>
          </a:p>
        </p:txBody>
      </p:sp>
      <p:sp>
        <p:nvSpPr>
          <p:cNvPr id="9" name="Title 1"/>
          <p:cNvSpPr txBox="1">
            <a:spLocks/>
          </p:cNvSpPr>
          <p:nvPr/>
        </p:nvSpPr>
        <p:spPr>
          <a:xfrm>
            <a:off x="414327" y="0"/>
            <a:ext cx="11514500" cy="1292400"/>
          </a:xfrm>
          <a:prstGeom prst="rect">
            <a:avLst/>
          </a:prstGeom>
        </p:spPr>
        <p:txBody>
          <a:bodyPr vert="horz" lIns="0" tIns="252000" rIns="90000" bIns="46800" rtlCol="0" anchor="t">
            <a:noAutofit/>
          </a:bodyPr>
          <a:lstStyle>
            <a:lvl1pPr algn="l" defTabSz="1219170" rtl="0" eaLnBrk="1" latinLnBrk="0" hangingPunct="1">
              <a:lnSpc>
                <a:spcPct val="90000"/>
              </a:lnSpc>
              <a:spcBef>
                <a:spcPct val="0"/>
              </a:spcBef>
              <a:buNone/>
              <a:defRPr sz="3500" b="1" kern="1200">
                <a:solidFill>
                  <a:schemeClr val="bg1"/>
                </a:solidFill>
                <a:latin typeface="+mj-lt"/>
                <a:ea typeface="+mj-ea"/>
                <a:cs typeface="+mj-cs"/>
              </a:defRPr>
            </a:lvl1pPr>
          </a:lstStyle>
          <a:p>
            <a:r>
              <a:rPr lang="en-US" dirty="0"/>
              <a:t>MICD - </a:t>
            </a:r>
            <a:r>
              <a:rPr lang="en-US" i="1" dirty="0"/>
              <a:t>Reference Project</a:t>
            </a:r>
            <a:r>
              <a:rPr lang="fi-FI" i="1" dirty="0"/>
              <a:t>: Vietnam</a:t>
            </a:r>
            <a:endParaRPr lang="en-US" i="1" dirty="0"/>
          </a:p>
          <a:p>
            <a:endParaRPr lang="en-US" dirty="0"/>
          </a:p>
        </p:txBody>
      </p:sp>
      <p:pic>
        <p:nvPicPr>
          <p:cNvPr id="11" name="Picture 10"/>
          <p:cNvPicPr>
            <a:picLocks noChangeAspect="1"/>
          </p:cNvPicPr>
          <p:nvPr/>
        </p:nvPicPr>
        <p:blipFill>
          <a:blip r:embed="rId4"/>
          <a:stretch>
            <a:fillRect/>
          </a:stretch>
        </p:blipFill>
        <p:spPr>
          <a:xfrm>
            <a:off x="9381334" y="1133827"/>
            <a:ext cx="2679931" cy="4247010"/>
          </a:xfrm>
          <a:prstGeom prst="rect">
            <a:avLst/>
          </a:prstGeom>
        </p:spPr>
      </p:pic>
      <p:sp>
        <p:nvSpPr>
          <p:cNvPr id="21" name="Content Placeholder 4"/>
          <p:cNvSpPr txBox="1">
            <a:spLocks/>
          </p:cNvSpPr>
          <p:nvPr/>
        </p:nvSpPr>
        <p:spPr>
          <a:xfrm>
            <a:off x="359104" y="2802853"/>
            <a:ext cx="2628000" cy="1714220"/>
          </a:xfrm>
          <a:prstGeom prst="rect">
            <a:avLst/>
          </a:prstGeom>
          <a:solidFill>
            <a:schemeClr val="bg1">
              <a:alpha val="70000"/>
            </a:schemeClr>
          </a:solidFill>
        </p:spPr>
        <p:txBody>
          <a:bodyPr vert="horz" lIns="90000" tIns="46800" rIns="90000" bIns="46800" rtlCol="0">
            <a:noAutofit/>
          </a:bodyPr>
          <a:lstStyle>
            <a:lvl1pPr marL="239994" indent="-239994" algn="l" defTabSz="1219170" rtl="0" eaLnBrk="1" latinLnBrk="0" hangingPunct="1">
              <a:spcBef>
                <a:spcPts val="800"/>
              </a:spcBef>
              <a:buClr>
                <a:schemeClr val="accent2"/>
              </a:buClr>
              <a:buFont typeface="Wingdings" pitchFamily="2" charset="2"/>
              <a:buChar char="§"/>
              <a:defRPr sz="2300" kern="1200">
                <a:solidFill>
                  <a:srgbClr val="4C4C4C"/>
                </a:solidFill>
                <a:latin typeface="+mn-lt"/>
                <a:ea typeface="+mn-ea"/>
                <a:cs typeface="+mn-cs"/>
              </a:defRPr>
            </a:lvl1pPr>
            <a:lvl2pPr marL="527987" indent="-239994" algn="l" defTabSz="1219170" rtl="0" eaLnBrk="1" latinLnBrk="0" hangingPunct="1">
              <a:spcBef>
                <a:spcPts val="133"/>
              </a:spcBef>
              <a:buClr>
                <a:schemeClr val="accent2"/>
              </a:buClr>
              <a:buFont typeface="Wingdings" pitchFamily="2" charset="2"/>
              <a:buChar char="§"/>
              <a:defRPr sz="2300" kern="1200">
                <a:solidFill>
                  <a:srgbClr val="4C4C4C"/>
                </a:solidFill>
                <a:latin typeface="+mn-lt"/>
                <a:ea typeface="+mn-ea"/>
                <a:cs typeface="+mn-cs"/>
              </a:defRPr>
            </a:lvl2pPr>
            <a:lvl3pPr marL="815980" indent="-2399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3pPr>
            <a:lvl4pPr marL="1199970"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4pPr>
            <a:lvl5pPr marL="1535962"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5pPr>
            <a:lvl6pPr marL="190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6pPr>
            <a:lvl7pPr marL="226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7pPr>
            <a:lvl8pPr marL="262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8pPr>
            <a:lvl9pPr marL="2748006" indent="0" algn="l" defTabSz="1219170" rtl="0" eaLnBrk="1" latinLnBrk="0" hangingPunct="1">
              <a:spcBef>
                <a:spcPts val="0"/>
              </a:spcBef>
              <a:buClr>
                <a:schemeClr val="accent2"/>
              </a:buClr>
              <a:buFont typeface="Arial" pitchFamily="34" charset="0"/>
              <a:buNone/>
              <a:defRPr sz="2133" kern="1200">
                <a:solidFill>
                  <a:srgbClr val="4C4C4C"/>
                </a:solidFill>
                <a:latin typeface="+mn-lt"/>
                <a:ea typeface="+mn-ea"/>
                <a:cs typeface="+mn-cs"/>
              </a:defRPr>
            </a:lvl9pPr>
          </a:lstStyle>
          <a:p>
            <a:r>
              <a:rPr lang="fi-FI" sz="2000" dirty="0"/>
              <a:t>New and renewed weather radar and lightning detection networks</a:t>
            </a:r>
            <a:endParaRPr lang="en-US" dirty="0"/>
          </a:p>
        </p:txBody>
      </p:sp>
      <p:sp>
        <p:nvSpPr>
          <p:cNvPr id="22" name="Content Placeholder 4"/>
          <p:cNvSpPr txBox="1">
            <a:spLocks/>
          </p:cNvSpPr>
          <p:nvPr/>
        </p:nvSpPr>
        <p:spPr>
          <a:xfrm>
            <a:off x="3353742" y="2802853"/>
            <a:ext cx="2628000" cy="1714220"/>
          </a:xfrm>
          <a:prstGeom prst="rect">
            <a:avLst/>
          </a:prstGeom>
          <a:solidFill>
            <a:schemeClr val="bg1">
              <a:alpha val="70000"/>
            </a:schemeClr>
          </a:solidFill>
        </p:spPr>
        <p:txBody>
          <a:bodyPr vert="horz" lIns="90000" tIns="46800" rIns="90000" bIns="46800" rtlCol="0">
            <a:noAutofit/>
          </a:bodyPr>
          <a:lstStyle>
            <a:lvl1pPr marL="239994" indent="-239994" algn="l" defTabSz="1219170" rtl="0" eaLnBrk="1" latinLnBrk="0" hangingPunct="1">
              <a:spcBef>
                <a:spcPts val="800"/>
              </a:spcBef>
              <a:buClr>
                <a:schemeClr val="accent2"/>
              </a:buClr>
              <a:buFont typeface="Wingdings" pitchFamily="2" charset="2"/>
              <a:buChar char="§"/>
              <a:defRPr sz="2300" kern="1200">
                <a:solidFill>
                  <a:srgbClr val="4C4C4C"/>
                </a:solidFill>
                <a:latin typeface="+mn-lt"/>
                <a:ea typeface="+mn-ea"/>
                <a:cs typeface="+mn-cs"/>
              </a:defRPr>
            </a:lvl1pPr>
            <a:lvl2pPr marL="527987" indent="-239994" algn="l" defTabSz="1219170" rtl="0" eaLnBrk="1" latinLnBrk="0" hangingPunct="1">
              <a:spcBef>
                <a:spcPts val="133"/>
              </a:spcBef>
              <a:buClr>
                <a:schemeClr val="accent2"/>
              </a:buClr>
              <a:buFont typeface="Wingdings" pitchFamily="2" charset="2"/>
              <a:buChar char="§"/>
              <a:defRPr sz="2300" kern="1200">
                <a:solidFill>
                  <a:srgbClr val="4C4C4C"/>
                </a:solidFill>
                <a:latin typeface="+mn-lt"/>
                <a:ea typeface="+mn-ea"/>
                <a:cs typeface="+mn-cs"/>
              </a:defRPr>
            </a:lvl2pPr>
            <a:lvl3pPr marL="815980" indent="-2399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3pPr>
            <a:lvl4pPr marL="1199970"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4pPr>
            <a:lvl5pPr marL="1535962"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5pPr>
            <a:lvl6pPr marL="190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6pPr>
            <a:lvl7pPr marL="226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7pPr>
            <a:lvl8pPr marL="262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8pPr>
            <a:lvl9pPr marL="2748006" indent="0" algn="l" defTabSz="1219170" rtl="0" eaLnBrk="1" latinLnBrk="0" hangingPunct="1">
              <a:spcBef>
                <a:spcPts val="0"/>
              </a:spcBef>
              <a:buClr>
                <a:schemeClr val="accent2"/>
              </a:buClr>
              <a:buFont typeface="Arial" pitchFamily="34" charset="0"/>
              <a:buNone/>
              <a:defRPr sz="2133" kern="1200">
                <a:solidFill>
                  <a:srgbClr val="4C4C4C"/>
                </a:solidFill>
                <a:latin typeface="+mn-lt"/>
                <a:ea typeface="+mn-ea"/>
                <a:cs typeface="+mn-cs"/>
              </a:defRPr>
            </a:lvl9pPr>
          </a:lstStyle>
          <a:p>
            <a:r>
              <a:rPr lang="en-US" sz="2000" dirty="0"/>
              <a:t>Forecast and service production system by the FMI</a:t>
            </a:r>
          </a:p>
        </p:txBody>
      </p:sp>
      <p:sp>
        <p:nvSpPr>
          <p:cNvPr id="23" name="Content Placeholder 4"/>
          <p:cNvSpPr txBox="1">
            <a:spLocks/>
          </p:cNvSpPr>
          <p:nvPr/>
        </p:nvSpPr>
        <p:spPr>
          <a:xfrm>
            <a:off x="6386696" y="2802853"/>
            <a:ext cx="2628000" cy="1714220"/>
          </a:xfrm>
          <a:prstGeom prst="rect">
            <a:avLst/>
          </a:prstGeom>
          <a:solidFill>
            <a:schemeClr val="bg1">
              <a:alpha val="70000"/>
            </a:schemeClr>
          </a:solidFill>
        </p:spPr>
        <p:txBody>
          <a:bodyPr vert="horz" lIns="90000" tIns="46800" rIns="90000" bIns="46800" rtlCol="0">
            <a:noAutofit/>
          </a:bodyPr>
          <a:lstStyle>
            <a:lvl1pPr marL="239994" indent="-239994" algn="l" defTabSz="1219170" rtl="0" eaLnBrk="1" latinLnBrk="0" hangingPunct="1">
              <a:spcBef>
                <a:spcPts val="800"/>
              </a:spcBef>
              <a:buClr>
                <a:schemeClr val="accent2"/>
              </a:buClr>
              <a:buFont typeface="Wingdings" pitchFamily="2" charset="2"/>
              <a:buChar char="§"/>
              <a:defRPr sz="2300" kern="1200">
                <a:solidFill>
                  <a:srgbClr val="4C4C4C"/>
                </a:solidFill>
                <a:latin typeface="+mn-lt"/>
                <a:ea typeface="+mn-ea"/>
                <a:cs typeface="+mn-cs"/>
              </a:defRPr>
            </a:lvl1pPr>
            <a:lvl2pPr marL="527987" indent="-239994" algn="l" defTabSz="1219170" rtl="0" eaLnBrk="1" latinLnBrk="0" hangingPunct="1">
              <a:spcBef>
                <a:spcPts val="133"/>
              </a:spcBef>
              <a:buClr>
                <a:schemeClr val="accent2"/>
              </a:buClr>
              <a:buFont typeface="Wingdings" pitchFamily="2" charset="2"/>
              <a:buChar char="§"/>
              <a:defRPr sz="2300" kern="1200">
                <a:solidFill>
                  <a:srgbClr val="4C4C4C"/>
                </a:solidFill>
                <a:latin typeface="+mn-lt"/>
                <a:ea typeface="+mn-ea"/>
                <a:cs typeface="+mn-cs"/>
              </a:defRPr>
            </a:lvl2pPr>
            <a:lvl3pPr marL="815980" indent="-2399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3pPr>
            <a:lvl4pPr marL="1199970"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4pPr>
            <a:lvl5pPr marL="1535962" indent="-254394" algn="l" defTabSz="1219170" rtl="0" eaLnBrk="1" latinLnBrk="0" hangingPunct="1">
              <a:spcBef>
                <a:spcPts val="133"/>
              </a:spcBef>
              <a:buClr>
                <a:schemeClr val="accent2"/>
              </a:buClr>
              <a:buFont typeface="Times New Roman" pitchFamily="18" charset="0"/>
              <a:buChar char="–"/>
              <a:defRPr sz="2000" kern="1200">
                <a:solidFill>
                  <a:srgbClr val="4C4C4C"/>
                </a:solidFill>
                <a:latin typeface="+mn-lt"/>
                <a:ea typeface="+mn-ea"/>
                <a:cs typeface="+mn-cs"/>
              </a:defRPr>
            </a:lvl5pPr>
            <a:lvl6pPr marL="190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6pPr>
            <a:lvl7pPr marL="226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7pPr>
            <a:lvl8pPr marL="2628000" indent="-239994" algn="l" defTabSz="1219170" rtl="0" eaLnBrk="1" latinLnBrk="0" hangingPunct="1">
              <a:spcBef>
                <a:spcPts val="0"/>
              </a:spcBef>
              <a:buClr>
                <a:schemeClr val="accent2"/>
              </a:buClr>
              <a:buFont typeface="Times New Roman" pitchFamily="18" charset="0"/>
              <a:buChar char="–"/>
              <a:defRPr sz="2133" kern="1200">
                <a:solidFill>
                  <a:srgbClr val="4C4C4C"/>
                </a:solidFill>
                <a:latin typeface="+mn-lt"/>
                <a:ea typeface="+mn-ea"/>
                <a:cs typeface="+mn-cs"/>
              </a:defRPr>
            </a:lvl8pPr>
            <a:lvl9pPr marL="2748006" indent="0" algn="l" defTabSz="1219170" rtl="0" eaLnBrk="1" latinLnBrk="0" hangingPunct="1">
              <a:spcBef>
                <a:spcPts val="0"/>
              </a:spcBef>
              <a:buClr>
                <a:schemeClr val="accent2"/>
              </a:buClr>
              <a:buFont typeface="Arial" pitchFamily="34" charset="0"/>
              <a:buNone/>
              <a:defRPr sz="2133" kern="1200">
                <a:solidFill>
                  <a:srgbClr val="4C4C4C"/>
                </a:solidFill>
                <a:latin typeface="+mn-lt"/>
                <a:ea typeface="+mn-ea"/>
                <a:cs typeface="+mn-cs"/>
              </a:defRPr>
            </a:lvl9pPr>
          </a:lstStyle>
          <a:p>
            <a:r>
              <a:rPr lang="en-US" sz="2000" dirty="0"/>
              <a:t>Training program, warranty and maintenance services</a:t>
            </a:r>
          </a:p>
        </p:txBody>
      </p:sp>
      <p:sp>
        <p:nvSpPr>
          <p:cNvPr id="15" name="Right Arrow 14"/>
          <p:cNvSpPr/>
          <p:nvPr/>
        </p:nvSpPr>
        <p:spPr>
          <a:xfrm>
            <a:off x="6399396" y="1502127"/>
            <a:ext cx="3519154" cy="1800000"/>
          </a:xfrm>
          <a:prstGeom prst="rightArrow">
            <a:avLst/>
          </a:prstGeom>
          <a:solidFill>
            <a:schemeClr val="accent6">
              <a:lumMod val="7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b="1" dirty="0">
              <a:solidFill>
                <a:schemeClr val="accent5">
                  <a:lumMod val="50000"/>
                </a:schemeClr>
              </a:solidFill>
            </a:endParaRPr>
          </a:p>
        </p:txBody>
      </p:sp>
      <p:sp>
        <p:nvSpPr>
          <p:cNvPr id="16" name="TextBox 15"/>
          <p:cNvSpPr txBox="1"/>
          <p:nvPr/>
        </p:nvSpPr>
        <p:spPr>
          <a:xfrm>
            <a:off x="7089377" y="1971856"/>
            <a:ext cx="2425928" cy="830997"/>
          </a:xfrm>
          <a:prstGeom prst="rect">
            <a:avLst/>
          </a:prstGeom>
          <a:noFill/>
        </p:spPr>
        <p:txBody>
          <a:bodyPr wrap="square" lIns="0" tIns="0" rIns="0" bIns="0" rtlCol="0" anchor="ctr" anchorCtr="0">
            <a:spAutoFit/>
          </a:bodyPr>
          <a:lstStyle/>
          <a:p>
            <a:r>
              <a:rPr lang="fi-FI" altLang="en-US" sz="1800" dirty="0">
                <a:solidFill>
                  <a:schemeClr val="bg1"/>
                </a:solidFill>
              </a:rPr>
              <a:t>CAPACITY BUILDING AND EXTENSIVE TRAINING</a:t>
            </a:r>
            <a:endParaRPr lang="en-US" altLang="en-US" sz="1800" dirty="0">
              <a:solidFill>
                <a:schemeClr val="bg1"/>
              </a:solidFill>
            </a:endParaRPr>
          </a:p>
        </p:txBody>
      </p:sp>
      <p:sp>
        <p:nvSpPr>
          <p:cNvPr id="17" name="Right Arrow 16"/>
          <p:cNvSpPr/>
          <p:nvPr/>
        </p:nvSpPr>
        <p:spPr>
          <a:xfrm>
            <a:off x="3367103" y="1502127"/>
            <a:ext cx="3519154" cy="1800000"/>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b="1" dirty="0">
              <a:solidFill>
                <a:schemeClr val="accent5">
                  <a:lumMod val="50000"/>
                </a:schemeClr>
              </a:solidFill>
            </a:endParaRPr>
          </a:p>
        </p:txBody>
      </p:sp>
      <p:sp>
        <p:nvSpPr>
          <p:cNvPr id="18" name="TextBox 17"/>
          <p:cNvSpPr txBox="1"/>
          <p:nvPr/>
        </p:nvSpPr>
        <p:spPr>
          <a:xfrm>
            <a:off x="4148049" y="1971856"/>
            <a:ext cx="2177448" cy="830997"/>
          </a:xfrm>
          <a:prstGeom prst="rect">
            <a:avLst/>
          </a:prstGeom>
          <a:noFill/>
        </p:spPr>
        <p:txBody>
          <a:bodyPr wrap="square" lIns="0" tIns="0" rIns="0" bIns="0" rtlCol="0" anchor="ctr" anchorCtr="0">
            <a:spAutoFit/>
          </a:bodyPr>
          <a:lstStyle/>
          <a:p>
            <a:r>
              <a:rPr lang="en-US" altLang="en-US" sz="1800" dirty="0">
                <a:solidFill>
                  <a:schemeClr val="bg1"/>
                </a:solidFill>
              </a:rPr>
              <a:t>INTEGRATED FORECASTING SYSTEM</a:t>
            </a:r>
          </a:p>
        </p:txBody>
      </p:sp>
      <p:sp>
        <p:nvSpPr>
          <p:cNvPr id="19" name="Right Arrow 18"/>
          <p:cNvSpPr/>
          <p:nvPr/>
        </p:nvSpPr>
        <p:spPr>
          <a:xfrm>
            <a:off x="364614" y="1502127"/>
            <a:ext cx="3519154" cy="1800000"/>
          </a:xfrm>
          <a:prstGeom prst="rightArrow">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b="1" dirty="0">
              <a:solidFill>
                <a:schemeClr val="accent5">
                  <a:lumMod val="50000"/>
                </a:schemeClr>
              </a:solidFill>
            </a:endParaRPr>
          </a:p>
        </p:txBody>
      </p:sp>
      <p:sp>
        <p:nvSpPr>
          <p:cNvPr id="20" name="TextBox 19"/>
          <p:cNvSpPr txBox="1"/>
          <p:nvPr/>
        </p:nvSpPr>
        <p:spPr>
          <a:xfrm>
            <a:off x="787400" y="1971856"/>
            <a:ext cx="2841127" cy="830997"/>
          </a:xfrm>
          <a:prstGeom prst="rect">
            <a:avLst/>
          </a:prstGeom>
          <a:noFill/>
        </p:spPr>
        <p:txBody>
          <a:bodyPr wrap="square" lIns="0" tIns="0" rIns="0" bIns="0" rtlCol="0" anchor="ctr" anchorCtr="0">
            <a:spAutoFit/>
          </a:bodyPr>
          <a:lstStyle/>
          <a:p>
            <a:r>
              <a:rPr lang="en-US" altLang="en-US" sz="1800" dirty="0">
                <a:solidFill>
                  <a:schemeClr val="bg1"/>
                </a:solidFill>
              </a:rPr>
              <a:t>SCALING UP </a:t>
            </a:r>
            <a:br>
              <a:rPr lang="en-US" altLang="en-US" sz="1800" dirty="0">
                <a:solidFill>
                  <a:schemeClr val="bg1"/>
                </a:solidFill>
              </a:rPr>
            </a:br>
            <a:r>
              <a:rPr lang="en-US" altLang="en-US" sz="1800" dirty="0">
                <a:solidFill>
                  <a:schemeClr val="bg1"/>
                </a:solidFill>
              </a:rPr>
              <a:t>THE OBSERVATION NETWORK</a:t>
            </a:r>
          </a:p>
        </p:txBody>
      </p:sp>
    </p:spTree>
    <p:extLst>
      <p:ext uri="{BB962C8B-B14F-4D97-AF65-F5344CB8AC3E}">
        <p14:creationId xmlns:p14="http://schemas.microsoft.com/office/powerpoint/2010/main" val="5635981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17EA18-CA7C-4099-AB46-4C333B24F9B6}"/>
              </a:ext>
            </a:extLst>
          </p:cNvPr>
          <p:cNvSpPr>
            <a:spLocks noGrp="1"/>
          </p:cNvSpPr>
          <p:nvPr>
            <p:ph type="title"/>
          </p:nvPr>
        </p:nvSpPr>
        <p:spPr>
          <a:xfrm>
            <a:off x="5662800" y="619200"/>
            <a:ext cx="6120000" cy="936000"/>
          </a:xfrm>
        </p:spPr>
        <p:txBody>
          <a:bodyPr anchor="t">
            <a:normAutofit/>
          </a:bodyPr>
          <a:lstStyle/>
          <a:p>
            <a:r>
              <a:rPr lang="fi-FI" dirty="0"/>
              <a:t>Content</a:t>
            </a:r>
            <a:endParaRPr lang="en-US" dirty="0"/>
          </a:p>
        </p:txBody>
      </p:sp>
      <p:sp>
        <p:nvSpPr>
          <p:cNvPr id="9" name="Content Placeholder 8">
            <a:extLst>
              <a:ext uri="{FF2B5EF4-FFF2-40B4-BE49-F238E27FC236}">
                <a16:creationId xmlns:a16="http://schemas.microsoft.com/office/drawing/2014/main" id="{54FF6FE1-2224-4FC7-B8E9-D1C3C34201BD}"/>
              </a:ext>
            </a:extLst>
          </p:cNvPr>
          <p:cNvSpPr>
            <a:spLocks noGrp="1"/>
          </p:cNvSpPr>
          <p:nvPr>
            <p:ph sz="half" idx="1"/>
          </p:nvPr>
        </p:nvSpPr>
        <p:spPr>
          <a:xfrm>
            <a:off x="5662800" y="1428751"/>
            <a:ext cx="6243450" cy="4981574"/>
          </a:xfrm>
        </p:spPr>
        <p:txBody>
          <a:bodyPr>
            <a:normAutofit fontScale="92500" lnSpcReduction="10000"/>
          </a:bodyPr>
          <a:lstStyle/>
          <a:p>
            <a:pPr>
              <a:lnSpc>
                <a:spcPct val="90000"/>
              </a:lnSpc>
            </a:pPr>
            <a:r>
              <a:rPr lang="en-US" sz="2800" dirty="0"/>
              <a:t>The goal of a hydro-meteorological institute</a:t>
            </a:r>
          </a:p>
          <a:p>
            <a:pPr>
              <a:lnSpc>
                <a:spcPct val="90000"/>
              </a:lnSpc>
            </a:pPr>
            <a:endParaRPr lang="en-US" sz="2800" dirty="0"/>
          </a:p>
          <a:p>
            <a:pPr>
              <a:lnSpc>
                <a:spcPct val="90000"/>
              </a:lnSpc>
            </a:pPr>
            <a:r>
              <a:rPr lang="en-US" sz="2800" dirty="0"/>
              <a:t>Weather information value chain</a:t>
            </a:r>
          </a:p>
          <a:p>
            <a:pPr>
              <a:lnSpc>
                <a:spcPct val="90000"/>
              </a:lnSpc>
            </a:pPr>
            <a:endParaRPr lang="en-US" sz="2800" dirty="0"/>
          </a:p>
          <a:p>
            <a:pPr>
              <a:lnSpc>
                <a:spcPct val="90000"/>
              </a:lnSpc>
            </a:pPr>
            <a:r>
              <a:rPr lang="en-US" sz="2800" dirty="0"/>
              <a:t>Developing high performance</a:t>
            </a:r>
          </a:p>
          <a:p>
            <a:pPr>
              <a:lnSpc>
                <a:spcPct val="90000"/>
              </a:lnSpc>
            </a:pPr>
            <a:endParaRPr lang="en-US" sz="2800" dirty="0"/>
          </a:p>
          <a:p>
            <a:pPr>
              <a:lnSpc>
                <a:spcPct val="90000"/>
              </a:lnSpc>
            </a:pPr>
            <a:r>
              <a:rPr lang="en-US" sz="2800" dirty="0"/>
              <a:t>Vaisala Meteorological Infrastructure and Capability Development MICD</a:t>
            </a:r>
          </a:p>
          <a:p>
            <a:pPr>
              <a:lnSpc>
                <a:spcPct val="90000"/>
              </a:lnSpc>
            </a:pPr>
            <a:endParaRPr lang="en-US" sz="2800" dirty="0"/>
          </a:p>
          <a:p>
            <a:pPr>
              <a:lnSpc>
                <a:spcPct val="90000"/>
              </a:lnSpc>
            </a:pPr>
            <a:r>
              <a:rPr lang="en-US" sz="2800" dirty="0"/>
              <a:t>Reference projects</a:t>
            </a:r>
          </a:p>
          <a:p>
            <a:pPr>
              <a:lnSpc>
                <a:spcPct val="90000"/>
              </a:lnSpc>
            </a:pPr>
            <a:endParaRPr lang="en-US" sz="2800" dirty="0"/>
          </a:p>
          <a:p>
            <a:pPr>
              <a:lnSpc>
                <a:spcPct val="90000"/>
              </a:lnSpc>
            </a:pPr>
            <a:r>
              <a:rPr lang="en-US" sz="2800" dirty="0"/>
              <a:t>Summary</a:t>
            </a:r>
          </a:p>
          <a:p>
            <a:pPr>
              <a:lnSpc>
                <a:spcPct val="90000"/>
              </a:lnSpc>
            </a:pPr>
            <a:endParaRPr lang="fi-FI" sz="1900" dirty="0"/>
          </a:p>
          <a:p>
            <a:pPr>
              <a:lnSpc>
                <a:spcPct val="90000"/>
              </a:lnSpc>
            </a:pPr>
            <a:endParaRPr lang="en-US" sz="1900" dirty="0"/>
          </a:p>
        </p:txBody>
      </p:sp>
      <p:sp>
        <p:nvSpPr>
          <p:cNvPr id="5" name="Date Placeholder 4">
            <a:extLst>
              <a:ext uri="{FF2B5EF4-FFF2-40B4-BE49-F238E27FC236}">
                <a16:creationId xmlns:a16="http://schemas.microsoft.com/office/drawing/2014/main" id="{440EF061-423A-4C6C-9EB7-CCEF27E9ED06}"/>
              </a:ext>
            </a:extLst>
          </p:cNvPr>
          <p:cNvSpPr>
            <a:spLocks noGrp="1"/>
          </p:cNvSpPr>
          <p:nvPr>
            <p:ph type="dt" sz="half" idx="14"/>
          </p:nvPr>
        </p:nvSpPr>
        <p:spPr>
          <a:xfrm>
            <a:off x="432200" y="6526800"/>
            <a:ext cx="960000" cy="144000"/>
          </a:xfrm>
        </p:spPr>
        <p:txBody>
          <a:bodyPr anchor="ctr">
            <a:normAutofit/>
          </a:bodyPr>
          <a:lstStyle/>
          <a:p>
            <a:pPr>
              <a:spcAft>
                <a:spcPts val="600"/>
              </a:spcAft>
            </a:pPr>
            <a:fld id="{622CFD8E-4AB6-4158-93F5-821E9A2FD0F1}" type="datetime5">
              <a:rPr lang="en-GB" smtClean="0"/>
              <a:pPr>
                <a:spcAft>
                  <a:spcPts val="600"/>
                </a:spcAft>
              </a:pPr>
              <a:t>21-Jul-22</a:t>
            </a:fld>
            <a:endParaRPr lang="en-GB"/>
          </a:p>
        </p:txBody>
      </p:sp>
      <p:sp>
        <p:nvSpPr>
          <p:cNvPr id="16" name="Footer Placeholder 5">
            <a:extLst>
              <a:ext uri="{FF2B5EF4-FFF2-40B4-BE49-F238E27FC236}">
                <a16:creationId xmlns:a16="http://schemas.microsoft.com/office/drawing/2014/main" id="{AF9FED9F-0C73-4D02-B497-74ED6FAC32B9}"/>
              </a:ext>
            </a:extLst>
          </p:cNvPr>
          <p:cNvSpPr>
            <a:spLocks noGrp="1"/>
          </p:cNvSpPr>
          <p:nvPr>
            <p:ph type="ftr" sz="quarter" idx="15"/>
          </p:nvPr>
        </p:nvSpPr>
        <p:spPr>
          <a:xfrm>
            <a:off x="1558800" y="6526800"/>
            <a:ext cx="3358800" cy="144000"/>
          </a:xfrm>
        </p:spPr>
        <p:txBody>
          <a:bodyPr/>
          <a:lstStyle/>
          <a:p>
            <a:endParaRPr lang="en-GB"/>
          </a:p>
        </p:txBody>
      </p:sp>
      <p:sp>
        <p:nvSpPr>
          <p:cNvPr id="7" name="Slide Number Placeholder 6">
            <a:extLst>
              <a:ext uri="{FF2B5EF4-FFF2-40B4-BE49-F238E27FC236}">
                <a16:creationId xmlns:a16="http://schemas.microsoft.com/office/drawing/2014/main" id="{4C7DF140-7135-495F-8CA5-D4011F68928A}"/>
              </a:ext>
            </a:extLst>
          </p:cNvPr>
          <p:cNvSpPr>
            <a:spLocks noGrp="1"/>
          </p:cNvSpPr>
          <p:nvPr>
            <p:ph type="sldNum" sz="quarter" idx="16"/>
          </p:nvPr>
        </p:nvSpPr>
        <p:spPr>
          <a:xfrm>
            <a:off x="190800" y="6526800"/>
            <a:ext cx="216000" cy="144000"/>
          </a:xfrm>
        </p:spPr>
        <p:txBody>
          <a:bodyPr anchor="ctr">
            <a:normAutofit/>
          </a:bodyPr>
          <a:lstStyle/>
          <a:p>
            <a:pPr>
              <a:spcAft>
                <a:spcPts val="600"/>
              </a:spcAft>
            </a:pPr>
            <a:fld id="{8DFFF04F-2FCD-4178-A0E9-336EE53269B2}" type="slidenum">
              <a:rPr lang="en-GB" smtClean="0"/>
              <a:pPr>
                <a:spcAft>
                  <a:spcPts val="600"/>
                </a:spcAft>
              </a:pPr>
              <a:t>2</a:t>
            </a:fld>
            <a:endParaRPr lang="en-GB"/>
          </a:p>
        </p:txBody>
      </p:sp>
      <p:pic>
        <p:nvPicPr>
          <p:cNvPr id="20" name="Picture Placeholder 19" descr="A close up of smoke&#10;&#10;Description automatically generated">
            <a:extLst>
              <a:ext uri="{FF2B5EF4-FFF2-40B4-BE49-F238E27FC236}">
                <a16:creationId xmlns:a16="http://schemas.microsoft.com/office/drawing/2014/main" id="{1F34ACBE-7E9A-4DD1-BEFF-B2E509AC6E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974" b="2974"/>
          <a:stretch>
            <a:fillRect/>
          </a:stretch>
        </p:blipFill>
        <p:spPr/>
      </p:pic>
    </p:spTree>
    <p:extLst>
      <p:ext uri="{BB962C8B-B14F-4D97-AF65-F5344CB8AC3E}">
        <p14:creationId xmlns:p14="http://schemas.microsoft.com/office/powerpoint/2010/main" val="3669515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8ED4-CB2D-4B3E-A73B-64E0B26248E8}"/>
              </a:ext>
            </a:extLst>
          </p:cNvPr>
          <p:cNvSpPr>
            <a:spLocks noGrp="1"/>
          </p:cNvSpPr>
          <p:nvPr>
            <p:ph type="title"/>
          </p:nvPr>
        </p:nvSpPr>
        <p:spPr>
          <a:xfrm>
            <a:off x="406800" y="619200"/>
            <a:ext cx="6120000" cy="936000"/>
          </a:xfrm>
        </p:spPr>
        <p:txBody>
          <a:bodyPr anchor="t">
            <a:normAutofit/>
          </a:bodyPr>
          <a:lstStyle/>
          <a:p>
            <a:r>
              <a:rPr lang="en-US" dirty="0"/>
              <a:t>Summary</a:t>
            </a:r>
          </a:p>
        </p:txBody>
      </p:sp>
      <p:sp>
        <p:nvSpPr>
          <p:cNvPr id="3" name="Content Placeholder 2">
            <a:extLst>
              <a:ext uri="{FF2B5EF4-FFF2-40B4-BE49-F238E27FC236}">
                <a16:creationId xmlns:a16="http://schemas.microsoft.com/office/drawing/2014/main" id="{A5BAEEA9-017C-4FFF-A6C9-341C6EB1CF8D}"/>
              </a:ext>
            </a:extLst>
          </p:cNvPr>
          <p:cNvSpPr>
            <a:spLocks noGrp="1"/>
          </p:cNvSpPr>
          <p:nvPr>
            <p:ph sz="half" idx="1"/>
          </p:nvPr>
        </p:nvSpPr>
        <p:spPr>
          <a:xfrm>
            <a:off x="406800" y="1843200"/>
            <a:ext cx="6120000" cy="4320000"/>
          </a:xfrm>
        </p:spPr>
        <p:txBody>
          <a:bodyPr>
            <a:normAutofit/>
          </a:bodyPr>
          <a:lstStyle/>
          <a:p>
            <a:pPr>
              <a:spcAft>
                <a:spcPts val="600"/>
              </a:spcAft>
            </a:pPr>
            <a:r>
              <a:rPr lang="en-US" dirty="0"/>
              <a:t>Modernization efforts are needed on several fronts</a:t>
            </a:r>
          </a:p>
          <a:p>
            <a:pPr lvl="1">
              <a:spcAft>
                <a:spcPts val="600"/>
              </a:spcAft>
            </a:pPr>
            <a:r>
              <a:rPr lang="en-US" dirty="0"/>
              <a:t>Integration and automatization for full efficiency</a:t>
            </a:r>
          </a:p>
          <a:p>
            <a:pPr marL="0" indent="0">
              <a:spcAft>
                <a:spcPts val="600"/>
              </a:spcAft>
              <a:buNone/>
            </a:pPr>
            <a:endParaRPr lang="en-US" dirty="0"/>
          </a:p>
          <a:p>
            <a:pPr>
              <a:spcAft>
                <a:spcPts val="600"/>
              </a:spcAft>
            </a:pPr>
            <a:r>
              <a:rPr lang="en-US" dirty="0"/>
              <a:t>Holistic projects offer large impact in short amount of time</a:t>
            </a:r>
          </a:p>
          <a:p>
            <a:pPr marL="0" indent="0">
              <a:spcAft>
                <a:spcPts val="600"/>
              </a:spcAft>
              <a:buNone/>
            </a:pPr>
            <a:endParaRPr lang="en-US" dirty="0"/>
          </a:p>
          <a:p>
            <a:pPr>
              <a:spcAft>
                <a:spcPts val="600"/>
              </a:spcAft>
            </a:pPr>
            <a:r>
              <a:rPr lang="en-US" dirty="0"/>
              <a:t>Common project goal is to upgrade permanently the national capability</a:t>
            </a:r>
          </a:p>
        </p:txBody>
      </p:sp>
      <p:pic>
        <p:nvPicPr>
          <p:cNvPr id="10" name="Picture 9" descr="A picture containing outdoor, grass, person, field&#10;&#10;Description automatically generated">
            <a:extLst>
              <a:ext uri="{FF2B5EF4-FFF2-40B4-BE49-F238E27FC236}">
                <a16:creationId xmlns:a16="http://schemas.microsoft.com/office/drawing/2014/main" id="{C6673B1C-4DF0-446E-A494-5A1C407CFB2A}"/>
              </a:ext>
            </a:extLst>
          </p:cNvPr>
          <p:cNvPicPr>
            <a:picLocks noChangeAspect="1"/>
          </p:cNvPicPr>
          <p:nvPr/>
        </p:nvPicPr>
        <p:blipFill rotWithShape="1">
          <a:blip r:embed="rId2">
            <a:extLst>
              <a:ext uri="{28A0092B-C50C-407E-A947-70E740481C1C}">
                <a14:useLocalDpi xmlns:a14="http://schemas.microsoft.com/office/drawing/2010/main" val="0"/>
              </a:ext>
            </a:extLst>
          </a:blip>
          <a:srcRect l="20898" r="28884" b="-2"/>
          <a:stretch/>
        </p:blipFill>
        <p:spPr>
          <a:xfrm>
            <a:off x="7032625" y="1"/>
            <a:ext cx="5159375" cy="6858000"/>
          </a:xfrm>
          <a:prstGeom prst="rect">
            <a:avLst/>
          </a:prstGeom>
          <a:noFill/>
        </p:spPr>
      </p:pic>
      <p:sp>
        <p:nvSpPr>
          <p:cNvPr id="4" name="Date Placeholder 3">
            <a:extLst>
              <a:ext uri="{FF2B5EF4-FFF2-40B4-BE49-F238E27FC236}">
                <a16:creationId xmlns:a16="http://schemas.microsoft.com/office/drawing/2014/main" id="{6C7F61FA-C199-4ABE-8B4D-76EC9869D797}"/>
              </a:ext>
            </a:extLst>
          </p:cNvPr>
          <p:cNvSpPr>
            <a:spLocks noGrp="1"/>
          </p:cNvSpPr>
          <p:nvPr>
            <p:ph type="dt" sz="half" idx="14"/>
          </p:nvPr>
        </p:nvSpPr>
        <p:spPr>
          <a:xfrm>
            <a:off x="432200" y="6526800"/>
            <a:ext cx="960000" cy="144000"/>
          </a:xfrm>
        </p:spPr>
        <p:txBody>
          <a:bodyPr anchor="ctr">
            <a:normAutofit/>
          </a:bodyPr>
          <a:lstStyle/>
          <a:p>
            <a:pPr>
              <a:spcAft>
                <a:spcPts val="600"/>
              </a:spcAft>
            </a:pPr>
            <a:fld id="{73DDA926-F49C-436E-8758-1B7C9352F909}" type="datetime5">
              <a:rPr lang="en-GB" smtClean="0"/>
              <a:pPr>
                <a:spcAft>
                  <a:spcPts val="600"/>
                </a:spcAft>
              </a:pPr>
              <a:t>21-Jul-22</a:t>
            </a:fld>
            <a:endParaRPr lang="en-GB"/>
          </a:p>
        </p:txBody>
      </p:sp>
      <p:sp>
        <p:nvSpPr>
          <p:cNvPr id="14" name="Footer Placeholder 5">
            <a:extLst>
              <a:ext uri="{FF2B5EF4-FFF2-40B4-BE49-F238E27FC236}">
                <a16:creationId xmlns:a16="http://schemas.microsoft.com/office/drawing/2014/main" id="{EE9D3ABE-1FD4-4B96-8703-A94945EA4CB1}"/>
              </a:ext>
            </a:extLst>
          </p:cNvPr>
          <p:cNvSpPr>
            <a:spLocks noGrp="1"/>
          </p:cNvSpPr>
          <p:nvPr>
            <p:ph type="ftr" sz="quarter" idx="15"/>
          </p:nvPr>
        </p:nvSpPr>
        <p:spPr>
          <a:xfrm>
            <a:off x="1558800" y="6526800"/>
            <a:ext cx="3358800" cy="144000"/>
          </a:xfrm>
        </p:spPr>
        <p:txBody>
          <a:bodyPr/>
          <a:lstStyle/>
          <a:p>
            <a:endParaRPr lang="en-GB"/>
          </a:p>
        </p:txBody>
      </p:sp>
      <p:sp>
        <p:nvSpPr>
          <p:cNvPr id="6" name="Slide Number Placeholder 5">
            <a:extLst>
              <a:ext uri="{FF2B5EF4-FFF2-40B4-BE49-F238E27FC236}">
                <a16:creationId xmlns:a16="http://schemas.microsoft.com/office/drawing/2014/main" id="{55892BEB-5B08-4D41-AA28-BF885C7DC22E}"/>
              </a:ext>
            </a:extLst>
          </p:cNvPr>
          <p:cNvSpPr>
            <a:spLocks noGrp="1"/>
          </p:cNvSpPr>
          <p:nvPr>
            <p:ph type="sldNum" sz="quarter" idx="16"/>
          </p:nvPr>
        </p:nvSpPr>
        <p:spPr>
          <a:xfrm>
            <a:off x="190800" y="6526800"/>
            <a:ext cx="216000" cy="144000"/>
          </a:xfrm>
        </p:spPr>
        <p:txBody>
          <a:bodyPr anchor="ctr">
            <a:normAutofit/>
          </a:bodyPr>
          <a:lstStyle/>
          <a:p>
            <a:pPr>
              <a:spcAft>
                <a:spcPts val="600"/>
              </a:spcAft>
            </a:pPr>
            <a:fld id="{8DFFF04F-2FCD-4178-A0E9-336EE53269B2}" type="slidenum">
              <a:rPr lang="en-GB" smtClean="0"/>
              <a:pPr>
                <a:spcAft>
                  <a:spcPts val="600"/>
                </a:spcAft>
              </a:pPr>
              <a:t>20</a:t>
            </a:fld>
            <a:endParaRPr lang="en-GB"/>
          </a:p>
        </p:txBody>
      </p:sp>
    </p:spTree>
    <p:extLst>
      <p:ext uri="{BB962C8B-B14F-4D97-AF65-F5344CB8AC3E}">
        <p14:creationId xmlns:p14="http://schemas.microsoft.com/office/powerpoint/2010/main" val="19069065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0619" b="10619"/>
          <a:stretch>
            <a:fillRect/>
          </a:stretch>
        </p:blipFill>
        <p:spPr/>
      </p:pic>
      <p:sp>
        <p:nvSpPr>
          <p:cNvPr id="8" name="Title 7"/>
          <p:cNvSpPr>
            <a:spLocks noGrp="1"/>
          </p:cNvSpPr>
          <p:nvPr>
            <p:ph type="title"/>
          </p:nvPr>
        </p:nvSpPr>
        <p:spPr>
          <a:xfrm>
            <a:off x="360000" y="4962015"/>
            <a:ext cx="11514500" cy="1759352"/>
          </a:xfrm>
        </p:spPr>
        <p:txBody>
          <a:bodyPr/>
          <a:lstStyle/>
          <a:p>
            <a:r>
              <a:rPr lang="en-US" dirty="0"/>
              <a:t>Interested in a similar project?</a:t>
            </a:r>
            <a:br>
              <a:rPr lang="en-US" dirty="0"/>
            </a:br>
            <a:r>
              <a:rPr lang="en-US" dirty="0"/>
              <a:t>Please be in contact with our Vaisala team!</a:t>
            </a:r>
          </a:p>
        </p:txBody>
      </p:sp>
      <p:sp>
        <p:nvSpPr>
          <p:cNvPr id="5" name="Date Placeholder 4"/>
          <p:cNvSpPr>
            <a:spLocks noGrp="1"/>
          </p:cNvSpPr>
          <p:nvPr>
            <p:ph type="dt" sz="half" idx="4294967295"/>
          </p:nvPr>
        </p:nvSpPr>
        <p:spPr>
          <a:xfrm>
            <a:off x="11231563" y="6591300"/>
            <a:ext cx="960437" cy="266700"/>
          </a:xfrm>
        </p:spPr>
        <p:txBody>
          <a:bodyPr/>
          <a:lstStyle/>
          <a:p>
            <a:fld id="{BB153375-3D35-466B-8C62-39EF5B8E2ADF}" type="datetime1">
              <a:rPr lang="en-US" smtClean="0"/>
              <a:t>7/21/2022</a:t>
            </a:fld>
            <a:endParaRPr lang="en-GB"/>
          </a:p>
        </p:txBody>
      </p:sp>
      <p:sp>
        <p:nvSpPr>
          <p:cNvPr id="6" name="Footer Placeholder 5"/>
          <p:cNvSpPr>
            <a:spLocks noGrp="1"/>
          </p:cNvSpPr>
          <p:nvPr>
            <p:ph type="ftr" sz="quarter" idx="4294967295"/>
          </p:nvPr>
        </p:nvSpPr>
        <p:spPr>
          <a:xfrm>
            <a:off x="0" y="6591300"/>
            <a:ext cx="3359150" cy="266700"/>
          </a:xfrm>
        </p:spPr>
        <p:txBody>
          <a:bodyPr/>
          <a:lstStyle/>
          <a:p>
            <a:r>
              <a:rPr lang="en-GB"/>
              <a:t>Anni Karttunen</a:t>
            </a:r>
          </a:p>
        </p:txBody>
      </p:sp>
      <p:sp>
        <p:nvSpPr>
          <p:cNvPr id="7" name="Slide Number Placeholder 6"/>
          <p:cNvSpPr>
            <a:spLocks noGrp="1"/>
          </p:cNvSpPr>
          <p:nvPr>
            <p:ph type="sldNum" sz="quarter" idx="4294967295"/>
          </p:nvPr>
        </p:nvSpPr>
        <p:spPr>
          <a:xfrm>
            <a:off x="11760200" y="6591300"/>
            <a:ext cx="431800" cy="266700"/>
          </a:xfrm>
        </p:spPr>
        <p:txBody>
          <a:bodyPr/>
          <a:lstStyle/>
          <a:p>
            <a:fld id="{8DFFF04F-2FCD-4178-A0E9-336EE53269B2}" type="slidenum">
              <a:rPr lang="en-GB" smtClean="0"/>
              <a:t>21</a:t>
            </a:fld>
            <a:endParaRPr lang="en-GB"/>
          </a:p>
        </p:txBody>
      </p:sp>
    </p:spTree>
    <p:extLst>
      <p:ext uri="{BB962C8B-B14F-4D97-AF65-F5344CB8AC3E}">
        <p14:creationId xmlns:p14="http://schemas.microsoft.com/office/powerpoint/2010/main" val="26325800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4B324-7A7C-411E-BF92-DB399EDE0795}"/>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3" name="Footer Placeholder 2">
            <a:extLst>
              <a:ext uri="{FF2B5EF4-FFF2-40B4-BE49-F238E27FC236}">
                <a16:creationId xmlns:a16="http://schemas.microsoft.com/office/drawing/2014/main" id="{D1BD0091-429D-48AA-A89E-EDE4D6B9F9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AEC0EE-7FBA-4C83-BAA3-0E2A14FE2EA3}"/>
              </a:ext>
            </a:extLst>
          </p:cNvPr>
          <p:cNvSpPr>
            <a:spLocks noGrp="1"/>
          </p:cNvSpPr>
          <p:nvPr>
            <p:ph type="sldNum" sz="quarter" idx="12"/>
          </p:nvPr>
        </p:nvSpPr>
        <p:spPr/>
        <p:txBody>
          <a:bodyPr/>
          <a:lstStyle/>
          <a:p>
            <a:fld id="{8DFFF04F-2FCD-4178-A0E9-336EE53269B2}" type="slidenum">
              <a:rPr lang="en-GB" smtClean="0"/>
              <a:t>22</a:t>
            </a:fld>
            <a:endParaRPr lang="en-GB"/>
          </a:p>
        </p:txBody>
      </p:sp>
    </p:spTree>
    <p:extLst>
      <p:ext uri="{BB962C8B-B14F-4D97-AF65-F5344CB8AC3E}">
        <p14:creationId xmlns:p14="http://schemas.microsoft.com/office/powerpoint/2010/main" val="12478294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7DB1825-5F55-458C-988E-53F9ADD67594}"/>
              </a:ext>
            </a:extLst>
          </p:cNvPr>
          <p:cNvSpPr>
            <a:spLocks noGrp="1"/>
          </p:cNvSpPr>
          <p:nvPr>
            <p:ph type="ctrTitle"/>
          </p:nvPr>
        </p:nvSpPr>
        <p:spPr>
          <a:xfrm>
            <a:off x="603290" y="1851695"/>
            <a:ext cx="3907065" cy="1831188"/>
          </a:xfrm>
        </p:spPr>
        <p:txBody>
          <a:bodyPr/>
          <a:lstStyle/>
          <a:p>
            <a:r>
              <a:rPr lang="en-US" sz="2800" dirty="0"/>
              <a:t>Authority to answer for the national safety</a:t>
            </a:r>
          </a:p>
        </p:txBody>
      </p:sp>
      <p:sp>
        <p:nvSpPr>
          <p:cNvPr id="9" name="Subtitle 8">
            <a:extLst>
              <a:ext uri="{FF2B5EF4-FFF2-40B4-BE49-F238E27FC236}">
                <a16:creationId xmlns:a16="http://schemas.microsoft.com/office/drawing/2014/main" id="{06D19FEB-5D67-4ACB-823C-138BDF19EE9A}"/>
              </a:ext>
            </a:extLst>
          </p:cNvPr>
          <p:cNvSpPr>
            <a:spLocks noGrp="1"/>
          </p:cNvSpPr>
          <p:nvPr>
            <p:ph type="subTitle" idx="1"/>
          </p:nvPr>
        </p:nvSpPr>
        <p:spPr/>
        <p:txBody>
          <a:bodyPr/>
          <a:lstStyle/>
          <a:p>
            <a:r>
              <a:rPr lang="en-US" sz="3600" dirty="0"/>
              <a:t>Generally, the goal of a hydro-meteorological institute</a:t>
            </a:r>
          </a:p>
        </p:txBody>
      </p:sp>
      <p:sp>
        <p:nvSpPr>
          <p:cNvPr id="5" name="Date Placeholder 4">
            <a:extLst>
              <a:ext uri="{FF2B5EF4-FFF2-40B4-BE49-F238E27FC236}">
                <a16:creationId xmlns:a16="http://schemas.microsoft.com/office/drawing/2014/main" id="{8DE07E73-BDA1-4C63-9064-2A2066338674}"/>
              </a:ext>
            </a:extLst>
          </p:cNvPr>
          <p:cNvSpPr>
            <a:spLocks noGrp="1"/>
          </p:cNvSpPr>
          <p:nvPr>
            <p:ph type="dt" sz="half" idx="10"/>
          </p:nvPr>
        </p:nvSpPr>
        <p:spPr/>
        <p:txBody>
          <a:bodyPr/>
          <a:lstStyle/>
          <a:p>
            <a:fld id="{622CFD8E-4AB6-4158-93F5-821E9A2FD0F1}" type="datetime5">
              <a:rPr lang="en-GB" smtClean="0"/>
              <a:t>21-Jul-22</a:t>
            </a:fld>
            <a:endParaRPr lang="en-GB"/>
          </a:p>
        </p:txBody>
      </p:sp>
      <p:sp>
        <p:nvSpPr>
          <p:cNvPr id="6" name="Footer Placeholder 5">
            <a:extLst>
              <a:ext uri="{FF2B5EF4-FFF2-40B4-BE49-F238E27FC236}">
                <a16:creationId xmlns:a16="http://schemas.microsoft.com/office/drawing/2014/main" id="{74B5AB8A-D386-41E3-8272-A8A09459CC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9EBA95-5538-4D0F-B4BB-5A1E219A0DF2}"/>
              </a:ext>
            </a:extLst>
          </p:cNvPr>
          <p:cNvSpPr>
            <a:spLocks noGrp="1"/>
          </p:cNvSpPr>
          <p:nvPr>
            <p:ph type="sldNum" sz="quarter" idx="12"/>
          </p:nvPr>
        </p:nvSpPr>
        <p:spPr/>
        <p:txBody>
          <a:bodyPr/>
          <a:lstStyle/>
          <a:p>
            <a:fld id="{8DFFF04F-2FCD-4178-A0E9-336EE53269B2}" type="slidenum">
              <a:rPr lang="en-GB" smtClean="0"/>
              <a:t>3</a:t>
            </a:fld>
            <a:endParaRPr lang="en-GB"/>
          </a:p>
        </p:txBody>
      </p:sp>
      <p:sp>
        <p:nvSpPr>
          <p:cNvPr id="10" name="Title 7">
            <a:extLst>
              <a:ext uri="{FF2B5EF4-FFF2-40B4-BE49-F238E27FC236}">
                <a16:creationId xmlns:a16="http://schemas.microsoft.com/office/drawing/2014/main" id="{DE29CD5F-4DC3-43E2-8DAB-8948BC460B2C}"/>
              </a:ext>
            </a:extLst>
          </p:cNvPr>
          <p:cNvSpPr txBox="1">
            <a:spLocks/>
          </p:cNvSpPr>
          <p:nvPr/>
        </p:nvSpPr>
        <p:spPr bwMode="black">
          <a:xfrm>
            <a:off x="7454440" y="1915200"/>
            <a:ext cx="3907065" cy="1831188"/>
          </a:xfrm>
          <a:prstGeom prst="rect">
            <a:avLst/>
          </a:prstGeom>
        </p:spPr>
        <p:txBody>
          <a:bodyPr vert="horz" lIns="0" tIns="0" rIns="0" bIns="0" rtlCol="0" anchor="ctr"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800" dirty="0"/>
              <a:t>Forecast the impacts of climate change</a:t>
            </a:r>
          </a:p>
        </p:txBody>
      </p:sp>
      <p:sp>
        <p:nvSpPr>
          <p:cNvPr id="12" name="Title 7">
            <a:extLst>
              <a:ext uri="{FF2B5EF4-FFF2-40B4-BE49-F238E27FC236}">
                <a16:creationId xmlns:a16="http://schemas.microsoft.com/office/drawing/2014/main" id="{48230148-4C06-4A3B-8DCA-9D62315D5794}"/>
              </a:ext>
            </a:extLst>
          </p:cNvPr>
          <p:cNvSpPr txBox="1">
            <a:spLocks/>
          </p:cNvSpPr>
          <p:nvPr/>
        </p:nvSpPr>
        <p:spPr bwMode="black">
          <a:xfrm>
            <a:off x="1010535" y="4220069"/>
            <a:ext cx="3907065" cy="1831188"/>
          </a:xfrm>
          <a:prstGeom prst="rect">
            <a:avLst/>
          </a:prstGeom>
        </p:spPr>
        <p:txBody>
          <a:bodyPr vert="horz" lIns="0" tIns="0" rIns="0" bIns="0" rtlCol="0" anchor="ctr"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800" dirty="0"/>
              <a:t>Produce services for a vast user group</a:t>
            </a:r>
          </a:p>
        </p:txBody>
      </p:sp>
      <p:sp>
        <p:nvSpPr>
          <p:cNvPr id="13" name="Title 7">
            <a:extLst>
              <a:ext uri="{FF2B5EF4-FFF2-40B4-BE49-F238E27FC236}">
                <a16:creationId xmlns:a16="http://schemas.microsoft.com/office/drawing/2014/main" id="{6424AE6A-01BC-4445-8048-4CB10089131C}"/>
              </a:ext>
            </a:extLst>
          </p:cNvPr>
          <p:cNvSpPr txBox="1">
            <a:spLocks/>
          </p:cNvSpPr>
          <p:nvPr/>
        </p:nvSpPr>
        <p:spPr bwMode="black">
          <a:xfrm>
            <a:off x="7454439" y="4116935"/>
            <a:ext cx="3907065" cy="1831188"/>
          </a:xfrm>
          <a:prstGeom prst="rect">
            <a:avLst/>
          </a:prstGeom>
        </p:spPr>
        <p:txBody>
          <a:bodyPr vert="horz" lIns="0" tIns="0" rIns="0" bIns="0" rtlCol="0" anchor="ctr"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800" dirty="0"/>
              <a:t>Contribute to research</a:t>
            </a:r>
          </a:p>
        </p:txBody>
      </p:sp>
      <p:sp>
        <p:nvSpPr>
          <p:cNvPr id="14" name="Title 7">
            <a:extLst>
              <a:ext uri="{FF2B5EF4-FFF2-40B4-BE49-F238E27FC236}">
                <a16:creationId xmlns:a16="http://schemas.microsoft.com/office/drawing/2014/main" id="{29622F66-71AD-4096-AF00-CF2D4578A6A9}"/>
              </a:ext>
            </a:extLst>
          </p:cNvPr>
          <p:cNvSpPr txBox="1">
            <a:spLocks/>
          </p:cNvSpPr>
          <p:nvPr/>
        </p:nvSpPr>
        <p:spPr bwMode="black">
          <a:xfrm>
            <a:off x="4306733" y="3083977"/>
            <a:ext cx="3907065" cy="1831188"/>
          </a:xfrm>
          <a:prstGeom prst="rect">
            <a:avLst/>
          </a:prstGeom>
        </p:spPr>
        <p:txBody>
          <a:bodyPr vert="horz" lIns="0" tIns="0" rIns="0" bIns="0" rtlCol="0" anchor="ctr"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800" dirty="0">
                <a:solidFill>
                  <a:srgbClr val="FFC000"/>
                </a:solidFill>
              </a:rPr>
              <a:t>Create socio-economic value for the entire society</a:t>
            </a:r>
          </a:p>
        </p:txBody>
      </p:sp>
    </p:spTree>
    <p:extLst>
      <p:ext uri="{BB962C8B-B14F-4D97-AF65-F5344CB8AC3E}">
        <p14:creationId xmlns:p14="http://schemas.microsoft.com/office/powerpoint/2010/main" val="8898643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Weather information value chain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88561944"/>
              </p:ext>
            </p:extLst>
          </p:nvPr>
        </p:nvGraphicFramePr>
        <p:xfrm>
          <a:off x="0" y="1851453"/>
          <a:ext cx="12192000" cy="5707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a:t>December 2019</a:t>
            </a:r>
            <a:endParaRPr lang="en-GB"/>
          </a:p>
        </p:txBody>
      </p:sp>
      <p:sp>
        <p:nvSpPr>
          <p:cNvPr id="5" name="Footer Placeholder 4"/>
          <p:cNvSpPr>
            <a:spLocks noGrp="1"/>
          </p:cNvSpPr>
          <p:nvPr>
            <p:ph type="ftr" sz="quarter" idx="11"/>
          </p:nvPr>
        </p:nvSpPr>
        <p:spPr/>
        <p:txBody>
          <a:bodyPr/>
          <a:lstStyle/>
          <a:p>
            <a:r>
              <a:rPr lang="en-GB"/>
              <a:t>Anni Karttunen</a:t>
            </a:r>
          </a:p>
        </p:txBody>
      </p:sp>
      <p:sp>
        <p:nvSpPr>
          <p:cNvPr id="6" name="Slide Number Placeholder 5"/>
          <p:cNvSpPr>
            <a:spLocks noGrp="1"/>
          </p:cNvSpPr>
          <p:nvPr>
            <p:ph type="sldNum" sz="quarter" idx="12"/>
          </p:nvPr>
        </p:nvSpPr>
        <p:spPr/>
        <p:txBody>
          <a:bodyPr/>
          <a:lstStyle/>
          <a:p>
            <a:fld id="{8DFFF04F-2FCD-4178-A0E9-336EE53269B2}" type="slidenum">
              <a:rPr lang="en-GB" smtClean="0"/>
              <a:t>4</a:t>
            </a:fld>
            <a:endParaRPr lang="en-GB"/>
          </a:p>
        </p:txBody>
      </p:sp>
      <p:pic>
        <p:nvPicPr>
          <p:cNvPr id="8" name="Picture 9" descr="\\Kori\Jakelu\kvKonsultointi\FMI Weather Information Systems\SmartMet\Workfiles and images\SmartMetkuvat\SmartMetkuvat\446.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963104" y="2144087"/>
            <a:ext cx="1817363" cy="166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36044" y="2519400"/>
            <a:ext cx="975994" cy="12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descr="\\Cumulux\CumulusData\Vaisala database\2014\01\02\gc41_sonde-rs41-balloon.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51285" y="1727996"/>
            <a:ext cx="1234927" cy="1234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07679" y="2540782"/>
            <a:ext cx="645458" cy="1247261"/>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89967" y="2144572"/>
            <a:ext cx="1871281" cy="1048489"/>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98430" y="2636778"/>
            <a:ext cx="715804" cy="1286016"/>
          </a:xfrm>
          <a:prstGeom prst="rect">
            <a:avLst/>
          </a:prstGeom>
        </p:spPr>
      </p:pic>
      <p:pic>
        <p:nvPicPr>
          <p:cNvPr id="18" name="Picture 17" descr="&lt;strong&gt;scale&lt;/strong&gt;-of-justice"/>
          <p:cNvPicPr>
            <a:picLocks noChangeAspect="1"/>
          </p:cNvPicPr>
          <p:nvPr/>
        </p:nvPicPr>
        <p:blipFill>
          <a:blip r:embed="rId14" cstate="print">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a:ext>
            </a:extLst>
          </a:blip>
          <a:stretch>
            <a:fillRect/>
          </a:stretch>
        </p:blipFill>
        <p:spPr>
          <a:xfrm flipH="1">
            <a:off x="9805956" y="1829484"/>
            <a:ext cx="1891881" cy="1927848"/>
          </a:xfrm>
          <a:prstGeom prst="rect">
            <a:avLst/>
          </a:prstGeom>
        </p:spPr>
      </p:pic>
      <p:sp>
        <p:nvSpPr>
          <p:cNvPr id="19" name="TextBox 18"/>
          <p:cNvSpPr txBox="1"/>
          <p:nvPr/>
        </p:nvSpPr>
        <p:spPr>
          <a:xfrm>
            <a:off x="9990454" y="2634900"/>
            <a:ext cx="451064" cy="453274"/>
          </a:xfrm>
          <a:prstGeom prst="rect">
            <a:avLst/>
          </a:prstGeom>
          <a:noFill/>
        </p:spPr>
        <p:txBody>
          <a:bodyPr wrap="square" rtlCol="0">
            <a:spAutoFit/>
          </a:bodyPr>
          <a:lstStyle/>
          <a:p>
            <a:r>
              <a:rPr lang="fi-FI" sz="2667" b="1" dirty="0">
                <a:solidFill>
                  <a:schemeClr val="accent2"/>
                </a:solidFill>
              </a:rPr>
              <a:t>1</a:t>
            </a:r>
            <a:endParaRPr lang="en-US" sz="2667" b="1" dirty="0">
              <a:solidFill>
                <a:schemeClr val="accent2"/>
              </a:solidFill>
            </a:endParaRPr>
          </a:p>
        </p:txBody>
      </p:sp>
      <p:sp>
        <p:nvSpPr>
          <p:cNvPr id="20" name="TextBox 19"/>
          <p:cNvSpPr txBox="1"/>
          <p:nvPr/>
        </p:nvSpPr>
        <p:spPr>
          <a:xfrm>
            <a:off x="11050987" y="3020564"/>
            <a:ext cx="605382" cy="453274"/>
          </a:xfrm>
          <a:prstGeom prst="rect">
            <a:avLst/>
          </a:prstGeom>
          <a:noFill/>
        </p:spPr>
        <p:txBody>
          <a:bodyPr wrap="square" rtlCol="0">
            <a:spAutoFit/>
          </a:bodyPr>
          <a:lstStyle/>
          <a:p>
            <a:r>
              <a:rPr lang="fi-FI" sz="2667" b="1" dirty="0">
                <a:solidFill>
                  <a:schemeClr val="accent2"/>
                </a:solidFill>
              </a:rPr>
              <a:t>10</a:t>
            </a:r>
            <a:endParaRPr lang="en-US" sz="2667" b="1" dirty="0">
              <a:solidFill>
                <a:schemeClr val="accent2"/>
              </a:solidFill>
            </a:endParaRPr>
          </a:p>
        </p:txBody>
      </p:sp>
      <p:sp>
        <p:nvSpPr>
          <p:cNvPr id="21" name="TextBox 20"/>
          <p:cNvSpPr txBox="1"/>
          <p:nvPr/>
        </p:nvSpPr>
        <p:spPr>
          <a:xfrm>
            <a:off x="10973985" y="3508080"/>
            <a:ext cx="915177" cy="276999"/>
          </a:xfrm>
          <a:prstGeom prst="rect">
            <a:avLst/>
          </a:prstGeom>
          <a:noFill/>
        </p:spPr>
        <p:txBody>
          <a:bodyPr wrap="square" rtlCol="0">
            <a:spAutoFit/>
          </a:bodyPr>
          <a:lstStyle/>
          <a:p>
            <a:pPr algn="ctr"/>
            <a:r>
              <a:rPr lang="fi-FI" sz="1200" b="1" dirty="0">
                <a:solidFill>
                  <a:schemeClr val="accent2"/>
                </a:solidFill>
              </a:rPr>
              <a:t>BENEFIT</a:t>
            </a:r>
            <a:endParaRPr lang="en-US" sz="1400" b="1" dirty="0">
              <a:solidFill>
                <a:schemeClr val="accent2"/>
              </a:solidFill>
            </a:endParaRPr>
          </a:p>
        </p:txBody>
      </p:sp>
      <p:sp>
        <p:nvSpPr>
          <p:cNvPr id="22" name="TextBox 21"/>
          <p:cNvSpPr txBox="1"/>
          <p:nvPr/>
        </p:nvSpPr>
        <p:spPr>
          <a:xfrm>
            <a:off x="9769974" y="3164412"/>
            <a:ext cx="859145" cy="276999"/>
          </a:xfrm>
          <a:prstGeom prst="rect">
            <a:avLst/>
          </a:prstGeom>
          <a:noFill/>
        </p:spPr>
        <p:txBody>
          <a:bodyPr wrap="square" rtlCol="0">
            <a:spAutoFit/>
          </a:bodyPr>
          <a:lstStyle/>
          <a:p>
            <a:pPr algn="ctr"/>
            <a:r>
              <a:rPr lang="fi-FI" sz="1200" b="1" dirty="0">
                <a:solidFill>
                  <a:schemeClr val="accent2"/>
                </a:solidFill>
              </a:rPr>
              <a:t>COST</a:t>
            </a:r>
            <a:r>
              <a:rPr lang="fi-FI" sz="1200" dirty="0">
                <a:solidFill>
                  <a:schemeClr val="accent2"/>
                </a:solidFill>
              </a:rPr>
              <a:t> </a:t>
            </a:r>
            <a:endParaRPr lang="en-US" sz="1200" dirty="0">
              <a:solidFill>
                <a:schemeClr val="accent2"/>
              </a:solidFill>
            </a:endParaRPr>
          </a:p>
        </p:txBody>
      </p:sp>
      <p:pic>
        <p:nvPicPr>
          <p:cNvPr id="23" name="Picture 22"/>
          <p:cNvPicPr>
            <a:picLocks noChangeAspect="1"/>
          </p:cNvPicPr>
          <p:nvPr/>
        </p:nvPicPr>
        <p:blipFill rotWithShape="1">
          <a:blip r:embed="rId16" cstate="screen">
            <a:extLst>
              <a:ext uri="{28A0092B-C50C-407E-A947-70E740481C1C}">
                <a14:useLocalDpi xmlns:a14="http://schemas.microsoft.com/office/drawing/2010/main"/>
              </a:ext>
            </a:extLst>
          </a:blip>
          <a:srcRect b="-7148"/>
          <a:stretch/>
        </p:blipFill>
        <p:spPr>
          <a:xfrm>
            <a:off x="8258897" y="2147315"/>
            <a:ext cx="1389103" cy="1223569"/>
          </a:xfrm>
          <a:prstGeom prst="rect">
            <a:avLst/>
          </a:prstGeom>
        </p:spPr>
      </p:pic>
      <p:pic>
        <p:nvPicPr>
          <p:cNvPr id="24" name="Picture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03178" y="2548889"/>
            <a:ext cx="1525979" cy="1236190"/>
          </a:xfrm>
          <a:prstGeom prst="rect">
            <a:avLst/>
          </a:prstGeom>
        </p:spPr>
      </p:pic>
    </p:spTree>
    <p:extLst>
      <p:ext uri="{BB962C8B-B14F-4D97-AF65-F5344CB8AC3E}">
        <p14:creationId xmlns:p14="http://schemas.microsoft.com/office/powerpoint/2010/main" val="760569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clouds in the sky&#10;&#10;Description automatically generated">
            <a:extLst>
              <a:ext uri="{FF2B5EF4-FFF2-40B4-BE49-F238E27FC236}">
                <a16:creationId xmlns:a16="http://schemas.microsoft.com/office/drawing/2014/main" id="{B6E4DC47-44B5-40B1-BFD8-D2671BA962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75" b="12475"/>
          <a:stretch>
            <a:fillRect/>
          </a:stretch>
        </p:blipFill>
        <p:spPr/>
      </p:pic>
      <p:sp>
        <p:nvSpPr>
          <p:cNvPr id="7" name="Title 6">
            <a:extLst>
              <a:ext uri="{FF2B5EF4-FFF2-40B4-BE49-F238E27FC236}">
                <a16:creationId xmlns:a16="http://schemas.microsoft.com/office/drawing/2014/main" id="{54809ECD-41BE-469A-9950-B048A0AB499B}"/>
              </a:ext>
            </a:extLst>
          </p:cNvPr>
          <p:cNvSpPr>
            <a:spLocks noGrp="1"/>
          </p:cNvSpPr>
          <p:nvPr>
            <p:ph type="title"/>
          </p:nvPr>
        </p:nvSpPr>
        <p:spPr>
          <a:xfrm>
            <a:off x="48863" y="1545390"/>
            <a:ext cx="11376000" cy="936000"/>
          </a:xfrm>
        </p:spPr>
        <p:txBody>
          <a:bodyPr/>
          <a:lstStyle/>
          <a:p>
            <a:pPr algn="ctr"/>
            <a:r>
              <a:rPr lang="en-US" sz="3600" dirty="0"/>
              <a:t>Developing high performance</a:t>
            </a:r>
          </a:p>
        </p:txBody>
      </p:sp>
      <p:sp>
        <p:nvSpPr>
          <p:cNvPr id="4" name="Date Placeholder 3">
            <a:extLst>
              <a:ext uri="{FF2B5EF4-FFF2-40B4-BE49-F238E27FC236}">
                <a16:creationId xmlns:a16="http://schemas.microsoft.com/office/drawing/2014/main" id="{9A69BAC8-288D-43CF-ABFB-C105B7A1585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660CBC0F-78EE-4ECB-960B-D929149BB672}"/>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F76E57E4-700B-4FBB-A885-0AF3451E2CF4}"/>
              </a:ext>
            </a:extLst>
          </p:cNvPr>
          <p:cNvSpPr>
            <a:spLocks noGrp="1"/>
          </p:cNvSpPr>
          <p:nvPr>
            <p:ph type="sldNum" sz="quarter" idx="16"/>
          </p:nvPr>
        </p:nvSpPr>
        <p:spPr/>
        <p:txBody>
          <a:bodyPr/>
          <a:lstStyle/>
          <a:p>
            <a:fld id="{8DFFF04F-2FCD-4178-A0E9-336EE53269B2}" type="slidenum">
              <a:rPr lang="en-GB" smtClean="0"/>
              <a:t>5</a:t>
            </a:fld>
            <a:endParaRPr lang="en-GB"/>
          </a:p>
        </p:txBody>
      </p:sp>
    </p:spTree>
    <p:extLst>
      <p:ext uri="{BB962C8B-B14F-4D97-AF65-F5344CB8AC3E}">
        <p14:creationId xmlns:p14="http://schemas.microsoft.com/office/powerpoint/2010/main" val="24597172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clouds in the sky&#10;&#10;Description automatically generated">
            <a:extLst>
              <a:ext uri="{FF2B5EF4-FFF2-40B4-BE49-F238E27FC236}">
                <a16:creationId xmlns:a16="http://schemas.microsoft.com/office/drawing/2014/main" id="{B6E4DC47-44B5-40B1-BFD8-D2671BA962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75" b="12475"/>
          <a:stretch>
            <a:fillRect/>
          </a:stretch>
        </p:blipFill>
        <p:spPr/>
      </p:pic>
      <p:sp>
        <p:nvSpPr>
          <p:cNvPr id="7" name="Title 6">
            <a:extLst>
              <a:ext uri="{FF2B5EF4-FFF2-40B4-BE49-F238E27FC236}">
                <a16:creationId xmlns:a16="http://schemas.microsoft.com/office/drawing/2014/main" id="{54809ECD-41BE-469A-9950-B048A0AB499B}"/>
              </a:ext>
            </a:extLst>
          </p:cNvPr>
          <p:cNvSpPr>
            <a:spLocks noGrp="1"/>
          </p:cNvSpPr>
          <p:nvPr>
            <p:ph type="title"/>
          </p:nvPr>
        </p:nvSpPr>
        <p:spPr>
          <a:xfrm>
            <a:off x="48863" y="1545390"/>
            <a:ext cx="11376000" cy="936000"/>
          </a:xfrm>
        </p:spPr>
        <p:txBody>
          <a:bodyPr/>
          <a:lstStyle/>
          <a:p>
            <a:pPr algn="ctr"/>
            <a:r>
              <a:rPr lang="en-US" sz="3600" dirty="0"/>
              <a:t>Developing high performance</a:t>
            </a:r>
          </a:p>
        </p:txBody>
      </p:sp>
      <p:sp>
        <p:nvSpPr>
          <p:cNvPr id="4" name="Date Placeholder 3">
            <a:extLst>
              <a:ext uri="{FF2B5EF4-FFF2-40B4-BE49-F238E27FC236}">
                <a16:creationId xmlns:a16="http://schemas.microsoft.com/office/drawing/2014/main" id="{9A69BAC8-288D-43CF-ABFB-C105B7A1585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660CBC0F-78EE-4ECB-960B-D929149BB672}"/>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F76E57E4-700B-4FBB-A885-0AF3451E2CF4}"/>
              </a:ext>
            </a:extLst>
          </p:cNvPr>
          <p:cNvSpPr>
            <a:spLocks noGrp="1"/>
          </p:cNvSpPr>
          <p:nvPr>
            <p:ph type="sldNum" sz="quarter" idx="16"/>
          </p:nvPr>
        </p:nvSpPr>
        <p:spPr/>
        <p:txBody>
          <a:bodyPr/>
          <a:lstStyle/>
          <a:p>
            <a:fld id="{8DFFF04F-2FCD-4178-A0E9-336EE53269B2}" type="slidenum">
              <a:rPr lang="en-GB" smtClean="0"/>
              <a:t>6</a:t>
            </a:fld>
            <a:endParaRPr lang="en-GB"/>
          </a:p>
        </p:txBody>
      </p:sp>
      <p:sp>
        <p:nvSpPr>
          <p:cNvPr id="16" name="Arrow: Pentagon 15">
            <a:extLst>
              <a:ext uri="{FF2B5EF4-FFF2-40B4-BE49-F238E27FC236}">
                <a16:creationId xmlns:a16="http://schemas.microsoft.com/office/drawing/2014/main" id="{ADF58728-9E3A-491B-8D2E-341A4AA9999C}"/>
              </a:ext>
            </a:extLst>
          </p:cNvPr>
          <p:cNvSpPr/>
          <p:nvPr/>
        </p:nvSpPr>
        <p:spPr>
          <a:xfrm>
            <a:off x="451806" y="2473939"/>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0" name="Title 7">
            <a:extLst>
              <a:ext uri="{FF2B5EF4-FFF2-40B4-BE49-F238E27FC236}">
                <a16:creationId xmlns:a16="http://schemas.microsoft.com/office/drawing/2014/main" id="{EBCD3188-A496-4C6F-9BD4-41CBF7CF3260}"/>
              </a:ext>
            </a:extLst>
          </p:cNvPr>
          <p:cNvSpPr txBox="1">
            <a:spLocks/>
          </p:cNvSpPr>
          <p:nvPr/>
        </p:nvSpPr>
        <p:spPr bwMode="black">
          <a:xfrm>
            <a:off x="681761"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Build on existing infrastructure</a:t>
            </a:r>
          </a:p>
        </p:txBody>
      </p:sp>
      <p:pic>
        <p:nvPicPr>
          <p:cNvPr id="21" name="Graphic 20" descr="Tools">
            <a:extLst>
              <a:ext uri="{FF2B5EF4-FFF2-40B4-BE49-F238E27FC236}">
                <a16:creationId xmlns:a16="http://schemas.microsoft.com/office/drawing/2014/main" id="{FD6F6555-D17B-4707-A865-315196FF3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7097" y="3744705"/>
            <a:ext cx="1002107" cy="1002107"/>
          </a:xfrm>
          <a:prstGeom prst="rect">
            <a:avLst/>
          </a:prstGeom>
        </p:spPr>
      </p:pic>
    </p:spTree>
    <p:extLst>
      <p:ext uri="{BB962C8B-B14F-4D97-AF65-F5344CB8AC3E}">
        <p14:creationId xmlns:p14="http://schemas.microsoft.com/office/powerpoint/2010/main" val="33234796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clouds in the sky&#10;&#10;Description automatically generated">
            <a:extLst>
              <a:ext uri="{FF2B5EF4-FFF2-40B4-BE49-F238E27FC236}">
                <a16:creationId xmlns:a16="http://schemas.microsoft.com/office/drawing/2014/main" id="{B6E4DC47-44B5-40B1-BFD8-D2671BA962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75" b="12475"/>
          <a:stretch>
            <a:fillRect/>
          </a:stretch>
        </p:blipFill>
        <p:spPr/>
      </p:pic>
      <p:sp>
        <p:nvSpPr>
          <p:cNvPr id="7" name="Title 6">
            <a:extLst>
              <a:ext uri="{FF2B5EF4-FFF2-40B4-BE49-F238E27FC236}">
                <a16:creationId xmlns:a16="http://schemas.microsoft.com/office/drawing/2014/main" id="{54809ECD-41BE-469A-9950-B048A0AB499B}"/>
              </a:ext>
            </a:extLst>
          </p:cNvPr>
          <p:cNvSpPr>
            <a:spLocks noGrp="1"/>
          </p:cNvSpPr>
          <p:nvPr>
            <p:ph type="title"/>
          </p:nvPr>
        </p:nvSpPr>
        <p:spPr>
          <a:xfrm>
            <a:off x="48863" y="1545390"/>
            <a:ext cx="11376000" cy="936000"/>
          </a:xfrm>
        </p:spPr>
        <p:txBody>
          <a:bodyPr/>
          <a:lstStyle/>
          <a:p>
            <a:pPr algn="ctr"/>
            <a:r>
              <a:rPr lang="en-US" sz="3600" dirty="0"/>
              <a:t>Developing high performance</a:t>
            </a:r>
          </a:p>
        </p:txBody>
      </p:sp>
      <p:sp>
        <p:nvSpPr>
          <p:cNvPr id="4" name="Date Placeholder 3">
            <a:extLst>
              <a:ext uri="{FF2B5EF4-FFF2-40B4-BE49-F238E27FC236}">
                <a16:creationId xmlns:a16="http://schemas.microsoft.com/office/drawing/2014/main" id="{9A69BAC8-288D-43CF-ABFB-C105B7A1585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660CBC0F-78EE-4ECB-960B-D929149BB672}"/>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F76E57E4-700B-4FBB-A885-0AF3451E2CF4}"/>
              </a:ext>
            </a:extLst>
          </p:cNvPr>
          <p:cNvSpPr>
            <a:spLocks noGrp="1"/>
          </p:cNvSpPr>
          <p:nvPr>
            <p:ph type="sldNum" sz="quarter" idx="16"/>
          </p:nvPr>
        </p:nvSpPr>
        <p:spPr/>
        <p:txBody>
          <a:bodyPr/>
          <a:lstStyle/>
          <a:p>
            <a:fld id="{8DFFF04F-2FCD-4178-A0E9-336EE53269B2}" type="slidenum">
              <a:rPr lang="en-GB" smtClean="0"/>
              <a:t>7</a:t>
            </a:fld>
            <a:endParaRPr lang="en-GB"/>
          </a:p>
        </p:txBody>
      </p:sp>
      <p:sp>
        <p:nvSpPr>
          <p:cNvPr id="16" name="Arrow: Pentagon 15">
            <a:extLst>
              <a:ext uri="{FF2B5EF4-FFF2-40B4-BE49-F238E27FC236}">
                <a16:creationId xmlns:a16="http://schemas.microsoft.com/office/drawing/2014/main" id="{ADF58728-9E3A-491B-8D2E-341A4AA9999C}"/>
              </a:ext>
            </a:extLst>
          </p:cNvPr>
          <p:cNvSpPr/>
          <p:nvPr/>
        </p:nvSpPr>
        <p:spPr>
          <a:xfrm>
            <a:off x="451806" y="2473939"/>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0" name="Title 7">
            <a:extLst>
              <a:ext uri="{FF2B5EF4-FFF2-40B4-BE49-F238E27FC236}">
                <a16:creationId xmlns:a16="http://schemas.microsoft.com/office/drawing/2014/main" id="{EBCD3188-A496-4C6F-9BD4-41CBF7CF3260}"/>
              </a:ext>
            </a:extLst>
          </p:cNvPr>
          <p:cNvSpPr txBox="1">
            <a:spLocks/>
          </p:cNvSpPr>
          <p:nvPr/>
        </p:nvSpPr>
        <p:spPr bwMode="black">
          <a:xfrm>
            <a:off x="681761"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Build on existing infrastructure</a:t>
            </a:r>
          </a:p>
        </p:txBody>
      </p:sp>
      <p:pic>
        <p:nvPicPr>
          <p:cNvPr id="21" name="Graphic 20" descr="Tools">
            <a:extLst>
              <a:ext uri="{FF2B5EF4-FFF2-40B4-BE49-F238E27FC236}">
                <a16:creationId xmlns:a16="http://schemas.microsoft.com/office/drawing/2014/main" id="{FD6F6555-D17B-4707-A865-315196FF3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7097" y="3744705"/>
            <a:ext cx="1002107" cy="1002107"/>
          </a:xfrm>
          <a:prstGeom prst="rect">
            <a:avLst/>
          </a:prstGeom>
        </p:spPr>
      </p:pic>
      <p:sp>
        <p:nvSpPr>
          <p:cNvPr id="10" name="Arrow: Pentagon 9">
            <a:extLst>
              <a:ext uri="{FF2B5EF4-FFF2-40B4-BE49-F238E27FC236}">
                <a16:creationId xmlns:a16="http://schemas.microsoft.com/office/drawing/2014/main" id="{9DA98E35-49A3-4F13-AFAA-483FBABF14CC}"/>
              </a:ext>
            </a:extLst>
          </p:cNvPr>
          <p:cNvSpPr/>
          <p:nvPr/>
        </p:nvSpPr>
        <p:spPr>
          <a:xfrm>
            <a:off x="3080272" y="2482503"/>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 name="Title 7">
            <a:extLst>
              <a:ext uri="{FF2B5EF4-FFF2-40B4-BE49-F238E27FC236}">
                <a16:creationId xmlns:a16="http://schemas.microsoft.com/office/drawing/2014/main" id="{538899EE-5507-4C6A-BB86-4C20DA612630}"/>
              </a:ext>
            </a:extLst>
          </p:cNvPr>
          <p:cNvSpPr txBox="1">
            <a:spLocks/>
          </p:cNvSpPr>
          <p:nvPr/>
        </p:nvSpPr>
        <p:spPr bwMode="black">
          <a:xfrm>
            <a:off x="3527449"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Integration of data and systems</a:t>
            </a:r>
          </a:p>
        </p:txBody>
      </p:sp>
      <p:pic>
        <p:nvPicPr>
          <p:cNvPr id="33" name="Graphic 32" descr="Network">
            <a:extLst>
              <a:ext uri="{FF2B5EF4-FFF2-40B4-BE49-F238E27FC236}">
                <a16:creationId xmlns:a16="http://schemas.microsoft.com/office/drawing/2014/main" id="{A9088310-A4E9-47DD-A825-BAD04C023D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0891" y="3885639"/>
            <a:ext cx="1021454" cy="1021454"/>
          </a:xfrm>
          <a:prstGeom prst="rect">
            <a:avLst/>
          </a:prstGeom>
        </p:spPr>
      </p:pic>
    </p:spTree>
    <p:extLst>
      <p:ext uri="{BB962C8B-B14F-4D97-AF65-F5344CB8AC3E}">
        <p14:creationId xmlns:p14="http://schemas.microsoft.com/office/powerpoint/2010/main" val="37472786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clouds in the sky&#10;&#10;Description automatically generated">
            <a:extLst>
              <a:ext uri="{FF2B5EF4-FFF2-40B4-BE49-F238E27FC236}">
                <a16:creationId xmlns:a16="http://schemas.microsoft.com/office/drawing/2014/main" id="{B6E4DC47-44B5-40B1-BFD8-D2671BA962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75" b="12475"/>
          <a:stretch>
            <a:fillRect/>
          </a:stretch>
        </p:blipFill>
        <p:spPr/>
      </p:pic>
      <p:sp>
        <p:nvSpPr>
          <p:cNvPr id="7" name="Title 6">
            <a:extLst>
              <a:ext uri="{FF2B5EF4-FFF2-40B4-BE49-F238E27FC236}">
                <a16:creationId xmlns:a16="http://schemas.microsoft.com/office/drawing/2014/main" id="{54809ECD-41BE-469A-9950-B048A0AB499B}"/>
              </a:ext>
            </a:extLst>
          </p:cNvPr>
          <p:cNvSpPr>
            <a:spLocks noGrp="1"/>
          </p:cNvSpPr>
          <p:nvPr>
            <p:ph type="title"/>
          </p:nvPr>
        </p:nvSpPr>
        <p:spPr>
          <a:xfrm>
            <a:off x="48863" y="1545390"/>
            <a:ext cx="11376000" cy="936000"/>
          </a:xfrm>
        </p:spPr>
        <p:txBody>
          <a:bodyPr/>
          <a:lstStyle/>
          <a:p>
            <a:pPr algn="ctr"/>
            <a:r>
              <a:rPr lang="en-US" sz="3600" dirty="0"/>
              <a:t>Developing high performance</a:t>
            </a:r>
          </a:p>
        </p:txBody>
      </p:sp>
      <p:sp>
        <p:nvSpPr>
          <p:cNvPr id="4" name="Date Placeholder 3">
            <a:extLst>
              <a:ext uri="{FF2B5EF4-FFF2-40B4-BE49-F238E27FC236}">
                <a16:creationId xmlns:a16="http://schemas.microsoft.com/office/drawing/2014/main" id="{9A69BAC8-288D-43CF-ABFB-C105B7A1585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660CBC0F-78EE-4ECB-960B-D929149BB672}"/>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F76E57E4-700B-4FBB-A885-0AF3451E2CF4}"/>
              </a:ext>
            </a:extLst>
          </p:cNvPr>
          <p:cNvSpPr>
            <a:spLocks noGrp="1"/>
          </p:cNvSpPr>
          <p:nvPr>
            <p:ph type="sldNum" sz="quarter" idx="16"/>
          </p:nvPr>
        </p:nvSpPr>
        <p:spPr/>
        <p:txBody>
          <a:bodyPr/>
          <a:lstStyle/>
          <a:p>
            <a:fld id="{8DFFF04F-2FCD-4178-A0E9-336EE53269B2}" type="slidenum">
              <a:rPr lang="en-GB" smtClean="0"/>
              <a:t>8</a:t>
            </a:fld>
            <a:endParaRPr lang="en-GB"/>
          </a:p>
        </p:txBody>
      </p:sp>
      <p:sp>
        <p:nvSpPr>
          <p:cNvPr id="16" name="Arrow: Pentagon 15">
            <a:extLst>
              <a:ext uri="{FF2B5EF4-FFF2-40B4-BE49-F238E27FC236}">
                <a16:creationId xmlns:a16="http://schemas.microsoft.com/office/drawing/2014/main" id="{ADF58728-9E3A-491B-8D2E-341A4AA9999C}"/>
              </a:ext>
            </a:extLst>
          </p:cNvPr>
          <p:cNvSpPr/>
          <p:nvPr/>
        </p:nvSpPr>
        <p:spPr>
          <a:xfrm>
            <a:off x="451806" y="2473939"/>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0" name="Title 7">
            <a:extLst>
              <a:ext uri="{FF2B5EF4-FFF2-40B4-BE49-F238E27FC236}">
                <a16:creationId xmlns:a16="http://schemas.microsoft.com/office/drawing/2014/main" id="{EBCD3188-A496-4C6F-9BD4-41CBF7CF3260}"/>
              </a:ext>
            </a:extLst>
          </p:cNvPr>
          <p:cNvSpPr txBox="1">
            <a:spLocks/>
          </p:cNvSpPr>
          <p:nvPr/>
        </p:nvSpPr>
        <p:spPr bwMode="black">
          <a:xfrm>
            <a:off x="681761"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Build on existing infrastructure</a:t>
            </a:r>
          </a:p>
        </p:txBody>
      </p:sp>
      <p:pic>
        <p:nvPicPr>
          <p:cNvPr id="21" name="Graphic 20" descr="Tools">
            <a:extLst>
              <a:ext uri="{FF2B5EF4-FFF2-40B4-BE49-F238E27FC236}">
                <a16:creationId xmlns:a16="http://schemas.microsoft.com/office/drawing/2014/main" id="{FD6F6555-D17B-4707-A865-315196FF3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7097" y="3744705"/>
            <a:ext cx="1002107" cy="1002107"/>
          </a:xfrm>
          <a:prstGeom prst="rect">
            <a:avLst/>
          </a:prstGeom>
        </p:spPr>
      </p:pic>
      <p:sp>
        <p:nvSpPr>
          <p:cNvPr id="10" name="Arrow: Pentagon 9">
            <a:extLst>
              <a:ext uri="{FF2B5EF4-FFF2-40B4-BE49-F238E27FC236}">
                <a16:creationId xmlns:a16="http://schemas.microsoft.com/office/drawing/2014/main" id="{9DA98E35-49A3-4F13-AFAA-483FBABF14CC}"/>
              </a:ext>
            </a:extLst>
          </p:cNvPr>
          <p:cNvSpPr/>
          <p:nvPr/>
        </p:nvSpPr>
        <p:spPr>
          <a:xfrm>
            <a:off x="3080272" y="2482503"/>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Arrow: Pentagon 10">
            <a:extLst>
              <a:ext uri="{FF2B5EF4-FFF2-40B4-BE49-F238E27FC236}">
                <a16:creationId xmlns:a16="http://schemas.microsoft.com/office/drawing/2014/main" id="{85A62A49-13C4-4094-87EF-74D2F126FD4C}"/>
              </a:ext>
            </a:extLst>
          </p:cNvPr>
          <p:cNvSpPr/>
          <p:nvPr/>
        </p:nvSpPr>
        <p:spPr>
          <a:xfrm>
            <a:off x="5679631" y="2482503"/>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 name="Title 7">
            <a:extLst>
              <a:ext uri="{FF2B5EF4-FFF2-40B4-BE49-F238E27FC236}">
                <a16:creationId xmlns:a16="http://schemas.microsoft.com/office/drawing/2014/main" id="{538899EE-5507-4C6A-BB86-4C20DA612630}"/>
              </a:ext>
            </a:extLst>
          </p:cNvPr>
          <p:cNvSpPr txBox="1">
            <a:spLocks/>
          </p:cNvSpPr>
          <p:nvPr/>
        </p:nvSpPr>
        <p:spPr bwMode="black">
          <a:xfrm>
            <a:off x="3527449"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Integration of data and systems</a:t>
            </a:r>
          </a:p>
        </p:txBody>
      </p:sp>
      <p:sp>
        <p:nvSpPr>
          <p:cNvPr id="17" name="Title 7">
            <a:extLst>
              <a:ext uri="{FF2B5EF4-FFF2-40B4-BE49-F238E27FC236}">
                <a16:creationId xmlns:a16="http://schemas.microsoft.com/office/drawing/2014/main" id="{BBF29EB0-526C-4CB9-80AE-5EE532C16C3C}"/>
              </a:ext>
            </a:extLst>
          </p:cNvPr>
          <p:cNvSpPr txBox="1">
            <a:spLocks/>
          </p:cNvSpPr>
          <p:nvPr/>
        </p:nvSpPr>
        <p:spPr bwMode="black">
          <a:xfrm>
            <a:off x="6135636" y="2963441"/>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Automatization</a:t>
            </a:r>
          </a:p>
        </p:txBody>
      </p:sp>
      <p:pic>
        <p:nvPicPr>
          <p:cNvPr id="3" name="Graphic 2" descr="Cloud Computing">
            <a:extLst>
              <a:ext uri="{FF2B5EF4-FFF2-40B4-BE49-F238E27FC236}">
                <a16:creationId xmlns:a16="http://schemas.microsoft.com/office/drawing/2014/main" id="{404E8148-B256-477B-AE44-03FA2D858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8490" y="3629678"/>
            <a:ext cx="1062785" cy="1062785"/>
          </a:xfrm>
          <a:prstGeom prst="rect">
            <a:avLst/>
          </a:prstGeom>
        </p:spPr>
      </p:pic>
      <p:pic>
        <p:nvPicPr>
          <p:cNvPr id="33" name="Graphic 32" descr="Network">
            <a:extLst>
              <a:ext uri="{FF2B5EF4-FFF2-40B4-BE49-F238E27FC236}">
                <a16:creationId xmlns:a16="http://schemas.microsoft.com/office/drawing/2014/main" id="{A9088310-A4E9-47DD-A825-BAD04C023D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0891" y="3885639"/>
            <a:ext cx="1021454" cy="1021454"/>
          </a:xfrm>
          <a:prstGeom prst="rect">
            <a:avLst/>
          </a:prstGeom>
        </p:spPr>
      </p:pic>
    </p:spTree>
    <p:extLst>
      <p:ext uri="{BB962C8B-B14F-4D97-AF65-F5344CB8AC3E}">
        <p14:creationId xmlns:p14="http://schemas.microsoft.com/office/powerpoint/2010/main" val="24830315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clouds in the sky&#10;&#10;Description automatically generated">
            <a:extLst>
              <a:ext uri="{FF2B5EF4-FFF2-40B4-BE49-F238E27FC236}">
                <a16:creationId xmlns:a16="http://schemas.microsoft.com/office/drawing/2014/main" id="{B6E4DC47-44B5-40B1-BFD8-D2671BA962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75" b="12475"/>
          <a:stretch>
            <a:fillRect/>
          </a:stretch>
        </p:blipFill>
        <p:spPr/>
      </p:pic>
      <p:sp>
        <p:nvSpPr>
          <p:cNvPr id="7" name="Title 6">
            <a:extLst>
              <a:ext uri="{FF2B5EF4-FFF2-40B4-BE49-F238E27FC236}">
                <a16:creationId xmlns:a16="http://schemas.microsoft.com/office/drawing/2014/main" id="{54809ECD-41BE-469A-9950-B048A0AB499B}"/>
              </a:ext>
            </a:extLst>
          </p:cNvPr>
          <p:cNvSpPr>
            <a:spLocks noGrp="1"/>
          </p:cNvSpPr>
          <p:nvPr>
            <p:ph type="title"/>
          </p:nvPr>
        </p:nvSpPr>
        <p:spPr>
          <a:xfrm>
            <a:off x="48863" y="1545390"/>
            <a:ext cx="11376000" cy="936000"/>
          </a:xfrm>
        </p:spPr>
        <p:txBody>
          <a:bodyPr/>
          <a:lstStyle/>
          <a:p>
            <a:pPr algn="ctr"/>
            <a:r>
              <a:rPr lang="en-US" sz="3600" dirty="0"/>
              <a:t>Developing high performance</a:t>
            </a:r>
          </a:p>
        </p:txBody>
      </p:sp>
      <p:sp>
        <p:nvSpPr>
          <p:cNvPr id="4" name="Date Placeholder 3">
            <a:extLst>
              <a:ext uri="{FF2B5EF4-FFF2-40B4-BE49-F238E27FC236}">
                <a16:creationId xmlns:a16="http://schemas.microsoft.com/office/drawing/2014/main" id="{9A69BAC8-288D-43CF-ABFB-C105B7A15857}"/>
              </a:ext>
            </a:extLst>
          </p:cNvPr>
          <p:cNvSpPr>
            <a:spLocks noGrp="1"/>
          </p:cNvSpPr>
          <p:nvPr>
            <p:ph type="dt" sz="half" idx="14"/>
          </p:nvPr>
        </p:nvSpPr>
        <p:spPr/>
        <p:txBody>
          <a:bodyPr/>
          <a:lstStyle/>
          <a:p>
            <a:fld id="{622CFD8E-4AB6-4158-93F5-821E9A2FD0F1}" type="datetime5">
              <a:rPr lang="en-GB" smtClean="0"/>
              <a:t>21-Jul-22</a:t>
            </a:fld>
            <a:endParaRPr lang="en-GB"/>
          </a:p>
        </p:txBody>
      </p:sp>
      <p:sp>
        <p:nvSpPr>
          <p:cNvPr id="5" name="Footer Placeholder 4">
            <a:extLst>
              <a:ext uri="{FF2B5EF4-FFF2-40B4-BE49-F238E27FC236}">
                <a16:creationId xmlns:a16="http://schemas.microsoft.com/office/drawing/2014/main" id="{660CBC0F-78EE-4ECB-960B-D929149BB672}"/>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F76E57E4-700B-4FBB-A885-0AF3451E2CF4}"/>
              </a:ext>
            </a:extLst>
          </p:cNvPr>
          <p:cNvSpPr>
            <a:spLocks noGrp="1"/>
          </p:cNvSpPr>
          <p:nvPr>
            <p:ph type="sldNum" sz="quarter" idx="16"/>
          </p:nvPr>
        </p:nvSpPr>
        <p:spPr/>
        <p:txBody>
          <a:bodyPr/>
          <a:lstStyle/>
          <a:p>
            <a:fld id="{8DFFF04F-2FCD-4178-A0E9-336EE53269B2}" type="slidenum">
              <a:rPr lang="en-GB" smtClean="0"/>
              <a:t>9</a:t>
            </a:fld>
            <a:endParaRPr lang="en-GB"/>
          </a:p>
        </p:txBody>
      </p:sp>
      <p:sp>
        <p:nvSpPr>
          <p:cNvPr id="16" name="Arrow: Pentagon 15">
            <a:extLst>
              <a:ext uri="{FF2B5EF4-FFF2-40B4-BE49-F238E27FC236}">
                <a16:creationId xmlns:a16="http://schemas.microsoft.com/office/drawing/2014/main" id="{ADF58728-9E3A-491B-8D2E-341A4AA9999C}"/>
              </a:ext>
            </a:extLst>
          </p:cNvPr>
          <p:cNvSpPr/>
          <p:nvPr/>
        </p:nvSpPr>
        <p:spPr>
          <a:xfrm>
            <a:off x="451806" y="2473939"/>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0" name="Title 7">
            <a:extLst>
              <a:ext uri="{FF2B5EF4-FFF2-40B4-BE49-F238E27FC236}">
                <a16:creationId xmlns:a16="http://schemas.microsoft.com/office/drawing/2014/main" id="{EBCD3188-A496-4C6F-9BD4-41CBF7CF3260}"/>
              </a:ext>
            </a:extLst>
          </p:cNvPr>
          <p:cNvSpPr txBox="1">
            <a:spLocks/>
          </p:cNvSpPr>
          <p:nvPr/>
        </p:nvSpPr>
        <p:spPr bwMode="black">
          <a:xfrm>
            <a:off x="681761"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Build on existing infrastructure</a:t>
            </a:r>
          </a:p>
        </p:txBody>
      </p:sp>
      <p:pic>
        <p:nvPicPr>
          <p:cNvPr id="21" name="Graphic 20" descr="Tools">
            <a:extLst>
              <a:ext uri="{FF2B5EF4-FFF2-40B4-BE49-F238E27FC236}">
                <a16:creationId xmlns:a16="http://schemas.microsoft.com/office/drawing/2014/main" id="{FD6F6555-D17B-4707-A865-315196FF3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7097" y="3744705"/>
            <a:ext cx="1002107" cy="1002107"/>
          </a:xfrm>
          <a:prstGeom prst="rect">
            <a:avLst/>
          </a:prstGeom>
        </p:spPr>
      </p:pic>
      <p:sp>
        <p:nvSpPr>
          <p:cNvPr id="10" name="Arrow: Pentagon 9">
            <a:extLst>
              <a:ext uri="{FF2B5EF4-FFF2-40B4-BE49-F238E27FC236}">
                <a16:creationId xmlns:a16="http://schemas.microsoft.com/office/drawing/2014/main" id="{9DA98E35-49A3-4F13-AFAA-483FBABF14CC}"/>
              </a:ext>
            </a:extLst>
          </p:cNvPr>
          <p:cNvSpPr/>
          <p:nvPr/>
        </p:nvSpPr>
        <p:spPr>
          <a:xfrm>
            <a:off x="3080272" y="2482503"/>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Arrow: Pentagon 10">
            <a:extLst>
              <a:ext uri="{FF2B5EF4-FFF2-40B4-BE49-F238E27FC236}">
                <a16:creationId xmlns:a16="http://schemas.microsoft.com/office/drawing/2014/main" id="{85A62A49-13C4-4094-87EF-74D2F126FD4C}"/>
              </a:ext>
            </a:extLst>
          </p:cNvPr>
          <p:cNvSpPr/>
          <p:nvPr/>
        </p:nvSpPr>
        <p:spPr>
          <a:xfrm>
            <a:off x="5679631" y="2482503"/>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 name="Arrow: Pentagon 11">
            <a:extLst>
              <a:ext uri="{FF2B5EF4-FFF2-40B4-BE49-F238E27FC236}">
                <a16:creationId xmlns:a16="http://schemas.microsoft.com/office/drawing/2014/main" id="{F8151AFA-EA2F-48A2-BADE-FC5D5779CAAD}"/>
              </a:ext>
            </a:extLst>
          </p:cNvPr>
          <p:cNvSpPr/>
          <p:nvPr/>
        </p:nvSpPr>
        <p:spPr>
          <a:xfrm>
            <a:off x="8268724" y="2482503"/>
            <a:ext cx="3216068" cy="2655689"/>
          </a:xfrm>
          <a:prstGeom prst="homePlate">
            <a:avLst>
              <a:gd name="adj" fmla="val 22145"/>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 name="Title 7">
            <a:extLst>
              <a:ext uri="{FF2B5EF4-FFF2-40B4-BE49-F238E27FC236}">
                <a16:creationId xmlns:a16="http://schemas.microsoft.com/office/drawing/2014/main" id="{538899EE-5507-4C6A-BB86-4C20DA612630}"/>
              </a:ext>
            </a:extLst>
          </p:cNvPr>
          <p:cNvSpPr txBox="1">
            <a:spLocks/>
          </p:cNvSpPr>
          <p:nvPr/>
        </p:nvSpPr>
        <p:spPr bwMode="black">
          <a:xfrm>
            <a:off x="3527449"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Integration of data and systems</a:t>
            </a:r>
          </a:p>
        </p:txBody>
      </p:sp>
      <p:sp>
        <p:nvSpPr>
          <p:cNvPr id="17" name="Title 7">
            <a:extLst>
              <a:ext uri="{FF2B5EF4-FFF2-40B4-BE49-F238E27FC236}">
                <a16:creationId xmlns:a16="http://schemas.microsoft.com/office/drawing/2014/main" id="{BBF29EB0-526C-4CB9-80AE-5EE532C16C3C}"/>
              </a:ext>
            </a:extLst>
          </p:cNvPr>
          <p:cNvSpPr txBox="1">
            <a:spLocks/>
          </p:cNvSpPr>
          <p:nvPr/>
        </p:nvSpPr>
        <p:spPr bwMode="black">
          <a:xfrm>
            <a:off x="6135636" y="2963441"/>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Automatization</a:t>
            </a:r>
          </a:p>
        </p:txBody>
      </p:sp>
      <p:sp>
        <p:nvSpPr>
          <p:cNvPr id="19" name="Title 7">
            <a:extLst>
              <a:ext uri="{FF2B5EF4-FFF2-40B4-BE49-F238E27FC236}">
                <a16:creationId xmlns:a16="http://schemas.microsoft.com/office/drawing/2014/main" id="{95AA2BDF-8B04-48BB-81CF-DBD8D5C3A6F2}"/>
              </a:ext>
            </a:extLst>
          </p:cNvPr>
          <p:cNvSpPr txBox="1">
            <a:spLocks/>
          </p:cNvSpPr>
          <p:nvPr/>
        </p:nvSpPr>
        <p:spPr bwMode="black">
          <a:xfrm>
            <a:off x="8915978" y="2985699"/>
            <a:ext cx="2112809" cy="2390587"/>
          </a:xfrm>
          <a:prstGeom prst="rect">
            <a:avLst/>
          </a:prstGeom>
        </p:spPr>
        <p:txBody>
          <a:bodyPr vert="horz" lIns="0" tIns="0" rIns="0" bIns="0" rtlCol="0" anchor="t" anchorCtr="0">
            <a:noAutofit/>
          </a:bodyPr>
          <a:lstStyle>
            <a:lvl1pPr algn="ctr" defTabSz="1219170" rtl="0" eaLnBrk="1" latinLnBrk="0" hangingPunct="1">
              <a:lnSpc>
                <a:spcPct val="90000"/>
              </a:lnSpc>
              <a:spcBef>
                <a:spcPct val="0"/>
              </a:spcBef>
              <a:buNone/>
              <a:defRPr sz="4800" b="1" kern="1200">
                <a:solidFill>
                  <a:schemeClr val="bg1"/>
                </a:solidFill>
                <a:latin typeface="+mj-lt"/>
                <a:ea typeface="+mj-ea"/>
                <a:cs typeface="+mj-cs"/>
              </a:defRPr>
            </a:lvl1pPr>
          </a:lstStyle>
          <a:p>
            <a:r>
              <a:rPr lang="en-US" sz="2000" dirty="0"/>
              <a:t>Human capacity building</a:t>
            </a:r>
          </a:p>
        </p:txBody>
      </p:sp>
      <p:pic>
        <p:nvPicPr>
          <p:cNvPr id="3" name="Graphic 2" descr="Cloud Computing">
            <a:extLst>
              <a:ext uri="{FF2B5EF4-FFF2-40B4-BE49-F238E27FC236}">
                <a16:creationId xmlns:a16="http://schemas.microsoft.com/office/drawing/2014/main" id="{404E8148-B256-477B-AE44-03FA2D858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8490" y="3629678"/>
            <a:ext cx="1062785" cy="1062785"/>
          </a:xfrm>
          <a:prstGeom prst="rect">
            <a:avLst/>
          </a:prstGeom>
        </p:spPr>
      </p:pic>
      <p:pic>
        <p:nvPicPr>
          <p:cNvPr id="29" name="Graphic 28" descr="Group brainstorm">
            <a:extLst>
              <a:ext uri="{FF2B5EF4-FFF2-40B4-BE49-F238E27FC236}">
                <a16:creationId xmlns:a16="http://schemas.microsoft.com/office/drawing/2014/main" id="{B3F9BA2C-0E2D-4A70-9AB5-966E2183C6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9213" y="3629678"/>
            <a:ext cx="1120433" cy="1120433"/>
          </a:xfrm>
          <a:prstGeom prst="rect">
            <a:avLst/>
          </a:prstGeom>
        </p:spPr>
      </p:pic>
      <p:pic>
        <p:nvPicPr>
          <p:cNvPr id="33" name="Graphic 32" descr="Network">
            <a:extLst>
              <a:ext uri="{FF2B5EF4-FFF2-40B4-BE49-F238E27FC236}">
                <a16:creationId xmlns:a16="http://schemas.microsoft.com/office/drawing/2014/main" id="{A9088310-A4E9-47DD-A825-BAD04C023D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40891" y="3885639"/>
            <a:ext cx="1021454" cy="1021454"/>
          </a:xfrm>
          <a:prstGeom prst="rect">
            <a:avLst/>
          </a:prstGeom>
        </p:spPr>
      </p:pic>
    </p:spTree>
    <p:extLst>
      <p:ext uri="{BB962C8B-B14F-4D97-AF65-F5344CB8AC3E}">
        <p14:creationId xmlns:p14="http://schemas.microsoft.com/office/powerpoint/2010/main" val="22554830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Vaisala">
  <a:themeElements>
    <a:clrScheme name="Vaisala">
      <a:dk1>
        <a:srgbClr val="000000"/>
      </a:dk1>
      <a:lt1>
        <a:srgbClr val="FFFFFF"/>
      </a:lt1>
      <a:dk2>
        <a:srgbClr val="E0F1F5"/>
      </a:dk2>
      <a:lt2>
        <a:srgbClr val="D8DADA"/>
      </a:lt2>
      <a:accent1>
        <a:srgbClr val="00627D"/>
      </a:accent1>
      <a:accent2>
        <a:srgbClr val="89D4E2"/>
      </a:accent2>
      <a:accent3>
        <a:srgbClr val="E87D1E"/>
      </a:accent3>
      <a:accent4>
        <a:srgbClr val="008FBE"/>
      </a:accent4>
      <a:accent5>
        <a:srgbClr val="8D9091"/>
      </a:accent5>
      <a:accent6>
        <a:srgbClr val="FFDD00"/>
      </a:accent6>
      <a:hlink>
        <a:srgbClr val="89D4E2"/>
      </a:hlink>
      <a:folHlink>
        <a:srgbClr val="89D4E2"/>
      </a:folHlink>
    </a:clrScheme>
    <a:fontScheme name="Vaisa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rgbClr val="575757"/>
            </a:solidFill>
          </a:defRPr>
        </a:defPPr>
      </a:lstStyle>
    </a:txDef>
  </a:objectDefaults>
  <a:extraClrSchemeLst/>
  <a:extLst>
    <a:ext uri="{05A4C25C-085E-4340-85A3-A5531E510DB2}">
      <thm15:themeFamily xmlns:thm15="http://schemas.microsoft.com/office/thememl/2012/main" name="Vaisala 16_9 wide.potx" id="{741E276F-B116-4140-9DB7-D991A555A5C7}" vid="{B49863EF-82D8-494D-A984-EE28003A05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580E8E340FB7D64294B5716C54730812" ma:contentTypeVersion="13" ma:contentTypeDescription="Luo uusi asiakirja." ma:contentTypeScope="" ma:versionID="8f63b7483c146033c1cd2d9a9489f186">
  <xsd:schema xmlns:xsd="http://www.w3.org/2001/XMLSchema" xmlns:xs="http://www.w3.org/2001/XMLSchema" xmlns:p="http://schemas.microsoft.com/office/2006/metadata/properties" xmlns:ns3="c5aaa526-6bb4-47d3-93a0-5712b98b3088" xmlns:ns4="78218ed0-4e5c-4091-a6f3-4048d8d291a8" targetNamespace="http://schemas.microsoft.com/office/2006/metadata/properties" ma:root="true" ma:fieldsID="196e29a2855f3b37b2b0d51bdfaa7ea3" ns3:_="" ns4:_="">
    <xsd:import namespace="c5aaa526-6bb4-47d3-93a0-5712b98b3088"/>
    <xsd:import namespace="78218ed0-4e5c-4091-a6f3-4048d8d291a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aaa526-6bb4-47d3-93a0-5712b98b30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218ed0-4e5c-4091-a6f3-4048d8d291a8"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SharingHintHash" ma:index="12" nillable="true" ma:displayName="Jakamisvihjeen hajautu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464889-10D7-46EA-B71B-58940321DF96}">
  <ds:schemaRefs>
    <ds:schemaRef ds:uri="http://schemas.microsoft.com/office/infopath/2007/PartnerControls"/>
    <ds:schemaRef ds:uri="http://purl.org/dc/elements/1.1/"/>
    <ds:schemaRef ds:uri="http://schemas.microsoft.com/office/2006/metadata/properties"/>
    <ds:schemaRef ds:uri="c5aaa526-6bb4-47d3-93a0-5712b98b3088"/>
    <ds:schemaRef ds:uri="78218ed0-4e5c-4091-a6f3-4048d8d291a8"/>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D7C67167-1002-49A2-9D99-C7385AE46E3F}">
  <ds:schemaRefs>
    <ds:schemaRef ds:uri="http://schemas.microsoft.com/sharepoint/v3/contenttype/forms"/>
  </ds:schemaRefs>
</ds:datastoreItem>
</file>

<file path=customXml/itemProps3.xml><?xml version="1.0" encoding="utf-8"?>
<ds:datastoreItem xmlns:ds="http://schemas.openxmlformats.org/officeDocument/2006/customXml" ds:itemID="{0D30024C-4B15-4260-B521-30686E6FBA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aaa526-6bb4-47d3-93a0-5712b98b3088"/>
    <ds:schemaRef ds:uri="78218ed0-4e5c-4091-a6f3-4048d8d291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6274</TotalTime>
  <Words>1479</Words>
  <Application>Microsoft Office PowerPoint</Application>
  <PresentationFormat>Widescreen</PresentationFormat>
  <Paragraphs>262</Paragraphs>
  <Slides>22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Helvetica</vt:lpstr>
      <vt:lpstr>Roboto</vt:lpstr>
      <vt:lpstr>Times New Roman</vt:lpstr>
      <vt:lpstr>Wingdings</vt:lpstr>
      <vt:lpstr>Vaisala</vt:lpstr>
      <vt:lpstr>Developing high performance meteorological services </vt:lpstr>
      <vt:lpstr>Content</vt:lpstr>
      <vt:lpstr>Authority to answer for the national safety</vt:lpstr>
      <vt:lpstr>Weather information value chain</vt:lpstr>
      <vt:lpstr>Developing high performance</vt:lpstr>
      <vt:lpstr>Developing high performance</vt:lpstr>
      <vt:lpstr>Developing high performance</vt:lpstr>
      <vt:lpstr>Developing high performance</vt:lpstr>
      <vt:lpstr>Developing high performance</vt:lpstr>
      <vt:lpstr>Meteorological Infrastructure and Capability Development MICD</vt:lpstr>
      <vt:lpstr>Vaisala Meteorological Infrastructure and Capability Development MICD</vt:lpstr>
      <vt:lpstr>MICD - Integrated modern infrastructure and systems </vt:lpstr>
      <vt:lpstr>MICD - Observation network tailored to your needs:</vt:lpstr>
      <vt:lpstr>MICD– modern visualization and service creation</vt:lpstr>
      <vt:lpstr>MICD– human capacity building</vt:lpstr>
      <vt:lpstr>MICD – Project phases</vt:lpstr>
      <vt:lpstr>Reference projects</vt:lpstr>
      <vt:lpstr>MICD - Reference Project: The Bahamas </vt:lpstr>
      <vt:lpstr>PowerPoint Presentation</vt:lpstr>
      <vt:lpstr>Summary</vt:lpstr>
      <vt:lpstr>Interested in a similar project? Please be in contact with our Vaisala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high performance meteorological services</dc:title>
  <dc:creator>Karttunen Anni</dc:creator>
  <cp:lastModifiedBy>Garcia Leonardo</cp:lastModifiedBy>
  <cp:revision>7</cp:revision>
  <dcterms:created xsi:type="dcterms:W3CDTF">2020-12-16T14:57:46Z</dcterms:created>
  <dcterms:modified xsi:type="dcterms:W3CDTF">2022-07-21T18:50:56Z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6c791fc-dee7-453e-a285-84b1a1512c81_Enabled">
    <vt:lpwstr>true</vt:lpwstr>
  </property>
  <property fmtid="{D5CDD505-2E9C-101B-9397-08002B2CF9AE}" pid="3" name="MSIP_Label_f6c791fc-dee7-453e-a285-84b1a1512c81_SiteId">
    <vt:lpwstr>6d7393e0-41f5-4c2e-9b12-4c2be5da5c57</vt:lpwstr>
  </property>
  <property fmtid="{D5CDD505-2E9C-101B-9397-08002B2CF9AE}" pid="4" name="MSIP_Label_f6c791fc-dee7-453e-a285-84b1a1512c81_Owner">
    <vt:lpwstr>anni.karttunen@vaisala.com</vt:lpwstr>
  </property>
  <property fmtid="{D5CDD505-2E9C-101B-9397-08002B2CF9AE}" pid="5" name="MSIP_Label_f6c791fc-dee7-453e-a285-84b1a1512c81_SetDate">
    <vt:lpwstr>2022-07-07T12:27:33Z</vt:lpwstr>
  </property>
  <property fmtid="{D5CDD505-2E9C-101B-9397-08002B2CF9AE}" pid="6" name="MSIP_Label_f6c791fc-dee7-453e-a285-84b1a1512c81_Name">
    <vt:lpwstr>f6c791fc-dee7-453e-a285-84b1a1512c81</vt:lpwstr>
  </property>
  <property fmtid="{D5CDD505-2E9C-101B-9397-08002B2CF9AE}" pid="7" name="MSIP_Label_f6c791fc-dee7-453e-a285-84b1a1512c81_Application">
    <vt:lpwstr>Microsoft Azure Information Protection</vt:lpwstr>
  </property>
  <property fmtid="{D5CDD505-2E9C-101B-9397-08002B2CF9AE}" pid="8" name="MSIP_Label_f6c791fc-dee7-453e-a285-84b1a1512c81_ActionId">
    <vt:lpwstr>134205e9-14d3-445b-b3e5-9f0a17f6fa39</vt:lpwstr>
  </property>
  <property fmtid="{D5CDD505-2E9C-101B-9397-08002B2CF9AE}" pid="9" name="MSIP_Label_f6c791fc-dee7-453e-a285-84b1a1512c81_Parent">
    <vt:lpwstr>d5842b46-9b7a-431a-b662-8cc44ff92a4e</vt:lpwstr>
  </property>
  <property fmtid="{D5CDD505-2E9C-101B-9397-08002B2CF9AE}" pid="10" name="MSIP_Label_f6c791fc-dee7-453e-a285-84b1a1512c81_Extended_MSFT_Method">
    <vt:lpwstr>Automatic</vt:lpwstr>
  </property>
  <property fmtid="{D5CDD505-2E9C-101B-9397-08002B2CF9AE}" pid="11" name="MSIP_Label_f6c791fc-dee7-453e-a285-84b1a1512c81_Method">
    <vt:lpwstr>Standard</vt:lpwstr>
  </property>
  <property fmtid="{D5CDD505-2E9C-101B-9397-08002B2CF9AE}" pid="12" name="MSIP_Label_f6c791fc-dee7-453e-a285-84b1a1512c81_ContentBits">
    <vt:lpwstr>2</vt:lpwstr>
  </property>
</Properties>
</file>