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png" ContentType="image/png"/>
  <Override PartName="/ppt/media/image8.jpeg" ContentType="image/jpeg"/>
  <Override PartName="/ppt/media/image7.png" ContentType="image/png"/>
  <Override PartName="/ppt/media/image9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077450" cy="566896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052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012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624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364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012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624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400" cy="3287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4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400" cy="4386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400" cy="3287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052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15052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7012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63624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364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57012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63624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400" cy="3287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4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4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400" cy="4386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052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515052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57012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63624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0364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57012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63624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400" cy="3287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4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400" cy="4386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15052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515052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57012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636240" y="13262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0364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357012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636240" y="3043440"/>
            <a:ext cx="291996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68400" cy="4386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0520" y="30434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0520" y="1326240"/>
            <a:ext cx="442512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8400" cy="1567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UY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UY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UY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UY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UY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79" descr=""/>
          <p:cNvPicPr/>
          <p:nvPr/>
        </p:nvPicPr>
        <p:blipFill>
          <a:blip r:embed="rId2"/>
          <a:stretch/>
        </p:blipFill>
        <p:spPr>
          <a:xfrm>
            <a:off x="360" y="360"/>
            <a:ext cx="2467440" cy="566856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UY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UY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UY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UY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UY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n 121" descr=""/>
          <p:cNvPicPr/>
          <p:nvPr/>
        </p:nvPicPr>
        <p:blipFill>
          <a:blip r:embed="rId2"/>
          <a:stretch/>
        </p:blipFill>
        <p:spPr>
          <a:xfrm flipH="1" rot="16200000">
            <a:off x="3804480" y="-3803760"/>
            <a:ext cx="2467800" cy="10076400"/>
          </a:xfrm>
          <a:prstGeom prst="rect">
            <a:avLst/>
          </a:prstGeom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UY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UY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UY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UY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UY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40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UY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UY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40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UY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UY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UY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UY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UY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UY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UY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UY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63640" y="578160"/>
            <a:ext cx="8939520" cy="249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s-UY" sz="8800" spc="-1" strike="noStrike">
                <a:solidFill>
                  <a:srgbClr val="ffffff"/>
                </a:solidFill>
                <a:latin typeface="Source Code Pro Semibold"/>
                <a:ea typeface="DejaVu Sans"/>
              </a:rPr>
              <a:t>   </a:t>
            </a:r>
            <a:r>
              <a:rPr b="0" lang="es-UY" sz="8800" spc="-1" strike="noStrike">
                <a:solidFill>
                  <a:srgbClr val="ffffff"/>
                </a:solidFill>
                <a:latin typeface="Source Code Pro Semibold"/>
                <a:ea typeface="DejaVu Sans"/>
              </a:rPr>
              <a:t>INUMET </a:t>
            </a:r>
            <a:endParaRPr b="0" lang="es-UY" sz="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720000" y="3600000"/>
            <a:ext cx="6946920" cy="16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pPr marL="228600" indent="-228240">
              <a:lnSpc>
                <a:spcPct val="115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s-UY" sz="4400" spc="-1" strike="noStrike">
                <a:solidFill>
                  <a:srgbClr val="ffffff"/>
                </a:solidFill>
                <a:latin typeface="Source Sans Pro Semibold"/>
                <a:ea typeface="DejaVu Sans"/>
              </a:rPr>
              <a:t>Construyendo juntos nuestro camino….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6" name="Line 3"/>
          <p:cNvSpPr/>
          <p:nvPr/>
        </p:nvSpPr>
        <p:spPr>
          <a:xfrm>
            <a:off x="842400" y="3206160"/>
            <a:ext cx="6492240" cy="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Imagen 463" descr=""/>
          <p:cNvPicPr/>
          <p:nvPr/>
        </p:nvPicPr>
        <p:blipFill>
          <a:blip r:embed="rId1"/>
          <a:stretch/>
        </p:blipFill>
        <p:spPr>
          <a:xfrm>
            <a:off x="8100000" y="3668400"/>
            <a:ext cx="1731240" cy="17312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700000" y="1816200"/>
            <a:ext cx="7379640" cy="48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1" lang="es-UY" sz="2400" spc="-1" strike="noStrike">
                <a:solidFill>
                  <a:srgbClr val="000000"/>
                </a:solidFill>
                <a:latin typeface="Noto Sans"/>
                <a:ea typeface="Nimbus Sans"/>
              </a:rPr>
              <a:t>Marco normativo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1" lang="es-UY" sz="2400" spc="-1" strike="noStrike">
                <a:solidFill>
                  <a:srgbClr val="000000"/>
                </a:solidFill>
                <a:latin typeface="Noto Sans"/>
                <a:ea typeface="Nimbus Sans"/>
              </a:rPr>
              <a:t>Compromiso con la sociedad, colaboración público privada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1" lang="es-UY" sz="2400" spc="-1" strike="noStrike">
                <a:solidFill>
                  <a:srgbClr val="000000"/>
                </a:solidFill>
                <a:latin typeface="Noto Sans"/>
                <a:ea typeface="Nimbus Sans"/>
              </a:rPr>
              <a:t>Foro Regional - expectativas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4924080" y="186480"/>
            <a:ext cx="441360" cy="346680"/>
          </a:xfrm>
          <a:custGeom>
            <a:avLst/>
            <a:gdLst/>
            <a:ahLst/>
            <a:rect l="l" t="t" r="r" b="b"/>
            <a:pathLst>
              <a:path w="1228" h="965">
                <a:moveTo>
                  <a:pt x="864" y="425"/>
                </a:moveTo>
                <a:cubicBezTo>
                  <a:pt x="872" y="417"/>
                  <a:pt x="876" y="407"/>
                  <a:pt x="876" y="395"/>
                </a:cubicBezTo>
                <a:cubicBezTo>
                  <a:pt x="876" y="383"/>
                  <a:pt x="872" y="373"/>
                  <a:pt x="864" y="364"/>
                </a:cubicBezTo>
                <a:cubicBezTo>
                  <a:pt x="855" y="355"/>
                  <a:pt x="845" y="351"/>
                  <a:pt x="832" y="351"/>
                </a:cubicBezTo>
                <a:cubicBezTo>
                  <a:pt x="773" y="351"/>
                  <a:pt x="718" y="357"/>
                  <a:pt x="666" y="369"/>
                </a:cubicBezTo>
                <a:cubicBezTo>
                  <a:pt x="615" y="381"/>
                  <a:pt x="567" y="399"/>
                  <a:pt x="522" y="424"/>
                </a:cubicBezTo>
                <a:cubicBezTo>
                  <a:pt x="477" y="448"/>
                  <a:pt x="435" y="477"/>
                  <a:pt x="397" y="509"/>
                </a:cubicBezTo>
                <a:cubicBezTo>
                  <a:pt x="358" y="542"/>
                  <a:pt x="318" y="581"/>
                  <a:pt x="276" y="627"/>
                </a:cubicBezTo>
                <a:cubicBezTo>
                  <a:pt x="268" y="637"/>
                  <a:pt x="263" y="647"/>
                  <a:pt x="263" y="657"/>
                </a:cubicBezTo>
                <a:cubicBezTo>
                  <a:pt x="263" y="670"/>
                  <a:pt x="267" y="680"/>
                  <a:pt x="276" y="688"/>
                </a:cubicBezTo>
                <a:cubicBezTo>
                  <a:pt x="285" y="697"/>
                  <a:pt x="295" y="701"/>
                  <a:pt x="306" y="701"/>
                </a:cubicBezTo>
                <a:cubicBezTo>
                  <a:pt x="317" y="701"/>
                  <a:pt x="328" y="697"/>
                  <a:pt x="337" y="688"/>
                </a:cubicBezTo>
                <a:cubicBezTo>
                  <a:pt x="350" y="678"/>
                  <a:pt x="367" y="661"/>
                  <a:pt x="388" y="640"/>
                </a:cubicBezTo>
                <a:cubicBezTo>
                  <a:pt x="409" y="618"/>
                  <a:pt x="425" y="603"/>
                  <a:pt x="434" y="594"/>
                </a:cubicBezTo>
                <a:cubicBezTo>
                  <a:pt x="497" y="538"/>
                  <a:pt x="559" y="498"/>
                  <a:pt x="618" y="474"/>
                </a:cubicBezTo>
                <a:cubicBezTo>
                  <a:pt x="678" y="450"/>
                  <a:pt x="749" y="438"/>
                  <a:pt x="832" y="438"/>
                </a:cubicBezTo>
                <a:cubicBezTo>
                  <a:pt x="845" y="438"/>
                  <a:pt x="855" y="434"/>
                  <a:pt x="864" y="425"/>
                </a:cubicBezTo>
                <a:moveTo>
                  <a:pt x="1227" y="259"/>
                </a:moveTo>
                <a:cubicBezTo>
                  <a:pt x="1227" y="302"/>
                  <a:pt x="1222" y="346"/>
                  <a:pt x="1213" y="391"/>
                </a:cubicBezTo>
                <a:cubicBezTo>
                  <a:pt x="1174" y="585"/>
                  <a:pt x="1050" y="734"/>
                  <a:pt x="842" y="837"/>
                </a:cubicBezTo>
                <a:cubicBezTo>
                  <a:pt x="745" y="886"/>
                  <a:pt x="644" y="911"/>
                  <a:pt x="542" y="911"/>
                </a:cubicBezTo>
                <a:cubicBezTo>
                  <a:pt x="476" y="911"/>
                  <a:pt x="410" y="901"/>
                  <a:pt x="346" y="879"/>
                </a:cubicBezTo>
                <a:cubicBezTo>
                  <a:pt x="339" y="876"/>
                  <a:pt x="319" y="867"/>
                  <a:pt x="286" y="850"/>
                </a:cubicBezTo>
                <a:cubicBezTo>
                  <a:pt x="252" y="833"/>
                  <a:pt x="230" y="825"/>
                  <a:pt x="220" y="825"/>
                </a:cubicBezTo>
                <a:cubicBezTo>
                  <a:pt x="213" y="825"/>
                  <a:pt x="204" y="832"/>
                  <a:pt x="193" y="847"/>
                </a:cubicBezTo>
                <a:cubicBezTo>
                  <a:pt x="183" y="861"/>
                  <a:pt x="173" y="877"/>
                  <a:pt x="163" y="894"/>
                </a:cubicBezTo>
                <a:cubicBezTo>
                  <a:pt x="153" y="912"/>
                  <a:pt x="141" y="928"/>
                  <a:pt x="127" y="942"/>
                </a:cubicBezTo>
                <a:cubicBezTo>
                  <a:pt x="112" y="957"/>
                  <a:pt x="99" y="964"/>
                  <a:pt x="85" y="964"/>
                </a:cubicBezTo>
                <a:cubicBezTo>
                  <a:pt x="66" y="964"/>
                  <a:pt x="52" y="960"/>
                  <a:pt x="42" y="952"/>
                </a:cubicBezTo>
                <a:cubicBezTo>
                  <a:pt x="32" y="944"/>
                  <a:pt x="22" y="931"/>
                  <a:pt x="11" y="911"/>
                </a:cubicBezTo>
                <a:cubicBezTo>
                  <a:pt x="10" y="910"/>
                  <a:pt x="8" y="907"/>
                  <a:pt x="7" y="904"/>
                </a:cubicBezTo>
                <a:cubicBezTo>
                  <a:pt x="5" y="901"/>
                  <a:pt x="4" y="899"/>
                  <a:pt x="3" y="898"/>
                </a:cubicBezTo>
                <a:cubicBezTo>
                  <a:pt x="2" y="896"/>
                  <a:pt x="1" y="894"/>
                  <a:pt x="1" y="891"/>
                </a:cubicBezTo>
                <a:cubicBezTo>
                  <a:pt x="0" y="889"/>
                  <a:pt x="0" y="885"/>
                  <a:pt x="0" y="881"/>
                </a:cubicBezTo>
                <a:cubicBezTo>
                  <a:pt x="0" y="865"/>
                  <a:pt x="7" y="849"/>
                  <a:pt x="21" y="831"/>
                </a:cubicBezTo>
                <a:cubicBezTo>
                  <a:pt x="35" y="814"/>
                  <a:pt x="51" y="799"/>
                  <a:pt x="68" y="786"/>
                </a:cubicBezTo>
                <a:cubicBezTo>
                  <a:pt x="85" y="774"/>
                  <a:pt x="100" y="761"/>
                  <a:pt x="114" y="748"/>
                </a:cubicBezTo>
                <a:cubicBezTo>
                  <a:pt x="128" y="735"/>
                  <a:pt x="135" y="723"/>
                  <a:pt x="135" y="715"/>
                </a:cubicBezTo>
                <a:cubicBezTo>
                  <a:pt x="135" y="713"/>
                  <a:pt x="132" y="704"/>
                  <a:pt x="126" y="689"/>
                </a:cubicBezTo>
                <a:cubicBezTo>
                  <a:pt x="120" y="673"/>
                  <a:pt x="116" y="663"/>
                  <a:pt x="115" y="659"/>
                </a:cubicBezTo>
                <a:cubicBezTo>
                  <a:pt x="111" y="636"/>
                  <a:pt x="109" y="613"/>
                  <a:pt x="109" y="588"/>
                </a:cubicBezTo>
                <a:cubicBezTo>
                  <a:pt x="109" y="535"/>
                  <a:pt x="119" y="484"/>
                  <a:pt x="139" y="437"/>
                </a:cubicBezTo>
                <a:cubicBezTo>
                  <a:pt x="159" y="389"/>
                  <a:pt x="186" y="347"/>
                  <a:pt x="220" y="310"/>
                </a:cubicBezTo>
                <a:cubicBezTo>
                  <a:pt x="254" y="274"/>
                  <a:pt x="293" y="242"/>
                  <a:pt x="337" y="215"/>
                </a:cubicBezTo>
                <a:cubicBezTo>
                  <a:pt x="380" y="188"/>
                  <a:pt x="427" y="166"/>
                  <a:pt x="476" y="150"/>
                </a:cubicBezTo>
                <a:cubicBezTo>
                  <a:pt x="501" y="142"/>
                  <a:pt x="534" y="136"/>
                  <a:pt x="576" y="132"/>
                </a:cubicBezTo>
                <a:cubicBezTo>
                  <a:pt x="617" y="129"/>
                  <a:pt x="658" y="127"/>
                  <a:pt x="698" y="126"/>
                </a:cubicBezTo>
                <a:cubicBezTo>
                  <a:pt x="739" y="126"/>
                  <a:pt x="780" y="124"/>
                  <a:pt x="821" y="122"/>
                </a:cubicBezTo>
                <a:cubicBezTo>
                  <a:pt x="862" y="120"/>
                  <a:pt x="899" y="115"/>
                  <a:pt x="933" y="106"/>
                </a:cubicBezTo>
                <a:cubicBezTo>
                  <a:pt x="967" y="97"/>
                  <a:pt x="993" y="84"/>
                  <a:pt x="1011" y="67"/>
                </a:cubicBezTo>
                <a:cubicBezTo>
                  <a:pt x="1015" y="63"/>
                  <a:pt x="1022" y="56"/>
                  <a:pt x="1031" y="47"/>
                </a:cubicBezTo>
                <a:cubicBezTo>
                  <a:pt x="1040" y="38"/>
                  <a:pt x="1046" y="32"/>
                  <a:pt x="1051" y="28"/>
                </a:cubicBezTo>
                <a:cubicBezTo>
                  <a:pt x="1056" y="24"/>
                  <a:pt x="1062" y="20"/>
                  <a:pt x="1070" y="15"/>
                </a:cubicBezTo>
                <a:cubicBezTo>
                  <a:pt x="1078" y="9"/>
                  <a:pt x="1086" y="6"/>
                  <a:pt x="1095" y="3"/>
                </a:cubicBezTo>
                <a:cubicBezTo>
                  <a:pt x="1104" y="1"/>
                  <a:pt x="1114" y="0"/>
                  <a:pt x="1125" y="0"/>
                </a:cubicBezTo>
                <a:cubicBezTo>
                  <a:pt x="1142" y="0"/>
                  <a:pt x="1158" y="11"/>
                  <a:pt x="1173" y="32"/>
                </a:cubicBezTo>
                <a:cubicBezTo>
                  <a:pt x="1187" y="53"/>
                  <a:pt x="1198" y="78"/>
                  <a:pt x="1205" y="108"/>
                </a:cubicBezTo>
                <a:cubicBezTo>
                  <a:pt x="1212" y="138"/>
                  <a:pt x="1218" y="167"/>
                  <a:pt x="1221" y="193"/>
                </a:cubicBezTo>
                <a:cubicBezTo>
                  <a:pt x="1225" y="219"/>
                  <a:pt x="1227" y="241"/>
                  <a:pt x="1227" y="259"/>
                </a:cubicBezTo>
                <a:close/>
              </a:path>
            </a:pathLst>
          </a:custGeom>
          <a:gradFill rotWithShape="0">
            <a:gsLst>
              <a:gs pos="0">
                <a:srgbClr val="0d84a1">
                  <a:alpha val="80000"/>
                </a:srgbClr>
              </a:gs>
              <a:gs pos="100000">
                <a:srgbClr val="0d84a1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TextShape 3"/>
          <p:cNvSpPr txBox="1"/>
          <p:nvPr/>
        </p:nvSpPr>
        <p:spPr>
          <a:xfrm>
            <a:off x="2700000" y="273600"/>
            <a:ext cx="5091120" cy="80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1" lang="es-UY" sz="4400" spc="-1" strike="noStrike">
                <a:solidFill>
                  <a:srgbClr val="0d84a1"/>
                </a:solidFill>
                <a:latin typeface="Noto Sans"/>
                <a:ea typeface="DejaVu Sans"/>
              </a:rPr>
              <a:t>Temario</a:t>
            </a:r>
            <a:endParaRPr b="0" lang="es-UY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Imagen 467" descr=""/>
          <p:cNvPicPr/>
          <p:nvPr/>
        </p:nvPicPr>
        <p:blipFill>
          <a:blip r:embed="rId1"/>
          <a:stretch/>
        </p:blipFill>
        <p:spPr>
          <a:xfrm>
            <a:off x="8280000" y="360000"/>
            <a:ext cx="1439640" cy="14396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56840" y="3574080"/>
            <a:ext cx="27421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PASADO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456840" y="3780000"/>
            <a:ext cx="2962800" cy="184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1895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DNM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2013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627920" y="2910240"/>
            <a:ext cx="401040" cy="456840"/>
          </a:xfrm>
          <a:custGeom>
            <a:avLst/>
            <a:gdLst/>
            <a:ahLst/>
            <a:rect l="l" t="t" r="r" b="b"/>
            <a:pathLst>
              <a:path w="1127" h="1271">
                <a:moveTo>
                  <a:pt x="1100" y="856"/>
                </a:moveTo>
                <a:cubicBezTo>
                  <a:pt x="1110" y="861"/>
                  <a:pt x="1116" y="869"/>
                  <a:pt x="1118" y="879"/>
                </a:cubicBezTo>
                <a:cubicBezTo>
                  <a:pt x="1121" y="890"/>
                  <a:pt x="1120" y="900"/>
                  <a:pt x="1115" y="908"/>
                </a:cubicBezTo>
                <a:lnTo>
                  <a:pt x="1075" y="975"/>
                </a:lnTo>
                <a:cubicBezTo>
                  <a:pt x="1063" y="996"/>
                  <a:pt x="1046" y="1001"/>
                  <a:pt x="1023" y="990"/>
                </a:cubicBezTo>
                <a:lnTo>
                  <a:pt x="941" y="940"/>
                </a:lnTo>
                <a:lnTo>
                  <a:pt x="956" y="1005"/>
                </a:lnTo>
                <a:cubicBezTo>
                  <a:pt x="959" y="1015"/>
                  <a:pt x="958" y="1024"/>
                  <a:pt x="953" y="1033"/>
                </a:cubicBezTo>
                <a:cubicBezTo>
                  <a:pt x="948" y="1042"/>
                  <a:pt x="941" y="1048"/>
                  <a:pt x="931" y="1052"/>
                </a:cubicBezTo>
                <a:lnTo>
                  <a:pt x="894" y="1062"/>
                </a:lnTo>
                <a:cubicBezTo>
                  <a:pt x="884" y="1065"/>
                  <a:pt x="874" y="1064"/>
                  <a:pt x="864" y="1058"/>
                </a:cubicBezTo>
                <a:cubicBezTo>
                  <a:pt x="854" y="1052"/>
                  <a:pt x="848" y="1044"/>
                  <a:pt x="847" y="1034"/>
                </a:cubicBezTo>
                <a:lnTo>
                  <a:pt x="800" y="858"/>
                </a:lnTo>
                <a:lnTo>
                  <a:pt x="643" y="769"/>
                </a:lnTo>
                <a:lnTo>
                  <a:pt x="643" y="962"/>
                </a:lnTo>
                <a:lnTo>
                  <a:pt x="775" y="1094"/>
                </a:lnTo>
                <a:cubicBezTo>
                  <a:pt x="783" y="1102"/>
                  <a:pt x="787" y="1112"/>
                  <a:pt x="787" y="1122"/>
                </a:cubicBezTo>
                <a:cubicBezTo>
                  <a:pt x="787" y="1133"/>
                  <a:pt x="783" y="1143"/>
                  <a:pt x="775" y="1151"/>
                </a:cubicBezTo>
                <a:lnTo>
                  <a:pt x="747" y="1178"/>
                </a:lnTo>
                <a:cubicBezTo>
                  <a:pt x="739" y="1186"/>
                  <a:pt x="730" y="1191"/>
                  <a:pt x="719" y="1191"/>
                </a:cubicBezTo>
                <a:cubicBezTo>
                  <a:pt x="708" y="1191"/>
                  <a:pt x="699" y="1186"/>
                  <a:pt x="693" y="1178"/>
                </a:cubicBezTo>
                <a:lnTo>
                  <a:pt x="643" y="1131"/>
                </a:lnTo>
                <a:lnTo>
                  <a:pt x="643" y="1230"/>
                </a:lnTo>
                <a:cubicBezTo>
                  <a:pt x="643" y="1242"/>
                  <a:pt x="639" y="1251"/>
                  <a:pt x="631" y="1259"/>
                </a:cubicBezTo>
                <a:cubicBezTo>
                  <a:pt x="623" y="1266"/>
                  <a:pt x="613" y="1270"/>
                  <a:pt x="604" y="1270"/>
                </a:cubicBezTo>
                <a:lnTo>
                  <a:pt x="524" y="1270"/>
                </a:lnTo>
                <a:cubicBezTo>
                  <a:pt x="513" y="1270"/>
                  <a:pt x="503" y="1266"/>
                  <a:pt x="496" y="1259"/>
                </a:cubicBezTo>
                <a:cubicBezTo>
                  <a:pt x="488" y="1251"/>
                  <a:pt x="485" y="1242"/>
                  <a:pt x="485" y="1230"/>
                </a:cubicBezTo>
                <a:lnTo>
                  <a:pt x="485" y="1131"/>
                </a:lnTo>
                <a:lnTo>
                  <a:pt x="435" y="1178"/>
                </a:lnTo>
                <a:cubicBezTo>
                  <a:pt x="427" y="1186"/>
                  <a:pt x="417" y="1191"/>
                  <a:pt x="406" y="1191"/>
                </a:cubicBezTo>
                <a:cubicBezTo>
                  <a:pt x="396" y="1191"/>
                  <a:pt x="387" y="1186"/>
                  <a:pt x="380" y="1178"/>
                </a:cubicBezTo>
                <a:lnTo>
                  <a:pt x="351" y="1151"/>
                </a:lnTo>
                <a:cubicBezTo>
                  <a:pt x="342" y="1143"/>
                  <a:pt x="338" y="1133"/>
                  <a:pt x="338" y="1122"/>
                </a:cubicBezTo>
                <a:cubicBezTo>
                  <a:pt x="338" y="1112"/>
                  <a:pt x="342" y="1103"/>
                  <a:pt x="351" y="1096"/>
                </a:cubicBezTo>
                <a:lnTo>
                  <a:pt x="485" y="962"/>
                </a:lnTo>
                <a:lnTo>
                  <a:pt x="485" y="769"/>
                </a:lnTo>
                <a:lnTo>
                  <a:pt x="328" y="858"/>
                </a:lnTo>
                <a:lnTo>
                  <a:pt x="281" y="1034"/>
                </a:lnTo>
                <a:cubicBezTo>
                  <a:pt x="278" y="1044"/>
                  <a:pt x="272" y="1052"/>
                  <a:pt x="263" y="1058"/>
                </a:cubicBezTo>
                <a:cubicBezTo>
                  <a:pt x="253" y="1064"/>
                  <a:pt x="244" y="1065"/>
                  <a:pt x="234" y="1062"/>
                </a:cubicBezTo>
                <a:lnTo>
                  <a:pt x="197" y="1052"/>
                </a:lnTo>
                <a:cubicBezTo>
                  <a:pt x="187" y="1050"/>
                  <a:pt x="179" y="1044"/>
                  <a:pt x="174" y="1034"/>
                </a:cubicBezTo>
                <a:cubicBezTo>
                  <a:pt x="169" y="1024"/>
                  <a:pt x="168" y="1015"/>
                  <a:pt x="169" y="1005"/>
                </a:cubicBezTo>
                <a:lnTo>
                  <a:pt x="187" y="940"/>
                </a:lnTo>
                <a:lnTo>
                  <a:pt x="105" y="990"/>
                </a:lnTo>
                <a:cubicBezTo>
                  <a:pt x="82" y="1001"/>
                  <a:pt x="64" y="996"/>
                  <a:pt x="53" y="975"/>
                </a:cubicBezTo>
                <a:lnTo>
                  <a:pt x="13" y="908"/>
                </a:lnTo>
                <a:cubicBezTo>
                  <a:pt x="0" y="886"/>
                  <a:pt x="5" y="869"/>
                  <a:pt x="28" y="856"/>
                </a:cubicBezTo>
                <a:lnTo>
                  <a:pt x="112" y="809"/>
                </a:lnTo>
                <a:lnTo>
                  <a:pt x="48" y="791"/>
                </a:lnTo>
                <a:cubicBezTo>
                  <a:pt x="36" y="788"/>
                  <a:pt x="28" y="782"/>
                  <a:pt x="23" y="773"/>
                </a:cubicBezTo>
                <a:cubicBezTo>
                  <a:pt x="18" y="764"/>
                  <a:pt x="17" y="754"/>
                  <a:pt x="21" y="744"/>
                </a:cubicBezTo>
                <a:lnTo>
                  <a:pt x="31" y="707"/>
                </a:lnTo>
                <a:cubicBezTo>
                  <a:pt x="32" y="697"/>
                  <a:pt x="38" y="689"/>
                  <a:pt x="47" y="683"/>
                </a:cubicBezTo>
                <a:cubicBezTo>
                  <a:pt x="56" y="678"/>
                  <a:pt x="66" y="676"/>
                  <a:pt x="78" y="680"/>
                </a:cubicBezTo>
                <a:lnTo>
                  <a:pt x="251" y="727"/>
                </a:lnTo>
                <a:lnTo>
                  <a:pt x="410" y="635"/>
                </a:lnTo>
                <a:lnTo>
                  <a:pt x="251" y="543"/>
                </a:lnTo>
                <a:lnTo>
                  <a:pt x="78" y="590"/>
                </a:lnTo>
                <a:cubicBezTo>
                  <a:pt x="66" y="594"/>
                  <a:pt x="56" y="592"/>
                  <a:pt x="47" y="587"/>
                </a:cubicBezTo>
                <a:cubicBezTo>
                  <a:pt x="38" y="581"/>
                  <a:pt x="32" y="573"/>
                  <a:pt x="31" y="563"/>
                </a:cubicBezTo>
                <a:lnTo>
                  <a:pt x="21" y="526"/>
                </a:lnTo>
                <a:cubicBezTo>
                  <a:pt x="17" y="516"/>
                  <a:pt x="18" y="506"/>
                  <a:pt x="23" y="497"/>
                </a:cubicBezTo>
                <a:cubicBezTo>
                  <a:pt x="28" y="488"/>
                  <a:pt x="36" y="482"/>
                  <a:pt x="48" y="479"/>
                </a:cubicBezTo>
                <a:lnTo>
                  <a:pt x="112" y="461"/>
                </a:lnTo>
                <a:lnTo>
                  <a:pt x="28" y="414"/>
                </a:lnTo>
                <a:cubicBezTo>
                  <a:pt x="5" y="401"/>
                  <a:pt x="0" y="384"/>
                  <a:pt x="13" y="362"/>
                </a:cubicBezTo>
                <a:lnTo>
                  <a:pt x="53" y="295"/>
                </a:lnTo>
                <a:cubicBezTo>
                  <a:pt x="64" y="274"/>
                  <a:pt x="82" y="269"/>
                  <a:pt x="105" y="280"/>
                </a:cubicBezTo>
                <a:lnTo>
                  <a:pt x="187" y="330"/>
                </a:lnTo>
                <a:lnTo>
                  <a:pt x="172" y="265"/>
                </a:lnTo>
                <a:cubicBezTo>
                  <a:pt x="169" y="259"/>
                  <a:pt x="168" y="252"/>
                  <a:pt x="171" y="246"/>
                </a:cubicBezTo>
                <a:cubicBezTo>
                  <a:pt x="173" y="239"/>
                  <a:pt x="177" y="233"/>
                  <a:pt x="181" y="228"/>
                </a:cubicBezTo>
                <a:cubicBezTo>
                  <a:pt x="185" y="223"/>
                  <a:pt x="190" y="220"/>
                  <a:pt x="197" y="218"/>
                </a:cubicBezTo>
                <a:lnTo>
                  <a:pt x="234" y="208"/>
                </a:lnTo>
                <a:cubicBezTo>
                  <a:pt x="241" y="207"/>
                  <a:pt x="247" y="207"/>
                  <a:pt x="254" y="208"/>
                </a:cubicBezTo>
                <a:cubicBezTo>
                  <a:pt x="260" y="210"/>
                  <a:pt x="266" y="213"/>
                  <a:pt x="271" y="218"/>
                </a:cubicBezTo>
                <a:cubicBezTo>
                  <a:pt x="276" y="223"/>
                  <a:pt x="279" y="229"/>
                  <a:pt x="281" y="236"/>
                </a:cubicBezTo>
                <a:lnTo>
                  <a:pt x="328" y="412"/>
                </a:lnTo>
                <a:lnTo>
                  <a:pt x="485" y="501"/>
                </a:lnTo>
                <a:lnTo>
                  <a:pt x="485" y="308"/>
                </a:lnTo>
                <a:lnTo>
                  <a:pt x="350" y="176"/>
                </a:lnTo>
                <a:cubicBezTo>
                  <a:pt x="344" y="168"/>
                  <a:pt x="340" y="158"/>
                  <a:pt x="340" y="148"/>
                </a:cubicBezTo>
                <a:cubicBezTo>
                  <a:pt x="340" y="137"/>
                  <a:pt x="344" y="127"/>
                  <a:pt x="350" y="119"/>
                </a:cubicBezTo>
                <a:lnTo>
                  <a:pt x="380" y="92"/>
                </a:lnTo>
                <a:cubicBezTo>
                  <a:pt x="398" y="72"/>
                  <a:pt x="417" y="72"/>
                  <a:pt x="435" y="92"/>
                </a:cubicBezTo>
                <a:lnTo>
                  <a:pt x="485" y="139"/>
                </a:lnTo>
                <a:lnTo>
                  <a:pt x="485" y="40"/>
                </a:lnTo>
                <a:cubicBezTo>
                  <a:pt x="485" y="28"/>
                  <a:pt x="488" y="19"/>
                  <a:pt x="496" y="11"/>
                </a:cubicBezTo>
                <a:cubicBezTo>
                  <a:pt x="503" y="4"/>
                  <a:pt x="513" y="0"/>
                  <a:pt x="524" y="0"/>
                </a:cubicBezTo>
                <a:lnTo>
                  <a:pt x="604" y="0"/>
                </a:lnTo>
                <a:cubicBezTo>
                  <a:pt x="615" y="0"/>
                  <a:pt x="625" y="4"/>
                  <a:pt x="632" y="11"/>
                </a:cubicBezTo>
                <a:cubicBezTo>
                  <a:pt x="640" y="19"/>
                  <a:pt x="643" y="28"/>
                  <a:pt x="643" y="40"/>
                </a:cubicBezTo>
                <a:lnTo>
                  <a:pt x="643" y="139"/>
                </a:lnTo>
                <a:lnTo>
                  <a:pt x="693" y="92"/>
                </a:lnTo>
                <a:cubicBezTo>
                  <a:pt x="699" y="84"/>
                  <a:pt x="708" y="79"/>
                  <a:pt x="720" y="79"/>
                </a:cubicBezTo>
                <a:cubicBezTo>
                  <a:pt x="732" y="79"/>
                  <a:pt x="741" y="84"/>
                  <a:pt x="747" y="92"/>
                </a:cubicBezTo>
                <a:lnTo>
                  <a:pt x="777" y="119"/>
                </a:lnTo>
                <a:cubicBezTo>
                  <a:pt x="784" y="127"/>
                  <a:pt x="787" y="137"/>
                  <a:pt x="787" y="148"/>
                </a:cubicBezTo>
                <a:cubicBezTo>
                  <a:pt x="787" y="158"/>
                  <a:pt x="784" y="168"/>
                  <a:pt x="777" y="176"/>
                </a:cubicBezTo>
                <a:lnTo>
                  <a:pt x="643" y="308"/>
                </a:lnTo>
                <a:lnTo>
                  <a:pt x="643" y="501"/>
                </a:lnTo>
                <a:lnTo>
                  <a:pt x="800" y="412"/>
                </a:lnTo>
                <a:lnTo>
                  <a:pt x="847" y="236"/>
                </a:lnTo>
                <a:cubicBezTo>
                  <a:pt x="848" y="226"/>
                  <a:pt x="854" y="218"/>
                  <a:pt x="864" y="212"/>
                </a:cubicBezTo>
                <a:cubicBezTo>
                  <a:pt x="874" y="206"/>
                  <a:pt x="884" y="205"/>
                  <a:pt x="894" y="208"/>
                </a:cubicBezTo>
                <a:lnTo>
                  <a:pt x="931" y="218"/>
                </a:lnTo>
                <a:cubicBezTo>
                  <a:pt x="941" y="222"/>
                  <a:pt x="948" y="228"/>
                  <a:pt x="953" y="237"/>
                </a:cubicBezTo>
                <a:cubicBezTo>
                  <a:pt x="958" y="246"/>
                  <a:pt x="959" y="255"/>
                  <a:pt x="956" y="265"/>
                </a:cubicBezTo>
                <a:lnTo>
                  <a:pt x="941" y="330"/>
                </a:lnTo>
                <a:lnTo>
                  <a:pt x="1023" y="280"/>
                </a:lnTo>
                <a:cubicBezTo>
                  <a:pt x="1046" y="269"/>
                  <a:pt x="1063" y="274"/>
                  <a:pt x="1075" y="295"/>
                </a:cubicBezTo>
                <a:lnTo>
                  <a:pt x="1115" y="362"/>
                </a:lnTo>
                <a:cubicBezTo>
                  <a:pt x="1126" y="384"/>
                  <a:pt x="1121" y="401"/>
                  <a:pt x="1100" y="414"/>
                </a:cubicBezTo>
                <a:lnTo>
                  <a:pt x="1015" y="461"/>
                </a:lnTo>
                <a:lnTo>
                  <a:pt x="1080" y="479"/>
                </a:lnTo>
                <a:cubicBezTo>
                  <a:pt x="1091" y="482"/>
                  <a:pt x="1100" y="488"/>
                  <a:pt x="1105" y="497"/>
                </a:cubicBezTo>
                <a:cubicBezTo>
                  <a:pt x="1110" y="506"/>
                  <a:pt x="1110" y="516"/>
                  <a:pt x="1107" y="526"/>
                </a:cubicBezTo>
                <a:lnTo>
                  <a:pt x="1097" y="563"/>
                </a:lnTo>
                <a:cubicBezTo>
                  <a:pt x="1096" y="573"/>
                  <a:pt x="1090" y="581"/>
                  <a:pt x="1081" y="587"/>
                </a:cubicBezTo>
                <a:cubicBezTo>
                  <a:pt x="1072" y="592"/>
                  <a:pt x="1062" y="594"/>
                  <a:pt x="1050" y="590"/>
                </a:cubicBezTo>
                <a:lnTo>
                  <a:pt x="876" y="543"/>
                </a:lnTo>
                <a:lnTo>
                  <a:pt x="718" y="635"/>
                </a:lnTo>
                <a:lnTo>
                  <a:pt x="876" y="727"/>
                </a:lnTo>
                <a:lnTo>
                  <a:pt x="1050" y="680"/>
                </a:lnTo>
                <a:cubicBezTo>
                  <a:pt x="1062" y="676"/>
                  <a:pt x="1072" y="678"/>
                  <a:pt x="1081" y="683"/>
                </a:cubicBezTo>
                <a:cubicBezTo>
                  <a:pt x="1090" y="689"/>
                  <a:pt x="1096" y="697"/>
                  <a:pt x="1097" y="707"/>
                </a:cubicBezTo>
                <a:lnTo>
                  <a:pt x="1107" y="744"/>
                </a:lnTo>
                <a:cubicBezTo>
                  <a:pt x="1110" y="754"/>
                  <a:pt x="1110" y="764"/>
                  <a:pt x="1105" y="773"/>
                </a:cubicBezTo>
                <a:cubicBezTo>
                  <a:pt x="1100" y="782"/>
                  <a:pt x="1091" y="788"/>
                  <a:pt x="1080" y="791"/>
                </a:cubicBezTo>
                <a:lnTo>
                  <a:pt x="1015" y="809"/>
                </a:lnTo>
                <a:lnTo>
                  <a:pt x="1100" y="856"/>
                </a:lnTo>
                <a:close/>
              </a:path>
            </a:pathLst>
          </a:custGeom>
          <a:gradFill rotWithShape="0">
            <a:gsLst>
              <a:gs pos="0">
                <a:srgbClr val="0d84a1">
                  <a:alpha val="80000"/>
                </a:srgbClr>
              </a:gs>
              <a:gs pos="100000">
                <a:srgbClr val="0d84a1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4"/>
          <p:cNvSpPr/>
          <p:nvPr/>
        </p:nvSpPr>
        <p:spPr>
          <a:xfrm>
            <a:off x="3657600" y="3600360"/>
            <a:ext cx="2742840" cy="50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PRESENTE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3600000" y="3780000"/>
            <a:ext cx="3002040" cy="15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Ley 19.158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Serv. Descentralizado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CONAMET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4800600" y="2965320"/>
            <a:ext cx="457560" cy="399600"/>
          </a:xfrm>
          <a:custGeom>
            <a:avLst/>
            <a:gdLst/>
            <a:ahLst/>
            <a:rect l="l" t="t" r="r" b="b"/>
            <a:pathLst>
              <a:path w="1285" h="1125">
                <a:moveTo>
                  <a:pt x="389" y="559"/>
                </a:moveTo>
                <a:cubicBezTo>
                  <a:pt x="451" y="559"/>
                  <a:pt x="505" y="579"/>
                  <a:pt x="552" y="617"/>
                </a:cubicBezTo>
                <a:cubicBezTo>
                  <a:pt x="599" y="656"/>
                  <a:pt x="626" y="705"/>
                  <a:pt x="633" y="765"/>
                </a:cubicBezTo>
                <a:cubicBezTo>
                  <a:pt x="642" y="838"/>
                  <a:pt x="623" y="901"/>
                  <a:pt x="575" y="955"/>
                </a:cubicBezTo>
                <a:cubicBezTo>
                  <a:pt x="528" y="1008"/>
                  <a:pt x="468" y="1035"/>
                  <a:pt x="397" y="1035"/>
                </a:cubicBezTo>
                <a:cubicBezTo>
                  <a:pt x="339" y="1035"/>
                  <a:pt x="288" y="1017"/>
                  <a:pt x="244" y="981"/>
                </a:cubicBezTo>
                <a:cubicBezTo>
                  <a:pt x="201" y="944"/>
                  <a:pt x="174" y="898"/>
                  <a:pt x="164" y="842"/>
                </a:cubicBezTo>
                <a:cubicBezTo>
                  <a:pt x="160" y="830"/>
                  <a:pt x="163" y="820"/>
                  <a:pt x="171" y="811"/>
                </a:cubicBezTo>
                <a:cubicBezTo>
                  <a:pt x="179" y="802"/>
                  <a:pt x="190" y="797"/>
                  <a:pt x="203" y="797"/>
                </a:cubicBezTo>
                <a:lnTo>
                  <a:pt x="283" y="797"/>
                </a:lnTo>
                <a:cubicBezTo>
                  <a:pt x="303" y="797"/>
                  <a:pt x="316" y="805"/>
                  <a:pt x="322" y="822"/>
                </a:cubicBezTo>
                <a:cubicBezTo>
                  <a:pt x="334" y="858"/>
                  <a:pt x="359" y="876"/>
                  <a:pt x="397" y="876"/>
                </a:cubicBezTo>
                <a:cubicBezTo>
                  <a:pt x="413" y="876"/>
                  <a:pt x="428" y="872"/>
                  <a:pt x="440" y="864"/>
                </a:cubicBezTo>
                <a:cubicBezTo>
                  <a:pt x="453" y="856"/>
                  <a:pt x="462" y="844"/>
                  <a:pt x="469" y="829"/>
                </a:cubicBezTo>
                <a:cubicBezTo>
                  <a:pt x="475" y="815"/>
                  <a:pt x="478" y="800"/>
                  <a:pt x="476" y="785"/>
                </a:cubicBezTo>
                <a:cubicBezTo>
                  <a:pt x="473" y="765"/>
                  <a:pt x="463" y="749"/>
                  <a:pt x="446" y="737"/>
                </a:cubicBezTo>
                <a:cubicBezTo>
                  <a:pt x="430" y="724"/>
                  <a:pt x="412" y="718"/>
                  <a:pt x="392" y="718"/>
                </a:cubicBezTo>
                <a:lnTo>
                  <a:pt x="40" y="718"/>
                </a:lnTo>
                <a:cubicBezTo>
                  <a:pt x="28" y="718"/>
                  <a:pt x="19" y="714"/>
                  <a:pt x="11" y="707"/>
                </a:cubicBezTo>
                <a:cubicBezTo>
                  <a:pt x="4" y="699"/>
                  <a:pt x="0" y="690"/>
                  <a:pt x="0" y="678"/>
                </a:cubicBezTo>
                <a:lnTo>
                  <a:pt x="0" y="599"/>
                </a:lnTo>
                <a:cubicBezTo>
                  <a:pt x="0" y="587"/>
                  <a:pt x="4" y="578"/>
                  <a:pt x="11" y="570"/>
                </a:cubicBezTo>
                <a:cubicBezTo>
                  <a:pt x="19" y="563"/>
                  <a:pt x="28" y="559"/>
                  <a:pt x="40" y="559"/>
                </a:cubicBezTo>
                <a:lnTo>
                  <a:pt x="389" y="559"/>
                </a:lnTo>
                <a:moveTo>
                  <a:pt x="40" y="479"/>
                </a:moveTo>
                <a:cubicBezTo>
                  <a:pt x="28" y="479"/>
                  <a:pt x="19" y="476"/>
                  <a:pt x="11" y="468"/>
                </a:cubicBezTo>
                <a:cubicBezTo>
                  <a:pt x="4" y="461"/>
                  <a:pt x="0" y="451"/>
                  <a:pt x="0" y="440"/>
                </a:cubicBezTo>
                <a:lnTo>
                  <a:pt x="0" y="360"/>
                </a:lnTo>
                <a:cubicBezTo>
                  <a:pt x="0" y="349"/>
                  <a:pt x="4" y="339"/>
                  <a:pt x="11" y="332"/>
                </a:cubicBezTo>
                <a:cubicBezTo>
                  <a:pt x="19" y="324"/>
                  <a:pt x="28" y="321"/>
                  <a:pt x="40" y="321"/>
                </a:cubicBezTo>
                <a:lnTo>
                  <a:pt x="868" y="321"/>
                </a:lnTo>
                <a:cubicBezTo>
                  <a:pt x="888" y="321"/>
                  <a:pt x="906" y="314"/>
                  <a:pt x="923" y="302"/>
                </a:cubicBezTo>
                <a:cubicBezTo>
                  <a:pt x="939" y="290"/>
                  <a:pt x="949" y="274"/>
                  <a:pt x="953" y="254"/>
                </a:cubicBezTo>
                <a:cubicBezTo>
                  <a:pt x="956" y="231"/>
                  <a:pt x="950" y="209"/>
                  <a:pt x="934" y="190"/>
                </a:cubicBezTo>
                <a:cubicBezTo>
                  <a:pt x="918" y="171"/>
                  <a:pt x="898" y="162"/>
                  <a:pt x="873" y="162"/>
                </a:cubicBezTo>
                <a:cubicBezTo>
                  <a:pt x="835" y="162"/>
                  <a:pt x="810" y="180"/>
                  <a:pt x="799" y="216"/>
                </a:cubicBezTo>
                <a:cubicBezTo>
                  <a:pt x="792" y="233"/>
                  <a:pt x="779" y="241"/>
                  <a:pt x="759" y="241"/>
                </a:cubicBezTo>
                <a:lnTo>
                  <a:pt x="680" y="241"/>
                </a:lnTo>
                <a:cubicBezTo>
                  <a:pt x="671" y="241"/>
                  <a:pt x="664" y="239"/>
                  <a:pt x="657" y="235"/>
                </a:cubicBezTo>
                <a:cubicBezTo>
                  <a:pt x="651" y="231"/>
                  <a:pt x="646" y="225"/>
                  <a:pt x="642" y="218"/>
                </a:cubicBezTo>
                <a:cubicBezTo>
                  <a:pt x="639" y="210"/>
                  <a:pt x="638" y="203"/>
                  <a:pt x="640" y="197"/>
                </a:cubicBezTo>
                <a:cubicBezTo>
                  <a:pt x="648" y="155"/>
                  <a:pt x="666" y="118"/>
                  <a:pt x="693" y="86"/>
                </a:cubicBezTo>
                <a:cubicBezTo>
                  <a:pt x="721" y="54"/>
                  <a:pt x="755" y="31"/>
                  <a:pt x="796" y="17"/>
                </a:cubicBezTo>
                <a:cubicBezTo>
                  <a:pt x="838" y="3"/>
                  <a:pt x="881" y="0"/>
                  <a:pt x="925" y="9"/>
                </a:cubicBezTo>
                <a:cubicBezTo>
                  <a:pt x="970" y="18"/>
                  <a:pt x="1009" y="40"/>
                  <a:pt x="1042" y="73"/>
                </a:cubicBezTo>
                <a:cubicBezTo>
                  <a:pt x="1075" y="106"/>
                  <a:pt x="1096" y="145"/>
                  <a:pt x="1106" y="189"/>
                </a:cubicBezTo>
                <a:cubicBezTo>
                  <a:pt x="1121" y="265"/>
                  <a:pt x="1105" y="333"/>
                  <a:pt x="1057" y="391"/>
                </a:cubicBezTo>
                <a:cubicBezTo>
                  <a:pt x="1009" y="450"/>
                  <a:pt x="948" y="479"/>
                  <a:pt x="873" y="479"/>
                </a:cubicBezTo>
                <a:lnTo>
                  <a:pt x="40" y="479"/>
                </a:lnTo>
                <a:moveTo>
                  <a:pt x="992" y="559"/>
                </a:moveTo>
                <a:cubicBezTo>
                  <a:pt x="1081" y="559"/>
                  <a:pt x="1154" y="594"/>
                  <a:pt x="1210" y="663"/>
                </a:cubicBezTo>
                <a:cubicBezTo>
                  <a:pt x="1267" y="733"/>
                  <a:pt x="1284" y="813"/>
                  <a:pt x="1263" y="904"/>
                </a:cubicBezTo>
                <a:cubicBezTo>
                  <a:pt x="1251" y="953"/>
                  <a:pt x="1226" y="997"/>
                  <a:pt x="1187" y="1035"/>
                </a:cubicBezTo>
                <a:cubicBezTo>
                  <a:pt x="1148" y="1073"/>
                  <a:pt x="1103" y="1097"/>
                  <a:pt x="1052" y="1107"/>
                </a:cubicBezTo>
                <a:cubicBezTo>
                  <a:pt x="981" y="1124"/>
                  <a:pt x="915" y="1114"/>
                  <a:pt x="856" y="1079"/>
                </a:cubicBezTo>
                <a:cubicBezTo>
                  <a:pt x="796" y="1043"/>
                  <a:pt x="755" y="993"/>
                  <a:pt x="732" y="929"/>
                </a:cubicBezTo>
                <a:cubicBezTo>
                  <a:pt x="727" y="915"/>
                  <a:pt x="728" y="903"/>
                  <a:pt x="737" y="893"/>
                </a:cubicBezTo>
                <a:cubicBezTo>
                  <a:pt x="745" y="882"/>
                  <a:pt x="756" y="876"/>
                  <a:pt x="769" y="876"/>
                </a:cubicBezTo>
                <a:lnTo>
                  <a:pt x="853" y="876"/>
                </a:lnTo>
                <a:cubicBezTo>
                  <a:pt x="870" y="876"/>
                  <a:pt x="881" y="883"/>
                  <a:pt x="888" y="896"/>
                </a:cubicBezTo>
                <a:cubicBezTo>
                  <a:pt x="911" y="936"/>
                  <a:pt x="946" y="956"/>
                  <a:pt x="992" y="956"/>
                </a:cubicBezTo>
                <a:cubicBezTo>
                  <a:pt x="1025" y="956"/>
                  <a:pt x="1053" y="944"/>
                  <a:pt x="1077" y="921"/>
                </a:cubicBezTo>
                <a:cubicBezTo>
                  <a:pt x="1100" y="898"/>
                  <a:pt x="1111" y="870"/>
                  <a:pt x="1111" y="837"/>
                </a:cubicBezTo>
                <a:cubicBezTo>
                  <a:pt x="1111" y="804"/>
                  <a:pt x="1100" y="776"/>
                  <a:pt x="1077" y="753"/>
                </a:cubicBezTo>
                <a:cubicBezTo>
                  <a:pt x="1053" y="730"/>
                  <a:pt x="1025" y="718"/>
                  <a:pt x="992" y="718"/>
                </a:cubicBezTo>
                <a:lnTo>
                  <a:pt x="704" y="718"/>
                </a:lnTo>
                <a:cubicBezTo>
                  <a:pt x="686" y="655"/>
                  <a:pt x="653" y="602"/>
                  <a:pt x="605" y="559"/>
                </a:cubicBezTo>
                <a:lnTo>
                  <a:pt x="992" y="559"/>
                </a:lnTo>
                <a:close/>
              </a:path>
            </a:pathLst>
          </a:custGeom>
          <a:gradFill rotWithShape="0">
            <a:gsLst>
              <a:gs pos="0">
                <a:srgbClr val="0d84a1">
                  <a:alpha val="80000"/>
                </a:srgbClr>
              </a:gs>
              <a:gs pos="100000">
                <a:srgbClr val="0d84a1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7"/>
          <p:cNvSpPr/>
          <p:nvPr/>
        </p:nvSpPr>
        <p:spPr>
          <a:xfrm>
            <a:off x="6863400" y="3614400"/>
            <a:ext cx="2742120" cy="50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FUTURO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9" name="CustomShape 8"/>
          <p:cNvSpPr/>
          <p:nvPr/>
        </p:nvSpPr>
        <p:spPr>
          <a:xfrm>
            <a:off x="6859080" y="3818160"/>
            <a:ext cx="2962800" cy="12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15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Planificación estratégica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0" name="CustomShape 9"/>
          <p:cNvSpPr/>
          <p:nvPr/>
        </p:nvSpPr>
        <p:spPr>
          <a:xfrm>
            <a:off x="8003880" y="2979360"/>
            <a:ext cx="456840" cy="399600"/>
          </a:xfrm>
          <a:custGeom>
            <a:avLst/>
            <a:gdLst/>
            <a:ahLst/>
            <a:rect l="l" t="t" r="r" b="b"/>
            <a:pathLst>
              <a:path w="1271" h="1112">
                <a:moveTo>
                  <a:pt x="159" y="159"/>
                </a:moveTo>
                <a:cubicBezTo>
                  <a:pt x="313" y="159"/>
                  <a:pt x="444" y="213"/>
                  <a:pt x="552" y="321"/>
                </a:cubicBezTo>
                <a:cubicBezTo>
                  <a:pt x="660" y="430"/>
                  <a:pt x="714" y="561"/>
                  <a:pt x="714" y="714"/>
                </a:cubicBezTo>
                <a:lnTo>
                  <a:pt x="714" y="1072"/>
                </a:lnTo>
                <a:cubicBezTo>
                  <a:pt x="714" y="1083"/>
                  <a:pt x="711" y="1093"/>
                  <a:pt x="703" y="1100"/>
                </a:cubicBezTo>
                <a:cubicBezTo>
                  <a:pt x="696" y="1108"/>
                  <a:pt x="686" y="1111"/>
                  <a:pt x="675" y="1111"/>
                </a:cubicBezTo>
                <a:lnTo>
                  <a:pt x="595" y="1111"/>
                </a:lnTo>
                <a:cubicBezTo>
                  <a:pt x="584" y="1111"/>
                  <a:pt x="574" y="1108"/>
                  <a:pt x="567" y="1100"/>
                </a:cubicBezTo>
                <a:cubicBezTo>
                  <a:pt x="559" y="1093"/>
                  <a:pt x="556" y="1083"/>
                  <a:pt x="556" y="1072"/>
                </a:cubicBezTo>
                <a:lnTo>
                  <a:pt x="556" y="714"/>
                </a:lnTo>
                <a:cubicBezTo>
                  <a:pt x="402" y="714"/>
                  <a:pt x="271" y="660"/>
                  <a:pt x="162" y="552"/>
                </a:cubicBezTo>
                <a:cubicBezTo>
                  <a:pt x="54" y="444"/>
                  <a:pt x="0" y="313"/>
                  <a:pt x="0" y="159"/>
                </a:cubicBezTo>
                <a:lnTo>
                  <a:pt x="159" y="159"/>
                </a:lnTo>
                <a:moveTo>
                  <a:pt x="1111" y="0"/>
                </a:moveTo>
                <a:lnTo>
                  <a:pt x="1270" y="0"/>
                </a:lnTo>
                <a:cubicBezTo>
                  <a:pt x="1270" y="142"/>
                  <a:pt x="1222" y="266"/>
                  <a:pt x="1126" y="372"/>
                </a:cubicBezTo>
                <a:cubicBezTo>
                  <a:pt x="1030" y="478"/>
                  <a:pt x="912" y="538"/>
                  <a:pt x="771" y="553"/>
                </a:cubicBezTo>
                <a:cubicBezTo>
                  <a:pt x="745" y="452"/>
                  <a:pt x="696" y="363"/>
                  <a:pt x="625" y="285"/>
                </a:cubicBezTo>
                <a:cubicBezTo>
                  <a:pt x="650" y="242"/>
                  <a:pt x="679" y="203"/>
                  <a:pt x="713" y="169"/>
                </a:cubicBezTo>
                <a:cubicBezTo>
                  <a:pt x="747" y="134"/>
                  <a:pt x="785" y="104"/>
                  <a:pt x="826" y="79"/>
                </a:cubicBezTo>
                <a:cubicBezTo>
                  <a:pt x="867" y="55"/>
                  <a:pt x="912" y="35"/>
                  <a:pt x="961" y="21"/>
                </a:cubicBezTo>
                <a:cubicBezTo>
                  <a:pt x="1010" y="7"/>
                  <a:pt x="1060" y="0"/>
                  <a:pt x="1111" y="0"/>
                </a:cubicBezTo>
                <a:close/>
              </a:path>
            </a:pathLst>
          </a:custGeom>
          <a:gradFill rotWithShape="0">
            <a:gsLst>
              <a:gs pos="0">
                <a:srgbClr val="0d84a1">
                  <a:alpha val="80000"/>
                </a:srgbClr>
              </a:gs>
              <a:gs pos="100000">
                <a:srgbClr val="0d84a1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TextShape 10"/>
          <p:cNvSpPr txBox="1"/>
          <p:nvPr/>
        </p:nvSpPr>
        <p:spPr>
          <a:xfrm>
            <a:off x="503640" y="580680"/>
            <a:ext cx="9068040" cy="124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1" lang="es-UY" sz="4800" spc="-1" strike="noStrike">
                <a:solidFill>
                  <a:srgbClr val="ffffff"/>
                </a:solidFill>
                <a:latin typeface="Noto Sans"/>
                <a:ea typeface="DejaVu Sans"/>
              </a:rPr>
              <a:t>MARCO NORMATIVO</a:t>
            </a:r>
            <a:endParaRPr b="0" lang="es-UY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03640" y="226080"/>
            <a:ext cx="9068040" cy="94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Imagen 479" descr=""/>
          <p:cNvPicPr/>
          <p:nvPr/>
        </p:nvPicPr>
        <p:blipFill>
          <a:blip r:embed="rId1"/>
          <a:stretch/>
        </p:blipFill>
        <p:spPr>
          <a:xfrm>
            <a:off x="0" y="0"/>
            <a:ext cx="10076040" cy="56671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503640" y="372960"/>
            <a:ext cx="9068040" cy="16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1" lang="es-UY" sz="4800" spc="-1" strike="noStrike">
                <a:solidFill>
                  <a:srgbClr val="ffffff"/>
                </a:solidFill>
                <a:latin typeface="Noto Sans"/>
                <a:ea typeface="DejaVu Sans"/>
              </a:rPr>
              <a:t>COMPROMISO </a:t>
            </a:r>
            <a:br/>
            <a:r>
              <a:rPr b="1" lang="es-UY" sz="4800" spc="-1" strike="noStrike">
                <a:solidFill>
                  <a:srgbClr val="ffffff"/>
                </a:solidFill>
                <a:latin typeface="Noto Sans"/>
                <a:ea typeface="DejaVu Sans"/>
              </a:rPr>
              <a:t>CON LA SOCIEDAD</a:t>
            </a:r>
            <a:endParaRPr b="0" lang="es-UY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635760" y="2241360"/>
            <a:ext cx="8803440" cy="36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tabLst>
                <a:tab algn="l" pos="408240"/>
              </a:tabLst>
            </a:pP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-Convenios</a:t>
            </a:r>
            <a:br/>
            <a:br/>
            <a:r>
              <a:rPr b="0" lang="es-ES" sz="20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Acuerdos marco y específicos</a:t>
            </a:r>
            <a:br/>
            <a:br/>
            <a:r>
              <a:rPr b="0" lang="es-ES" sz="20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Trabajo de grado de universidades</a:t>
            </a:r>
            <a:br/>
            <a:br/>
            <a:r>
              <a:rPr b="0" lang="es-ES" sz="20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Pasantías técnicas</a:t>
            </a:r>
            <a:br/>
            <a:br/>
            <a:r>
              <a:rPr b="0" lang="es-ES" sz="20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Cooperación técnica en lo público</a:t>
            </a:r>
            <a:br/>
            <a:br/>
            <a:r>
              <a:rPr b="0" lang="es-ES" sz="20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lang="es-UY" sz="2000" spc="-1" strike="noStrike">
                <a:solidFill>
                  <a:srgbClr val="000000"/>
                </a:solidFill>
                <a:latin typeface="Noto Sans"/>
                <a:ea typeface="DejaVu Sans"/>
              </a:rPr>
              <a:t>Inicio de venta de servicios (1er. etapa Entes Estatales)</a:t>
            </a:r>
            <a:endParaRPr b="0" lang="es-UY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503640" y="372960"/>
            <a:ext cx="9068040" cy="166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</a:pPr>
            <a:r>
              <a:rPr b="1" lang="es-UY" sz="4800" spc="-1" strike="noStrike">
                <a:solidFill>
                  <a:srgbClr val="ffffff"/>
                </a:solidFill>
                <a:latin typeface="Noto Sans"/>
                <a:ea typeface="DejaVu Sans"/>
              </a:rPr>
              <a:t>FORO REGIONAL EXPECTATIVAS</a:t>
            </a:r>
            <a:endParaRPr b="0" lang="es-UY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651600" y="2334960"/>
            <a:ext cx="9068040" cy="34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tabLst>
                <a:tab algn="l" pos="408240"/>
              </a:tabLst>
            </a:pPr>
            <a:r>
              <a:rPr b="1" lang="es-UY" sz="2400" spc="-1" strike="noStrike">
                <a:solidFill>
                  <a:srgbClr val="000000"/>
                </a:solidFill>
                <a:latin typeface="Noto Sans"/>
                <a:ea typeface="DejaVu Sans"/>
              </a:rPr>
              <a:t>-Conocer otras experiencias</a:t>
            </a:r>
            <a:br/>
            <a:br/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lang="es-UY" sz="2400" spc="-1" strike="noStrike">
                <a:solidFill>
                  <a:srgbClr val="000000"/>
                </a:solidFill>
                <a:latin typeface="Noto Sans"/>
                <a:ea typeface="DejaVu Sans"/>
              </a:rPr>
              <a:t>Compartir experiencias</a:t>
            </a:r>
            <a:br/>
            <a:br/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lang="es-UY" sz="2400" spc="-1" strike="noStrike">
                <a:solidFill>
                  <a:srgbClr val="000000"/>
                </a:solidFill>
                <a:latin typeface="Noto Sans"/>
                <a:ea typeface="DejaVu Sans"/>
              </a:rPr>
              <a:t>Interés en productos específicos agrícolas</a:t>
            </a:r>
            <a:br/>
            <a:br/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lang="es-UY" sz="2400" spc="-1" strike="noStrike">
                <a:solidFill>
                  <a:srgbClr val="000000"/>
                </a:solidFill>
                <a:latin typeface="Noto Sans"/>
                <a:ea typeface="DejaVu Sans"/>
              </a:rPr>
              <a:t>Productos específicos marina</a:t>
            </a:r>
            <a:endParaRPr b="0" lang="es-UY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720000" y="1039680"/>
            <a:ext cx="9068040" cy="165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1" lang="es-UY" sz="2200" spc="996" strike="noStrike">
                <a:solidFill>
                  <a:srgbClr val="ffffff"/>
                </a:solidFill>
                <a:latin typeface="Noto Sans"/>
                <a:ea typeface="DejaVu Sans"/>
              </a:rPr>
              <a:t>QUIEN OBRA PUEDE EQUIVOCARSE… QUIEN NADA HACE YA ESTA EQUIVOCADO</a:t>
            </a:r>
            <a:endParaRPr b="0" lang="es-UY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084560" y="5209560"/>
            <a:ext cx="23389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  <a:ea typeface="DejaVu Sans"/>
              </a:rPr>
              <a:t>www.inumet.gub.uy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03640" y="22572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UY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503640" y="132624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/>
          </a:bodyPr>
          <a:p>
            <a:endParaRPr b="0" lang="es-UY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Imagen 487" descr=""/>
          <p:cNvPicPr/>
          <p:nvPr/>
        </p:nvPicPr>
        <p:blipFill>
          <a:blip r:embed="rId1"/>
          <a:stretch/>
        </p:blipFill>
        <p:spPr>
          <a:xfrm rot="4200">
            <a:off x="-2880" y="6120"/>
            <a:ext cx="10051920" cy="57970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Application>LibreOffice/7.0.4.2$Windows_X86_64 LibreOffice_project/dcf040e67528d9187c66b2379df5ea4407429775</Application>
  <AppVersion>15.0000</AppVersion>
  <Words>132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2021-12-07T12:19:50Z</dcterms:created>
  <dc:creator>Daniela Perera</dc:creator>
  <dc:description/>
  <dc:language>es-UY</dc:language>
  <cp:lastModifiedBy>Daniela Perera</cp:lastModifiedBy>
  <cp:lastPrinted>2022-04-29T15:10:03Z</cp:lastPrinted>
  <dcterms:modified xsi:type="dcterms:W3CDTF">2022-07-08T14:37:31Z</dcterms:modified>
  <cp:revision>42</cp:revision>
  <dc:subject/>
  <dc:title>Freshes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Personalizado</vt:lpwstr>
  </property>
  <property fmtid="{D5CDD505-2E9C-101B-9397-08002B2CF9AE}" pid="3" name="Slides">
    <vt:i4>8</vt:i4>
  </property>
</Properties>
</file>