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48" r:id="rId2"/>
  </p:sldMasterIdLst>
  <p:notesMasterIdLst>
    <p:notesMasterId r:id="rId16"/>
  </p:notesMasterIdLst>
  <p:sldIdLst>
    <p:sldId id="268" r:id="rId3"/>
    <p:sldId id="287" r:id="rId4"/>
    <p:sldId id="289" r:id="rId5"/>
    <p:sldId id="290" r:id="rId6"/>
    <p:sldId id="293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85" r:id="rId15"/>
  </p:sldIdLst>
  <p:sldSz cx="9144000" cy="5143500" type="screen16x9"/>
  <p:notesSz cx="6858000" cy="91440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BBDB"/>
    <a:srgbClr val="114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9A87C2-BA0E-DC20-A62F-7656FC0E8595}" v="1" dt="2022-07-14T17:47:56.598"/>
    <p1510:client id="{875C8A02-5353-6971-127F-235009683D82}" v="16" dt="2022-07-07T18:36:16.358"/>
    <p1510:client id="{B13E2DB2-1E29-C7F6-77DD-C3438DF34CD5}" v="56" dt="2022-07-14T17:42:40.197"/>
    <p1510:client id="{BAE2FE35-38F3-6922-F9BF-C592757D2C00}" v="1679" dt="2022-07-14T13:49:16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4" y="52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1E108-1E42-495B-8262-83048EFC0F27}" type="datetimeFigureOut">
              <a:rPr lang="es-ES" smtClean="0"/>
              <a:t>19/07/2022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25700-B5A3-47A2-99FB-1969FCDDD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33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36a71d0cb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36a71d0cb3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g136a71d0cb3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9929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65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04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262e097766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262e097766_0_3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Los invitamos a que sean creativos y generen sus propios productos a partir de los pronósticos numéricos generados en el SMN.</a:t>
            </a:r>
            <a:endParaRPr/>
          </a:p>
        </p:txBody>
      </p:sp>
      <p:sp>
        <p:nvSpPr>
          <p:cNvPr id="264" name="Google Shape;264;g1262e097766_0_3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31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84065" y="1759182"/>
            <a:ext cx="5584190" cy="124471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884065" y="3111647"/>
            <a:ext cx="5584190" cy="71046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2" y="879906"/>
            <a:ext cx="3378954" cy="5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3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2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 b="0"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6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12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6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6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2945244" y="3025975"/>
            <a:ext cx="333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900">
                <a:solidFill>
                  <a:schemeClr val="bg1"/>
                </a:solidFill>
                <a:ea typeface="Times New Roman" panose="02020603050405020304" pitchFamily="18" charset="0"/>
              </a:rPr>
              <a:t>Dorrego 4019 (C1425GBE) </a:t>
            </a:r>
            <a:r>
              <a:rPr lang="es-AR" sz="900">
                <a:solidFill>
                  <a:schemeClr val="bg1"/>
                </a:solidFill>
              </a:rPr>
              <a:t>Buenos Aires . Argentina</a:t>
            </a:r>
          </a:p>
          <a:p>
            <a:pPr algn="ctr"/>
            <a:r>
              <a:rPr lang="es-AR" sz="900">
                <a:solidFill>
                  <a:schemeClr val="bg1"/>
                </a:solidFill>
              </a:rPr>
              <a:t>Tel: (+54 11) 5167-6767. smn@smn.gob.ar</a:t>
            </a:r>
            <a:endParaRPr lang="es-ES" sz="900" u="none" kern="120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78" y="3448570"/>
            <a:ext cx="1392776" cy="4905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16" y="2307096"/>
            <a:ext cx="4287100" cy="50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seño personalizado">
  <p:cSld name="3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84065" y="1759182"/>
            <a:ext cx="5584190" cy="124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884065" y="3111647"/>
            <a:ext cx="5584190" cy="71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3">
            <a:alphaModFix/>
          </a:blip>
          <a:srcRect r="36408"/>
          <a:stretch/>
        </p:blipFill>
        <p:spPr>
          <a:xfrm>
            <a:off x="771332" y="856096"/>
            <a:ext cx="3630172" cy="667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884065" y="1759182"/>
            <a:ext cx="5584190" cy="1244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884065" y="3111647"/>
            <a:ext cx="5584190" cy="71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02" y="879906"/>
            <a:ext cx="3378954" cy="57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10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628650" y="713093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628650" y="1828799"/>
            <a:ext cx="7886700" cy="2803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1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1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629841" y="674174"/>
            <a:ext cx="7886700" cy="74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629842" y="1462346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2"/>
          </p:nvPr>
        </p:nvSpPr>
        <p:spPr>
          <a:xfrm>
            <a:off x="629842" y="2138765"/>
            <a:ext cx="3868340" cy="234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3"/>
          </p:nvPr>
        </p:nvSpPr>
        <p:spPr>
          <a:xfrm>
            <a:off x="4629151" y="1462346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4"/>
          </p:nvPr>
        </p:nvSpPr>
        <p:spPr>
          <a:xfrm>
            <a:off x="4629151" y="2138765"/>
            <a:ext cx="3887391" cy="2347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2945244" y="3025975"/>
            <a:ext cx="333604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Dorrego 4019 (C1425GBE) Buenos Aires . Argentina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Tel: (+54 11) 5167-6767. smn@smn.gob.ar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6878" y="3448570"/>
            <a:ext cx="1392776" cy="49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9716" y="2307096"/>
            <a:ext cx="4287100" cy="501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84065" y="1759182"/>
            <a:ext cx="5584190" cy="124471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884065" y="3111647"/>
            <a:ext cx="5584190" cy="71046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9"/>
          <a:stretch/>
        </p:blipFill>
        <p:spPr>
          <a:xfrm>
            <a:off x="771332" y="856096"/>
            <a:ext cx="3630172" cy="6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84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4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5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title"/>
          </p:nvPr>
        </p:nvSpPr>
        <p:spPr>
          <a:xfrm>
            <a:off x="629841" y="674174"/>
            <a:ext cx="7886700" cy="74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1"/>
          </p:nvPr>
        </p:nvSpPr>
        <p:spPr>
          <a:xfrm>
            <a:off x="629842" y="1497863"/>
            <a:ext cx="3868340" cy="298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2"/>
          </p:nvPr>
        </p:nvSpPr>
        <p:spPr>
          <a:xfrm>
            <a:off x="4629151" y="1497863"/>
            <a:ext cx="3887391" cy="298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628650" y="684549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17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7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8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F5496"/>
              </a:buClr>
              <a:buSzPts val="2400"/>
              <a:buChar char="•"/>
              <a:defRPr sz="2400" b="0">
                <a:solidFill>
                  <a:srgbClr val="2F5496"/>
                </a:solidFill>
              </a:defRPr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pic>
        <p:nvPicPr>
          <p:cNvPr id="69" name="Google Shape;69;p19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9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rgbClr val="2F549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pic>
        <p:nvPicPr>
          <p:cNvPr id="75" name="Google Shape;75;p20"/>
          <p:cNvPicPr preferRelativeResize="0"/>
          <p:nvPr/>
        </p:nvPicPr>
        <p:blipFill rotWithShape="1">
          <a:blip r:embed="rId2">
            <a:alphaModFix/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0"/>
          <p:cNvSpPr txBox="1"/>
          <p:nvPr/>
        </p:nvSpPr>
        <p:spPr>
          <a:xfrm>
            <a:off x="77487" y="4889824"/>
            <a:ext cx="1331183" cy="213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2022 | Las Malvinas son Argentinas</a:t>
            </a:r>
            <a:endParaRPr sz="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62e097766_0_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262e097766_0_2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rtl="0">
              <a:spcBef>
                <a:spcPts val="75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375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1150" rtl="0">
              <a:spcBef>
                <a:spcPts val="375"/>
              </a:spcBef>
              <a:spcAft>
                <a:spcPts val="0"/>
              </a:spcAft>
              <a:buSzPts val="1300"/>
              <a:buChar char="•"/>
              <a:defRPr/>
            </a:lvl4pPr>
            <a:lvl5pPr marL="2286000" lvl="4" indent="-311150" rtl="0">
              <a:spcBef>
                <a:spcPts val="375"/>
              </a:spcBef>
              <a:spcAft>
                <a:spcPts val="0"/>
              </a:spcAft>
              <a:buSzPts val="1300"/>
              <a:buChar char="•"/>
              <a:defRPr/>
            </a:lvl5pPr>
            <a:lvl6pPr marL="2743200" lvl="5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rtl="0"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1262e097766_0_2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0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3093"/>
            <a:ext cx="7886700" cy="994172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8799"/>
            <a:ext cx="7886700" cy="280392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5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8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29841" y="674174"/>
            <a:ext cx="7886700" cy="741074"/>
          </a:xfrm>
        </p:spPr>
        <p:txBody>
          <a:bodyPr/>
          <a:lstStyle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497863"/>
            <a:ext cx="3868340" cy="298889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1497863"/>
            <a:ext cx="3887391" cy="298889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6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1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674174"/>
            <a:ext cx="7886700" cy="741074"/>
          </a:xfrm>
        </p:spPr>
        <p:txBody>
          <a:bodyPr/>
          <a:lstStyle>
            <a:lvl1pPr>
              <a:defRPr sz="28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462346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138765"/>
            <a:ext cx="3868340" cy="234799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462346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138765"/>
            <a:ext cx="3887391" cy="234799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8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9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84549"/>
            <a:ext cx="7886700" cy="994172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368" r="2339" b="31533"/>
          <a:stretch/>
        </p:blipFill>
        <p:spPr>
          <a:xfrm>
            <a:off x="1924050" y="4192439"/>
            <a:ext cx="7219950" cy="949187"/>
          </a:xfrm>
          <a:prstGeom prst="rect">
            <a:avLst/>
          </a:prstGeom>
        </p:spPr>
      </p:pic>
      <p:sp>
        <p:nvSpPr>
          <p:cNvPr id="4" name="Cuadro de texto 2"/>
          <p:cNvSpPr txBox="1">
            <a:spLocks noChangeArrowheads="1"/>
          </p:cNvSpPr>
          <p:nvPr userDrawn="1"/>
        </p:nvSpPr>
        <p:spPr bwMode="auto">
          <a:xfrm>
            <a:off x="77487" y="4889824"/>
            <a:ext cx="1331183" cy="2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  <a:tabLst>
                <a:tab pos="2806065" algn="ctr"/>
                <a:tab pos="5612130" algn="r"/>
              </a:tabLst>
            </a:pPr>
            <a:r>
              <a:rPr lang="es-AR" sz="6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 | Las Malvinas son Argentinas</a:t>
            </a:r>
            <a:endParaRPr lang="es-AR" sz="80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0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824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685" r:id="rId3"/>
    <p:sldLayoutId id="2147483696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700" r:id="rId13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20351" y="3072723"/>
            <a:ext cx="6634335" cy="1244714"/>
          </a:xfrm>
        </p:spPr>
        <p:txBody>
          <a:bodyPr/>
          <a:lstStyle/>
          <a:p>
            <a:r>
              <a:rPr lang="es-MX" sz="1600" dirty="0"/>
              <a:t>FORO REGIONAL DE ALTO NIVEL DE </a:t>
            </a:r>
            <a:r>
              <a:rPr lang="es-MX" sz="1600" dirty="0" smtClean="0"/>
              <a:t>LA</a:t>
            </a:r>
            <a:r>
              <a:rPr lang="es-MX" sz="1600" b="0" dirty="0" smtClean="0"/>
              <a:t> </a:t>
            </a:r>
            <a:r>
              <a:rPr lang="es-MX" sz="1600" dirty="0" smtClean="0"/>
              <a:t>PLATAFORMA </a:t>
            </a:r>
            <a:r>
              <a:rPr lang="es-MX" sz="1600" dirty="0"/>
              <a:t>CONSULTIVA ABIERTA EN LA ASOCIACIÓN REGIONAL III</a:t>
            </a:r>
            <a:r>
              <a:rPr lang="es-MX" sz="1600" b="0" dirty="0"/>
              <a:t/>
            </a:r>
            <a:br>
              <a:rPr lang="es-MX" sz="1600" b="0" dirty="0"/>
            </a:br>
            <a:r>
              <a:rPr lang="es-ES" sz="1600" dirty="0" smtClean="0"/>
              <a:t>Cartagena de Indias, Colombia, 18 -22 Julio 2022</a:t>
            </a:r>
            <a:r>
              <a:rPr lang="es-AR" sz="1000" dirty="0"/>
              <a:t/>
            </a:r>
            <a:br>
              <a:rPr lang="es-AR" sz="1000" dirty="0"/>
            </a:br>
            <a:endParaRPr lang="es-AR" sz="2800" b="0" dirty="0">
              <a:cs typeface="Calibri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920351" y="1790846"/>
            <a:ext cx="5705420" cy="937839"/>
          </a:xfrm>
        </p:spPr>
        <p:txBody>
          <a:bodyPr>
            <a:noAutofit/>
          </a:bodyPr>
          <a:lstStyle/>
          <a:p>
            <a:r>
              <a:rPr lang="es-MX" sz="3000" dirty="0"/>
              <a:t>Colaboración Público-Privada en el SMN de </a:t>
            </a:r>
            <a:r>
              <a:rPr lang="es-MX" sz="3000" dirty="0" smtClean="0"/>
              <a:t>Argentina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5702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 descr="Imagen que contiene lluvia&#10;&#10;Descripción generada automáticamente">
            <a:extLst>
              <a:ext uri="{FF2B5EF4-FFF2-40B4-BE49-F238E27FC236}">
                <a16:creationId xmlns:a16="http://schemas.microsoft.com/office/drawing/2014/main" xmlns="" id="{179D11A9-2B63-1891-6BAC-1D0603D2C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66" y="698125"/>
            <a:ext cx="3271567" cy="4090624"/>
          </a:xfrm>
          <a:prstGeom prst="rect">
            <a:avLst/>
          </a:prstGeom>
        </p:spPr>
      </p:pic>
      <p:pic>
        <p:nvPicPr>
          <p:cNvPr id="12" name="Imagen 12" descr="Patrón de fondo&#10;&#10;Descripción generada automáticamente">
            <a:extLst>
              <a:ext uri="{FF2B5EF4-FFF2-40B4-BE49-F238E27FC236}">
                <a16:creationId xmlns:a16="http://schemas.microsoft.com/office/drawing/2014/main" xmlns="" id="{A7D347A1-1F3F-5798-45B1-9B34CC547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919" y="809183"/>
            <a:ext cx="3185303" cy="219714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F3A19818-20F8-8610-252A-27BC57A163A2}"/>
              </a:ext>
            </a:extLst>
          </p:cNvPr>
          <p:cNvSpPr/>
          <p:nvPr/>
        </p:nvSpPr>
        <p:spPr>
          <a:xfrm>
            <a:off x="2249337" y="1995936"/>
            <a:ext cx="614632" cy="3989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A4305758-81EF-2756-E528-92B7B0FF04D5}"/>
              </a:ext>
            </a:extLst>
          </p:cNvPr>
          <p:cNvSpPr/>
          <p:nvPr/>
        </p:nvSpPr>
        <p:spPr>
          <a:xfrm>
            <a:off x="1079" y="-4313"/>
            <a:ext cx="9143998" cy="70773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cs typeface="Calibri"/>
              </a:rPr>
              <a:t>Datos de pronósticos </a:t>
            </a:r>
            <a:r>
              <a:rPr lang="es-ES" sz="2800" dirty="0" smtClean="0">
                <a:cs typeface="Calibri"/>
              </a:rPr>
              <a:t>deterministas </a:t>
            </a:r>
            <a:r>
              <a:rPr lang="es-ES" sz="2800" dirty="0">
                <a:cs typeface="Calibri"/>
              </a:rPr>
              <a:t>a 3 días, horario, </a:t>
            </a:r>
            <a:endParaRPr lang="es-ES" dirty="0">
              <a:cs typeface="Calibri"/>
            </a:endParaRPr>
          </a:p>
          <a:p>
            <a:pPr algn="ctr"/>
            <a:r>
              <a:rPr lang="es-ES" sz="2800" dirty="0">
                <a:cs typeface="Calibri"/>
              </a:rPr>
              <a:t>dos ciclos diarios 4 km de resolución, </a:t>
            </a:r>
            <a:endParaRPr lang="es-ES" dirty="0">
              <a:cs typeface="Calibri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40B00D10-90D9-CCD3-B91E-5C5D2FEB7B68}"/>
              </a:ext>
            </a:extLst>
          </p:cNvPr>
          <p:cNvSpPr txBox="1"/>
          <p:nvPr/>
        </p:nvSpPr>
        <p:spPr>
          <a:xfrm>
            <a:off x="3888260" y="3131244"/>
            <a:ext cx="505254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1700" dirty="0">
                <a:latin typeface="Calibri"/>
                <a:cs typeface="Calibri"/>
              </a:rPr>
              <a:t>La más alta resolución y calidad disponible en la </a:t>
            </a:r>
            <a:r>
              <a:rPr lang="es-ES" sz="1700" dirty="0" smtClean="0">
                <a:latin typeface="Calibri"/>
                <a:cs typeface="Calibri"/>
              </a:rPr>
              <a:t>región para ser descargados</a:t>
            </a:r>
            <a:endParaRPr lang="es-ES" sz="17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1700" dirty="0">
                <a:latin typeface="Calibri"/>
                <a:cs typeface="Calibri"/>
              </a:rPr>
              <a:t>Pronósticos operacionales desde enero 2020</a:t>
            </a:r>
          </a:p>
          <a:p>
            <a:pPr marL="285750" indent="-285750">
              <a:buFont typeface="Arial"/>
              <a:buChar char="•"/>
            </a:pPr>
            <a:r>
              <a:rPr lang="es-ES" sz="1700" dirty="0">
                <a:latin typeface="Calibri"/>
                <a:cs typeface="Calibri"/>
              </a:rPr>
              <a:t>Disponible en AWS desde enero 2021: </a:t>
            </a:r>
            <a:r>
              <a:rPr lang="es-ES" sz="1700" dirty="0" err="1">
                <a:latin typeface="Calibri"/>
                <a:cs typeface="Calibri"/>
              </a:rPr>
              <a:t>Temp</a:t>
            </a:r>
            <a:r>
              <a:rPr lang="es-ES" sz="1700" dirty="0">
                <a:latin typeface="Calibri"/>
                <a:cs typeface="Calibri"/>
              </a:rPr>
              <a:t> </a:t>
            </a:r>
            <a:r>
              <a:rPr lang="es-ES" sz="1700" dirty="0" err="1" smtClean="0">
                <a:latin typeface="Calibri"/>
                <a:cs typeface="Calibri"/>
              </a:rPr>
              <a:t>sup</a:t>
            </a:r>
            <a:r>
              <a:rPr lang="es-ES" sz="1700" dirty="0" smtClean="0">
                <a:latin typeface="Calibri"/>
                <a:cs typeface="Calibri"/>
              </a:rPr>
              <a:t>, </a:t>
            </a:r>
            <a:r>
              <a:rPr lang="es-ES" sz="1700" dirty="0" err="1">
                <a:latin typeface="Calibri"/>
                <a:cs typeface="Calibri"/>
              </a:rPr>
              <a:t>precip</a:t>
            </a:r>
            <a:r>
              <a:rPr lang="es-ES" sz="1700" dirty="0">
                <a:latin typeface="Calibri"/>
                <a:cs typeface="Calibri"/>
              </a:rPr>
              <a:t>, viento </a:t>
            </a:r>
            <a:r>
              <a:rPr lang="es-ES" sz="1700" dirty="0" err="1">
                <a:latin typeface="Calibri"/>
                <a:cs typeface="Calibri"/>
              </a:rPr>
              <a:t>sup</a:t>
            </a:r>
            <a:r>
              <a:rPr lang="es-ES" sz="1700" dirty="0">
                <a:latin typeface="Calibri"/>
                <a:cs typeface="Calibri"/>
              </a:rPr>
              <a:t>, T min y T </a:t>
            </a:r>
            <a:r>
              <a:rPr lang="es-ES" sz="1700" dirty="0" err="1" smtClean="0">
                <a:latin typeface="Calibri"/>
                <a:cs typeface="Calibri"/>
              </a:rPr>
              <a:t>max</a:t>
            </a:r>
            <a:endParaRPr lang="es-E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s-ES" sz="1700" dirty="0" smtClean="0">
                <a:latin typeface="Calibri"/>
                <a:cs typeface="Calibri"/>
              </a:rPr>
              <a:t>Las variables se </a:t>
            </a:r>
            <a:r>
              <a:rPr lang="es-ES" sz="1700" dirty="0">
                <a:latin typeface="Calibri"/>
                <a:cs typeface="Calibri"/>
              </a:rPr>
              <a:t> </a:t>
            </a:r>
            <a:endParaRPr lang="es-ES" sz="1700" dirty="0">
              <a:cs typeface="Calibri"/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xmlns="" id="{4A40A958-5151-C3A5-806B-4C860C115753}"/>
              </a:ext>
            </a:extLst>
          </p:cNvPr>
          <p:cNvCxnSpPr/>
          <p:nvPr/>
        </p:nvCxnSpPr>
        <p:spPr>
          <a:xfrm>
            <a:off x="2874753" y="2507289"/>
            <a:ext cx="2674187" cy="35584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xmlns="" id="{81A985D7-BF7B-6364-C4C8-7E17CCEB2929}"/>
              </a:ext>
            </a:extLst>
          </p:cNvPr>
          <p:cNvCxnSpPr>
            <a:cxnSpLocks/>
          </p:cNvCxnSpPr>
          <p:nvPr/>
        </p:nvCxnSpPr>
        <p:spPr>
          <a:xfrm flipV="1">
            <a:off x="2874753" y="1224110"/>
            <a:ext cx="2706536" cy="89499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xmlns="" id="{57CC24BD-0BFB-F403-6F7C-7BF822AB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60" y="38145"/>
            <a:ext cx="5730096" cy="467808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79520D5-2F5F-D06F-4E44-36234BF00470}"/>
              </a:ext>
            </a:extLst>
          </p:cNvPr>
          <p:cNvSpPr txBox="1"/>
          <p:nvPr/>
        </p:nvSpPr>
        <p:spPr>
          <a:xfrm>
            <a:off x="6230428" y="2041226"/>
            <a:ext cx="29804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Calibri"/>
                <a:cs typeface="Calibri"/>
              </a:rPr>
              <a:t>Dirección de acceso (abierto)</a:t>
            </a:r>
            <a:endParaRPr lang="es-ES"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32E5DA5-683C-E080-97F9-0937EDA6AE77}"/>
              </a:ext>
            </a:extLst>
          </p:cNvPr>
          <p:cNvSpPr txBox="1"/>
          <p:nvPr/>
        </p:nvSpPr>
        <p:spPr>
          <a:xfrm>
            <a:off x="6176513" y="3236"/>
            <a:ext cx="29804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https://registry.opendata.aws/smn-ar-wrf-dataset/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D43931B-1224-7FDB-92DE-C6483FCE1507}"/>
              </a:ext>
            </a:extLst>
          </p:cNvPr>
          <p:cNvSpPr txBox="1"/>
          <p:nvPr/>
        </p:nvSpPr>
        <p:spPr>
          <a:xfrm>
            <a:off x="6232069" y="261507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>
                <a:latin typeface="Calibri"/>
                <a:cs typeface="Calibri"/>
              </a:rPr>
              <a:t>Documentación</a:t>
            </a:r>
            <a:endParaRPr lang="es-ES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xmlns="" id="{1CC9D3E9-3640-1F20-A585-D0F4F1AA95AB}"/>
              </a:ext>
            </a:extLst>
          </p:cNvPr>
          <p:cNvCxnSpPr/>
          <p:nvPr/>
        </p:nvCxnSpPr>
        <p:spPr>
          <a:xfrm flipH="1">
            <a:off x="2853726" y="2884246"/>
            <a:ext cx="3425647" cy="125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64143627-51AB-9012-B399-3B2C102504A9}"/>
              </a:ext>
            </a:extLst>
          </p:cNvPr>
          <p:cNvCxnSpPr>
            <a:cxnSpLocks/>
          </p:cNvCxnSpPr>
          <p:nvPr/>
        </p:nvCxnSpPr>
        <p:spPr>
          <a:xfrm flipH="1">
            <a:off x="5696239" y="2235858"/>
            <a:ext cx="545511" cy="172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DC2E30E0-9035-C33D-E7EC-300EB0C4A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37" t="7097" r="19067" b="968"/>
          <a:stretch/>
        </p:blipFill>
        <p:spPr>
          <a:xfrm>
            <a:off x="7157417" y="2981118"/>
            <a:ext cx="1820482" cy="17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262e097766_0_379"/>
          <p:cNvSpPr txBox="1">
            <a:spLocks noGrp="1"/>
          </p:cNvSpPr>
          <p:nvPr>
            <p:ph type="title"/>
          </p:nvPr>
        </p:nvSpPr>
        <p:spPr>
          <a:xfrm>
            <a:off x="76200" y="-7"/>
            <a:ext cx="7962900" cy="87895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/>
              <a:t>Pronósticos en la nube</a:t>
            </a:r>
            <a:endParaRPr dirty="0"/>
          </a:p>
        </p:txBody>
      </p:sp>
      <p:sp>
        <p:nvSpPr>
          <p:cNvPr id="267" name="Google Shape;267;g1262e097766_0_379"/>
          <p:cNvSpPr txBox="1">
            <a:spLocks noGrp="1"/>
          </p:cNvSpPr>
          <p:nvPr>
            <p:ph type="body" idx="1"/>
          </p:nvPr>
        </p:nvSpPr>
        <p:spPr>
          <a:xfrm>
            <a:off x="176250" y="741197"/>
            <a:ext cx="3657600" cy="22390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s-AR" sz="1700" dirty="0"/>
              <a:t>Desde abril de 2022 el </a:t>
            </a:r>
            <a:r>
              <a:rPr lang="es-AR" sz="1700" b="1" dirty="0">
                <a:highlight>
                  <a:srgbClr val="FCE5CD"/>
                </a:highlight>
              </a:rPr>
              <a:t>SMN </a:t>
            </a:r>
            <a:r>
              <a:rPr lang="es-AR" sz="1700" b="1" dirty="0" err="1">
                <a:highlight>
                  <a:srgbClr val="FCE5CD"/>
                </a:highlight>
              </a:rPr>
              <a:t>disponibiliza</a:t>
            </a:r>
            <a:r>
              <a:rPr lang="es-AR" sz="1700" b="1" dirty="0">
                <a:highlight>
                  <a:srgbClr val="FCE5CD"/>
                </a:highlight>
              </a:rPr>
              <a:t> los pronósticos numéricos</a:t>
            </a:r>
            <a:r>
              <a:rPr lang="es-AR" sz="1700" dirty="0"/>
              <a:t> a 3 días producidos con el modelo WRF-SMN. Esto surge a partir de una </a:t>
            </a:r>
            <a:r>
              <a:rPr lang="es-AR" sz="1700" b="1" dirty="0">
                <a:highlight>
                  <a:srgbClr val="FCE5CD"/>
                </a:highlight>
              </a:rPr>
              <a:t>nueva política de datos</a:t>
            </a:r>
            <a:r>
              <a:rPr lang="es-AR" sz="1700" dirty="0"/>
              <a:t> y gracias al </a:t>
            </a:r>
            <a:r>
              <a:rPr lang="es-AR" sz="1700" b="1" dirty="0">
                <a:highlight>
                  <a:srgbClr val="FCE5CD"/>
                </a:highlight>
              </a:rPr>
              <a:t>apoyo de Amazon Web </a:t>
            </a:r>
            <a:r>
              <a:rPr lang="es-AR" sz="1700" b="1" dirty="0" err="1">
                <a:highlight>
                  <a:srgbClr val="FCE5CD"/>
                </a:highlight>
              </a:rPr>
              <a:t>Services</a:t>
            </a:r>
            <a:r>
              <a:rPr lang="es-AR" sz="1700" b="1" dirty="0">
                <a:highlight>
                  <a:srgbClr val="FCE5CD"/>
                </a:highlight>
              </a:rPr>
              <a:t> (AWS)</a:t>
            </a:r>
            <a:r>
              <a:rPr lang="es-AR" sz="1700" dirty="0"/>
              <a:t> con su programa </a:t>
            </a:r>
            <a:r>
              <a:rPr lang="es-AR" sz="1700" i="1" dirty="0"/>
              <a:t>Open Data </a:t>
            </a:r>
            <a:r>
              <a:rPr lang="es-AR" sz="1700" i="1" dirty="0" err="1"/>
              <a:t>Sponsorship</a:t>
            </a:r>
            <a:r>
              <a:rPr lang="es-AR" sz="1700" i="1" dirty="0"/>
              <a:t> </a:t>
            </a:r>
            <a:r>
              <a:rPr lang="es-AR" sz="1700" i="1" dirty="0" err="1"/>
              <a:t>Program</a:t>
            </a:r>
            <a:r>
              <a:rPr lang="es-AR" sz="1700" i="1" dirty="0"/>
              <a:t>.</a:t>
            </a:r>
            <a:endParaRPr sz="1700" dirty="0"/>
          </a:p>
        </p:txBody>
      </p:sp>
      <p:pic>
        <p:nvPicPr>
          <p:cNvPr id="268" name="Google Shape;268;g1262e097766_0_3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00" y="3066900"/>
            <a:ext cx="2329300" cy="15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1262e097766_0_379"/>
          <p:cNvPicPr preferRelativeResize="0"/>
          <p:nvPr/>
        </p:nvPicPr>
        <p:blipFill rotWithShape="1">
          <a:blip r:embed="rId4">
            <a:alphaModFix/>
          </a:blip>
          <a:srcRect l="10028" t="10008" r="53808" b="5460"/>
          <a:stretch/>
        </p:blipFill>
        <p:spPr>
          <a:xfrm>
            <a:off x="4003900" y="993750"/>
            <a:ext cx="5037251" cy="36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1262e097766_0_379"/>
          <p:cNvSpPr txBox="1"/>
          <p:nvPr/>
        </p:nvSpPr>
        <p:spPr>
          <a:xfrm>
            <a:off x="4905300" y="593550"/>
            <a:ext cx="4162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 b="1">
                <a:highlight>
                  <a:srgbClr val="FFC000"/>
                </a:highlight>
              </a:rPr>
              <a:t>https://registry.opendata.aws/smn-ar-wrf-dataset/</a:t>
            </a:r>
            <a:endParaRPr sz="1300" b="1">
              <a:highlight>
                <a:srgbClr val="FFC000"/>
              </a:highlight>
            </a:endParaRPr>
          </a:p>
        </p:txBody>
      </p:sp>
      <p:sp>
        <p:nvSpPr>
          <p:cNvPr id="271" name="Google Shape;271;g1262e097766_0_379"/>
          <p:cNvSpPr/>
          <p:nvPr/>
        </p:nvSpPr>
        <p:spPr>
          <a:xfrm>
            <a:off x="6898525" y="2599025"/>
            <a:ext cx="1519500" cy="4560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262e097766_0_379"/>
          <p:cNvSpPr/>
          <p:nvPr/>
        </p:nvSpPr>
        <p:spPr>
          <a:xfrm rot="-5400000">
            <a:off x="7365675" y="3204025"/>
            <a:ext cx="471000" cy="402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1262e097766_0_379"/>
          <p:cNvSpPr txBox="1"/>
          <p:nvPr/>
        </p:nvSpPr>
        <p:spPr>
          <a:xfrm>
            <a:off x="6729375" y="3603225"/>
            <a:ext cx="174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>
                <a:latin typeface="Calibri"/>
                <a:ea typeface="Calibri"/>
                <a:cs typeface="Calibri"/>
                <a:sym typeface="Calibri"/>
              </a:rPr>
              <a:t>Acceso a los datos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262e097766_0_379"/>
          <p:cNvSpPr/>
          <p:nvPr/>
        </p:nvSpPr>
        <p:spPr>
          <a:xfrm>
            <a:off x="683550" y="3281675"/>
            <a:ext cx="402610" cy="250700"/>
          </a:xfrm>
          <a:custGeom>
            <a:avLst/>
            <a:gdLst/>
            <a:ahLst/>
            <a:cxnLst/>
            <a:rect l="l" t="t" r="r" b="b"/>
            <a:pathLst>
              <a:path w="21881" h="10028" extrusionOk="0">
                <a:moveTo>
                  <a:pt x="21881" y="10028"/>
                </a:moveTo>
                <a:cubicBezTo>
                  <a:pt x="19045" y="9623"/>
                  <a:pt x="8509" y="9268"/>
                  <a:pt x="4862" y="7597"/>
                </a:cubicBezTo>
                <a:cubicBezTo>
                  <a:pt x="1215" y="5926"/>
                  <a:pt x="810" y="1266"/>
                  <a:pt x="0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75" name="Google Shape;275;g1262e097766_0_379"/>
          <p:cNvSpPr txBox="1"/>
          <p:nvPr/>
        </p:nvSpPr>
        <p:spPr>
          <a:xfrm>
            <a:off x="334300" y="3000325"/>
            <a:ext cx="828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latin typeface="Calibri"/>
                <a:ea typeface="Calibri"/>
                <a:cs typeface="Calibri"/>
                <a:sym typeface="Calibri"/>
              </a:rPr>
              <a:t>Innovación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1262e097766_0_379"/>
          <p:cNvSpPr txBox="1"/>
          <p:nvPr/>
        </p:nvSpPr>
        <p:spPr>
          <a:xfrm>
            <a:off x="1636825" y="2914500"/>
            <a:ext cx="828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latin typeface="Calibri"/>
                <a:ea typeface="Calibri"/>
                <a:cs typeface="Calibri"/>
                <a:sym typeface="Calibri"/>
              </a:rPr>
              <a:t>Big data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1262e097766_0_379"/>
          <p:cNvSpPr txBox="1"/>
          <p:nvPr/>
        </p:nvSpPr>
        <p:spPr>
          <a:xfrm>
            <a:off x="2245300" y="3183625"/>
            <a:ext cx="1152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>
                <a:latin typeface="Calibri"/>
                <a:ea typeface="Calibri"/>
                <a:cs typeface="Calibri"/>
                <a:sym typeface="Calibri"/>
              </a:rPr>
              <a:t>Datos abiertos</a:t>
            </a:r>
            <a:endParaRPr sz="11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g1262e097766_0_379"/>
          <p:cNvSpPr txBox="1"/>
          <p:nvPr/>
        </p:nvSpPr>
        <p:spPr>
          <a:xfrm>
            <a:off x="76200" y="3918312"/>
            <a:ext cx="87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i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Usuarios</a:t>
            </a:r>
            <a:endParaRPr sz="1200" b="1" i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1262e097766_0_379"/>
          <p:cNvSpPr txBox="1"/>
          <p:nvPr/>
        </p:nvSpPr>
        <p:spPr>
          <a:xfrm>
            <a:off x="2463625" y="3942075"/>
            <a:ext cx="1563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 i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Generación de productos</a:t>
            </a:r>
            <a:endParaRPr sz="1100" b="1" i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100" b="1" i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(página web, APIs, etc.)</a:t>
            </a:r>
            <a:endParaRPr sz="1100" b="1" i="1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1262e097766_0_379"/>
          <p:cNvSpPr/>
          <p:nvPr/>
        </p:nvSpPr>
        <p:spPr>
          <a:xfrm>
            <a:off x="1708750" y="3205700"/>
            <a:ext cx="296300" cy="235500"/>
          </a:xfrm>
          <a:custGeom>
            <a:avLst/>
            <a:gdLst/>
            <a:ahLst/>
            <a:cxnLst/>
            <a:rect l="l" t="t" r="r" b="b"/>
            <a:pathLst>
              <a:path w="11852" h="9420" extrusionOk="0">
                <a:moveTo>
                  <a:pt x="0" y="9420"/>
                </a:moveTo>
                <a:cubicBezTo>
                  <a:pt x="1418" y="8914"/>
                  <a:pt x="6535" y="7951"/>
                  <a:pt x="8510" y="6381"/>
                </a:cubicBezTo>
                <a:cubicBezTo>
                  <a:pt x="10485" y="4811"/>
                  <a:pt x="11295" y="1064"/>
                  <a:pt x="11852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81" name="Google Shape;281;g1262e097766_0_379"/>
          <p:cNvSpPr/>
          <p:nvPr/>
        </p:nvSpPr>
        <p:spPr>
          <a:xfrm>
            <a:off x="2100100" y="3479025"/>
            <a:ext cx="446175" cy="112075"/>
          </a:xfrm>
          <a:custGeom>
            <a:avLst/>
            <a:gdLst/>
            <a:ahLst/>
            <a:cxnLst/>
            <a:rect l="l" t="t" r="r" b="b"/>
            <a:pathLst>
              <a:path w="17847" h="4483" extrusionOk="0">
                <a:moveTo>
                  <a:pt x="0" y="4462"/>
                </a:moveTo>
                <a:cubicBezTo>
                  <a:pt x="2066" y="4379"/>
                  <a:pt x="9420" y="4710"/>
                  <a:pt x="12394" y="3966"/>
                </a:cubicBezTo>
                <a:cubicBezTo>
                  <a:pt x="15369" y="3222"/>
                  <a:pt x="16938" y="661"/>
                  <a:pt x="17847" y="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82" name="Google Shape;282;g1262e097766_0_379"/>
          <p:cNvSpPr txBox="1"/>
          <p:nvPr/>
        </p:nvSpPr>
        <p:spPr>
          <a:xfrm>
            <a:off x="767975" y="3441850"/>
            <a:ext cx="156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b="1" i="1">
                <a:latin typeface="Calibri"/>
                <a:ea typeface="Calibri"/>
                <a:cs typeface="Calibri"/>
                <a:sym typeface="Calibri"/>
              </a:rPr>
              <a:t>Pronósticos</a:t>
            </a:r>
            <a:endParaRPr b="1" i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0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44287" y="154293"/>
            <a:ext cx="7886700" cy="994172"/>
          </a:xfrm>
        </p:spPr>
        <p:txBody>
          <a:bodyPr/>
          <a:lstStyle/>
          <a:p>
            <a:r>
              <a:rPr lang="es-AR" dirty="0" smtClean="0"/>
              <a:t>Algunas reflexiones</a:t>
            </a:r>
            <a:endParaRPr lang="es-A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44287" y="1148465"/>
            <a:ext cx="7971064" cy="3346371"/>
          </a:xfrm>
        </p:spPr>
        <p:txBody>
          <a:bodyPr>
            <a:normAutofit/>
          </a:bodyPr>
          <a:lstStyle/>
          <a:p>
            <a:r>
              <a:rPr lang="es-AR" sz="2300" dirty="0" smtClean="0"/>
              <a:t>Cualquier </a:t>
            </a:r>
            <a:r>
              <a:rPr lang="es-AR" sz="2300" dirty="0"/>
              <a:t>colaboración público-privada tiene que ser mutuamente beneficiosa</a:t>
            </a:r>
            <a:r>
              <a:rPr lang="es-AR" sz="2300" dirty="0" smtClean="0"/>
              <a:t>.</a:t>
            </a:r>
          </a:p>
          <a:p>
            <a:r>
              <a:rPr lang="es-AR" sz="2300" dirty="0" smtClean="0"/>
              <a:t>La relación con la academia también debe ser tenida en cuenta como socia estratégica para alcanzar la misión de los </a:t>
            </a:r>
            <a:r>
              <a:rPr lang="es-AR" sz="2300" dirty="0" err="1" smtClean="0"/>
              <a:t>SMHNs</a:t>
            </a:r>
            <a:r>
              <a:rPr lang="es-AR" sz="2300" dirty="0" smtClean="0"/>
              <a:t> y conformar parte de la alianza público-privada.</a:t>
            </a:r>
          </a:p>
          <a:p>
            <a:r>
              <a:rPr lang="es-AR" sz="2300" dirty="0" smtClean="0"/>
              <a:t>Es necesario generar un acuerdo entre los distintos actores que garantice que los SMHN accedan al financiamiento necesario para cumplir con su misión.</a:t>
            </a:r>
          </a:p>
        </p:txBody>
      </p:sp>
    </p:spTree>
    <p:extLst>
      <p:ext uri="{BB962C8B-B14F-4D97-AF65-F5344CB8AC3E}">
        <p14:creationId xmlns:p14="http://schemas.microsoft.com/office/powerpoint/2010/main" val="12511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84064" y="1759181"/>
            <a:ext cx="5937649" cy="1499275"/>
          </a:xfrm>
        </p:spPr>
        <p:txBody>
          <a:bodyPr/>
          <a:lstStyle/>
          <a:p>
            <a:r>
              <a:rPr lang="es-AR" dirty="0" smtClean="0"/>
              <a:t>Caso 1: mejora en la calidad de datos provistos por radares de fabricación argentina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808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6a71d0cb3_0_9"/>
          <p:cNvSpPr/>
          <p:nvPr/>
        </p:nvSpPr>
        <p:spPr>
          <a:xfrm>
            <a:off x="7285" y="0"/>
            <a:ext cx="9144000" cy="25206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g136a71d0cb3_0_9"/>
          <p:cNvPicPr preferRelativeResize="0"/>
          <p:nvPr/>
        </p:nvPicPr>
        <p:blipFill rotWithShape="1">
          <a:blip r:embed="rId3">
            <a:alphaModFix/>
          </a:blip>
          <a:srcRect l="8508" t="7540" b="8397"/>
          <a:stretch/>
        </p:blipFill>
        <p:spPr>
          <a:xfrm>
            <a:off x="0" y="0"/>
            <a:ext cx="2194200" cy="424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36a71d0cb3_0_9"/>
          <p:cNvSpPr/>
          <p:nvPr/>
        </p:nvSpPr>
        <p:spPr>
          <a:xfrm rot="10800000">
            <a:off x="-6" y="2418728"/>
            <a:ext cx="2251206" cy="1826496"/>
          </a:xfrm>
          <a:prstGeom prst="flowChartDocumen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36a71d0cb3_0_9"/>
          <p:cNvSpPr txBox="1"/>
          <p:nvPr/>
        </p:nvSpPr>
        <p:spPr>
          <a:xfrm>
            <a:off x="4932234" y="-9740"/>
            <a:ext cx="4229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 b="1">
                <a:latin typeface="Chivo"/>
                <a:ea typeface="Chivo"/>
                <a:cs typeface="Chivo"/>
                <a:sym typeface="Chivo"/>
              </a:rPr>
              <a:t>Red de radares SINARAME</a:t>
            </a:r>
            <a:endParaRPr sz="2200" b="1">
              <a:latin typeface="Chivo"/>
              <a:ea typeface="Chivo"/>
              <a:cs typeface="Chivo"/>
              <a:sym typeface="Chiv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>
                <a:latin typeface="Chivo"/>
                <a:ea typeface="Chivo"/>
                <a:cs typeface="Chivo"/>
                <a:sym typeface="Chivo"/>
              </a:rPr>
              <a:t>Proceso de mejora continua de calidad de datos</a:t>
            </a:r>
            <a:endParaRPr sz="1200" b="1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6" name="Google Shape;86;g136a71d0cb3_0_9"/>
          <p:cNvSpPr txBox="1"/>
          <p:nvPr/>
        </p:nvSpPr>
        <p:spPr>
          <a:xfrm>
            <a:off x="2389625" y="939825"/>
            <a:ext cx="6578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hivo Light"/>
              <a:ea typeface="Chivo Light"/>
              <a:cs typeface="Chivo Light"/>
              <a:sym typeface="Chivo Light"/>
            </a:endParaRPr>
          </a:p>
        </p:txBody>
      </p:sp>
      <p:grpSp>
        <p:nvGrpSpPr>
          <p:cNvPr id="87" name="Google Shape;87;g136a71d0cb3_0_9"/>
          <p:cNvGrpSpPr/>
          <p:nvPr/>
        </p:nvGrpSpPr>
        <p:grpSpPr>
          <a:xfrm>
            <a:off x="5846334" y="625399"/>
            <a:ext cx="3257456" cy="3939739"/>
            <a:chOff x="5395958" y="537900"/>
            <a:chExt cx="3631500" cy="4179651"/>
          </a:xfrm>
        </p:grpSpPr>
        <p:pic>
          <p:nvPicPr>
            <p:cNvPr id="88" name="Google Shape;88;g136a71d0cb3_0_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95958" y="537900"/>
              <a:ext cx="3631500" cy="41796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g136a71d0cb3_0_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37450" y="3843606"/>
              <a:ext cx="818228" cy="801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g136a71d0cb3_0_9"/>
          <p:cNvSpPr txBox="1"/>
          <p:nvPr/>
        </p:nvSpPr>
        <p:spPr>
          <a:xfrm>
            <a:off x="7886154" y="2618012"/>
            <a:ext cx="63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i="1">
                <a:latin typeface="Chivo Light"/>
                <a:ea typeface="Chivo Light"/>
                <a:cs typeface="Chivo Light"/>
                <a:sym typeface="Chivo Light"/>
              </a:rPr>
              <a:t>Uruguay</a:t>
            </a:r>
            <a:endParaRPr sz="800" i="1"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91" name="Google Shape;91;g136a71d0cb3_0_9"/>
          <p:cNvSpPr txBox="1"/>
          <p:nvPr/>
        </p:nvSpPr>
        <p:spPr>
          <a:xfrm>
            <a:off x="8373679" y="737787"/>
            <a:ext cx="63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i="1">
                <a:latin typeface="Chivo Light"/>
                <a:ea typeface="Chivo Light"/>
                <a:cs typeface="Chivo Light"/>
                <a:sym typeface="Chivo Light"/>
              </a:rPr>
              <a:t>Brasil</a:t>
            </a:r>
            <a:endParaRPr sz="800" i="1"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92" name="Google Shape;92;g136a71d0cb3_0_9"/>
          <p:cNvSpPr txBox="1"/>
          <p:nvPr/>
        </p:nvSpPr>
        <p:spPr>
          <a:xfrm>
            <a:off x="7495496" y="990823"/>
            <a:ext cx="85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i="1">
                <a:latin typeface="Chivo Light"/>
                <a:ea typeface="Chivo Light"/>
                <a:cs typeface="Chivo Light"/>
                <a:sym typeface="Chivo Light"/>
              </a:rPr>
              <a:t>Paraguay</a:t>
            </a:r>
            <a:endParaRPr sz="800" i="1"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93" name="Google Shape;93;g136a71d0cb3_0_9"/>
          <p:cNvSpPr txBox="1"/>
          <p:nvPr/>
        </p:nvSpPr>
        <p:spPr>
          <a:xfrm rot="-5400000">
            <a:off x="5673774" y="3319573"/>
            <a:ext cx="85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800" i="1">
                <a:latin typeface="Chivo Light"/>
                <a:ea typeface="Chivo Light"/>
                <a:cs typeface="Chivo Light"/>
                <a:sym typeface="Chivo Light"/>
              </a:rPr>
              <a:t>Chile</a:t>
            </a:r>
            <a:endParaRPr sz="800" i="1"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94" name="Google Shape;94;g136a71d0cb3_0_9"/>
          <p:cNvSpPr txBox="1"/>
          <p:nvPr/>
        </p:nvSpPr>
        <p:spPr>
          <a:xfrm>
            <a:off x="2677887" y="128772"/>
            <a:ext cx="2668260" cy="2385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300" dirty="0">
                <a:solidFill>
                  <a:srgbClr val="ED8031"/>
                </a:solidFill>
                <a:latin typeface="Chivo Light"/>
                <a:ea typeface="Chivo Light"/>
                <a:cs typeface="Chivo Light"/>
                <a:sym typeface="Chivo Light"/>
              </a:rPr>
              <a:t>La red argentina de radares meteorológicos ha experimentado una expansión sin precedentes en los últimos 7 años de la mano del proyecto SINARAME. La empresa INVAP S.E. </a:t>
            </a:r>
            <a:r>
              <a:rPr lang="es-AR" sz="1300" dirty="0" smtClean="0">
                <a:solidFill>
                  <a:srgbClr val="ED8031"/>
                </a:solidFill>
                <a:latin typeface="Chivo Light"/>
                <a:ea typeface="Chivo Light"/>
                <a:cs typeface="Chivo Light"/>
                <a:sym typeface="Chivo Light"/>
              </a:rPr>
              <a:t>fue </a:t>
            </a:r>
            <a:r>
              <a:rPr lang="es-AR" sz="1300" dirty="0">
                <a:solidFill>
                  <a:srgbClr val="ED8031"/>
                </a:solidFill>
                <a:latin typeface="Chivo Light"/>
                <a:ea typeface="Chivo Light"/>
                <a:cs typeface="Chivo Light"/>
                <a:sym typeface="Chivo Light"/>
              </a:rPr>
              <a:t>la encargada de fabricar radares </a:t>
            </a:r>
            <a:r>
              <a:rPr lang="es-AR" sz="1300" dirty="0" err="1">
                <a:solidFill>
                  <a:srgbClr val="ED8031"/>
                </a:solidFill>
                <a:latin typeface="Chivo Light"/>
                <a:ea typeface="Chivo Light"/>
                <a:cs typeface="Chivo Light"/>
                <a:sym typeface="Chivo Light"/>
              </a:rPr>
              <a:t>Doppler</a:t>
            </a:r>
            <a:r>
              <a:rPr lang="es-AR" sz="1300" dirty="0">
                <a:solidFill>
                  <a:srgbClr val="ED8031"/>
                </a:solidFill>
                <a:latin typeface="Chivo Light"/>
                <a:ea typeface="Chivo Light"/>
                <a:cs typeface="Chivo Light"/>
                <a:sym typeface="Chivo Light"/>
              </a:rPr>
              <a:t> de doble polarización para operar en banda C denominador RMA (Radar Meteorológico Argentino).</a:t>
            </a:r>
            <a:endParaRPr sz="1300" dirty="0">
              <a:solidFill>
                <a:srgbClr val="ED8031"/>
              </a:solidFill>
              <a:latin typeface="Chivo Light"/>
              <a:ea typeface="Chivo Light"/>
              <a:cs typeface="Chivo Light"/>
              <a:sym typeface="Chivo Light"/>
            </a:endParaRPr>
          </a:p>
        </p:txBody>
      </p:sp>
      <p:sp>
        <p:nvSpPr>
          <p:cNvPr id="95" name="Google Shape;95;g136a71d0cb3_0_9"/>
          <p:cNvSpPr txBox="1"/>
          <p:nvPr/>
        </p:nvSpPr>
        <p:spPr>
          <a:xfrm>
            <a:off x="217242" y="3173435"/>
            <a:ext cx="42291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i="1" dirty="0">
                <a:latin typeface="Chivo Light"/>
                <a:ea typeface="Chivo Light"/>
                <a:cs typeface="Chivo Light"/>
                <a:sym typeface="Chivo Light"/>
              </a:rPr>
              <a:t>Hacer un uso adecuado de la información provista por los radares meteorológicos implica trabajar en el monitoreo de la calidad de los datos, lo cual lleva a un proceso de mejora continua del sistema de procesamiento presente en los radares RMA.</a:t>
            </a:r>
            <a:endParaRPr sz="1400" i="1" dirty="0">
              <a:latin typeface="Chivo Light"/>
              <a:ea typeface="Chivo Light"/>
              <a:cs typeface="Chivo Light"/>
              <a:sym typeface="Chivo Light"/>
            </a:endParaRPr>
          </a:p>
        </p:txBody>
      </p:sp>
      <p:pic>
        <p:nvPicPr>
          <p:cNvPr id="96" name="Google Shape;96;g136a71d0cb3_0_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3188" y="706613"/>
            <a:ext cx="1108200" cy="1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36a71d0cb3_0_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7900" y="3192925"/>
            <a:ext cx="1052300" cy="105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0801" y="95066"/>
            <a:ext cx="9035142" cy="529048"/>
          </a:xfrm>
        </p:spPr>
        <p:txBody>
          <a:bodyPr/>
          <a:lstStyle/>
          <a:p>
            <a:r>
              <a:rPr lang="es-AR" sz="2500" dirty="0" smtClean="0"/>
              <a:t>¿Cómo nace esta colaboración?: creando un consorcio público-privado</a:t>
            </a:r>
            <a:endParaRPr lang="es-AR" sz="25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9" y="551542"/>
            <a:ext cx="7251447" cy="407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0"/>
            <a:ext cx="3096300" cy="4090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"/>
          <p:cNvSpPr txBox="1"/>
          <p:nvPr/>
        </p:nvSpPr>
        <p:spPr>
          <a:xfrm>
            <a:off x="174842" y="179087"/>
            <a:ext cx="2710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300" b="1">
                <a:latin typeface="Chivo"/>
                <a:ea typeface="Chivo"/>
                <a:cs typeface="Chivo"/>
                <a:sym typeface="Chivo"/>
              </a:rPr>
              <a:t>Mesa de trabajo</a:t>
            </a:r>
            <a:endParaRPr sz="2300" b="1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75434" y="717887"/>
            <a:ext cx="28341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latin typeface="Chivo Light"/>
                <a:ea typeface="Chivo Light"/>
                <a:cs typeface="Chivo Light"/>
                <a:sym typeface="Chivo Light"/>
              </a:rPr>
              <a:t>Integrada por organismos gubernamentales, universidades, institutos de investigación y privados, el objetivo es trabajar en la mejora continua de la calidad de los datos que generan los radares meteorológicos RMA.</a:t>
            </a:r>
            <a:endParaRPr sz="1400" dirty="0">
              <a:latin typeface="Chivo Light"/>
              <a:ea typeface="Chivo Light"/>
              <a:cs typeface="Chivo Light"/>
              <a:sym typeface="Chiv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Chivo Light"/>
              <a:ea typeface="Chivo Light"/>
              <a:cs typeface="Chivo Light"/>
              <a:sym typeface="Chiv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dirty="0">
                <a:latin typeface="Chivo Light"/>
                <a:ea typeface="Chivo Light"/>
                <a:cs typeface="Chivo Light"/>
                <a:sym typeface="Chivo Light"/>
              </a:rPr>
              <a:t>El perfil de los RRHH involucrados mayormente es del área de la Ingeniería Electrónica, con especialización en procesamiento de señales radar, y de Ciencias de la Atmósfera (Meteorología).</a:t>
            </a:r>
            <a:endParaRPr sz="1400" dirty="0">
              <a:latin typeface="Chivo Light"/>
              <a:ea typeface="Chivo Light"/>
              <a:cs typeface="Chivo Light"/>
              <a:sym typeface="Chivo Light"/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3666765" y="172470"/>
            <a:ext cx="5387935" cy="4345191"/>
            <a:chOff x="3666765" y="186984"/>
            <a:chExt cx="5387935" cy="4345191"/>
          </a:xfrm>
        </p:grpSpPr>
        <p:pic>
          <p:nvPicPr>
            <p:cNvPr id="106" name="Google Shape;106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66765" y="1331162"/>
              <a:ext cx="685088" cy="1022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68599" y="2271823"/>
              <a:ext cx="975397" cy="55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/>
            <p:cNvPicPr preferRelativeResize="0"/>
            <p:nvPr/>
          </p:nvPicPr>
          <p:blipFill rotWithShape="1">
            <a:blip r:embed="rId5">
              <a:alphaModFix/>
            </a:blip>
            <a:srcRect l="12433" t="4233" r="11705" b="10413"/>
            <a:stretch/>
          </p:blipFill>
          <p:spPr>
            <a:xfrm>
              <a:off x="4835888" y="765354"/>
              <a:ext cx="2632003" cy="291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92563" y="283898"/>
              <a:ext cx="1881411" cy="66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97375" y="186984"/>
              <a:ext cx="1071225" cy="62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"/>
            <p:cNvPicPr preferRelativeResize="0"/>
            <p:nvPr/>
          </p:nvPicPr>
          <p:blipFill rotWithShape="1">
            <a:blip r:embed="rId8">
              <a:alphaModFix/>
            </a:blip>
            <a:srcRect t="29582" b="27469"/>
            <a:stretch/>
          </p:blipFill>
          <p:spPr>
            <a:xfrm>
              <a:off x="7001947" y="3334000"/>
              <a:ext cx="1996375" cy="460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765300" y="2602325"/>
              <a:ext cx="806700" cy="956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930175" y="3764963"/>
              <a:ext cx="767212" cy="767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564575" y="1177492"/>
              <a:ext cx="1490125" cy="726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3"/>
            <p:cNvPicPr preferRelativeResize="0"/>
            <p:nvPr/>
          </p:nvPicPr>
          <p:blipFill rotWithShape="1">
            <a:blip r:embed="rId12">
              <a:alphaModFix/>
            </a:blip>
            <a:srcRect l="2903" t="14460" b="14339"/>
            <a:stretch/>
          </p:blipFill>
          <p:spPr>
            <a:xfrm>
              <a:off x="4671747" y="3592603"/>
              <a:ext cx="1071225" cy="5583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303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14890"/>
            <a:ext cx="3096300" cy="4546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-10625" y="128075"/>
            <a:ext cx="27102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300" b="1">
                <a:latin typeface="Chivo"/>
                <a:ea typeface="Chivo"/>
                <a:cs typeface="Chivo"/>
                <a:sym typeface="Chivo"/>
              </a:rPr>
              <a:t>Acciones</a:t>
            </a:r>
            <a:endParaRPr sz="2300" b="1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-2760" y="605865"/>
            <a:ext cx="29937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Las primeras acciones de la mesa se centraron en mejorar la calidad del </a:t>
            </a:r>
            <a:r>
              <a:rPr lang="es-AR" sz="1200" b="1" i="1">
                <a:latin typeface="Chivo"/>
                <a:ea typeface="Chivo"/>
                <a:cs typeface="Chivo"/>
                <a:sym typeface="Chivo"/>
              </a:rPr>
              <a:t>producto Doppler</a:t>
            </a: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 (campo de velocidad radial).</a:t>
            </a:r>
            <a:endParaRPr sz="1200">
              <a:latin typeface="Chivo Light"/>
              <a:ea typeface="Chivo Light"/>
              <a:cs typeface="Chivo Light"/>
              <a:sym typeface="Chiv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hivo Light"/>
              <a:ea typeface="Chivo Light"/>
              <a:cs typeface="Chivo Light"/>
              <a:sym typeface="Chiv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Para ello se acordó la implementación de forma temporal del </a:t>
            </a:r>
            <a:r>
              <a:rPr lang="es-AR" sz="1200" b="1" i="1">
                <a:latin typeface="Chivo"/>
                <a:ea typeface="Chivo"/>
                <a:cs typeface="Chivo"/>
                <a:sym typeface="Chivo"/>
              </a:rPr>
              <a:t>procesamiento </a:t>
            </a: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que aprovecha la utilización de dos </a:t>
            </a:r>
            <a:r>
              <a:rPr lang="es-AR" sz="1200" b="1" i="1">
                <a:latin typeface="Chivo"/>
                <a:ea typeface="Chivo"/>
                <a:cs typeface="Chivo"/>
                <a:sym typeface="Chivo"/>
              </a:rPr>
              <a:t>PRT alternadas</a:t>
            </a: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 (staggered PRT) en los radares RMA1 (Córdoba) y RMA6 (Mar del Plata).</a:t>
            </a:r>
            <a:endParaRPr sz="1200">
              <a:latin typeface="Chivo Light"/>
              <a:ea typeface="Chivo Light"/>
              <a:cs typeface="Chivo Light"/>
              <a:sym typeface="Chiv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hivo Light"/>
              <a:ea typeface="Chivo Light"/>
              <a:cs typeface="Chivo Light"/>
              <a:sym typeface="Chiv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A lo largo de una serie de </a:t>
            </a:r>
            <a:r>
              <a:rPr lang="es-AR" sz="1200" b="1" i="1">
                <a:latin typeface="Chivo"/>
                <a:ea typeface="Chivo"/>
                <a:cs typeface="Chivo"/>
                <a:sym typeface="Chivo"/>
              </a:rPr>
              <a:t>encuentros mensuales</a:t>
            </a: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 se fueron analizando los resultados de dichos experimentos y en las próximas semanas </a:t>
            </a:r>
            <a:r>
              <a:rPr lang="es-AR" sz="1200" b="1" i="1">
                <a:latin typeface="Chivo"/>
                <a:ea typeface="Chivo"/>
                <a:cs typeface="Chivo"/>
                <a:sym typeface="Chivo"/>
              </a:rPr>
              <a:t>INVAP</a:t>
            </a: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 estará realizando una </a:t>
            </a:r>
            <a:r>
              <a:rPr lang="es-AR" sz="1200" b="1" i="1">
                <a:latin typeface="Chivo"/>
                <a:ea typeface="Chivo"/>
                <a:cs typeface="Chivo"/>
                <a:sym typeface="Chivo"/>
              </a:rPr>
              <a:t>actualización</a:t>
            </a: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 del </a:t>
            </a:r>
            <a:r>
              <a:rPr lang="es-AR" sz="1200" b="1" i="1">
                <a:latin typeface="Chivo"/>
                <a:ea typeface="Chivo"/>
                <a:cs typeface="Chivo"/>
                <a:sym typeface="Chivo"/>
              </a:rPr>
              <a:t>procesador</a:t>
            </a:r>
            <a:r>
              <a:rPr lang="es-AR" sz="1200">
                <a:latin typeface="Chivo Light"/>
                <a:ea typeface="Chivo Light"/>
                <a:cs typeface="Chivo Light"/>
                <a:sym typeface="Chivo Light"/>
              </a:rPr>
              <a:t> que incorpora una nueva versión con las mejoras surgidas de esta mesa de trabajo.</a:t>
            </a:r>
            <a:endParaRPr sz="1200">
              <a:latin typeface="Chivo Light"/>
              <a:ea typeface="Chivo Light"/>
              <a:cs typeface="Chivo Light"/>
              <a:sym typeface="Chivo Light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3395453" y="102589"/>
            <a:ext cx="5656348" cy="4210349"/>
            <a:chOff x="3395453" y="102589"/>
            <a:chExt cx="5656348" cy="4210349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3">
              <a:alphaModFix/>
            </a:blip>
            <a:srcRect l="4905" t="5381" r="23162" b="10001"/>
            <a:stretch/>
          </p:blipFill>
          <p:spPr>
            <a:xfrm>
              <a:off x="6323517" y="102589"/>
              <a:ext cx="2148075" cy="1894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4"/>
            <p:cNvPicPr preferRelativeResize="0"/>
            <p:nvPr/>
          </p:nvPicPr>
          <p:blipFill rotWithShape="1">
            <a:blip r:embed="rId4">
              <a:alphaModFix/>
            </a:blip>
            <a:srcRect l="4908" t="5105" r="23642"/>
            <a:stretch/>
          </p:blipFill>
          <p:spPr>
            <a:xfrm>
              <a:off x="6323517" y="2174340"/>
              <a:ext cx="2148075" cy="213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4"/>
            <p:cNvPicPr preferRelativeResize="0"/>
            <p:nvPr/>
          </p:nvPicPr>
          <p:blipFill rotWithShape="1">
            <a:blip r:embed="rId3">
              <a:alphaModFix/>
            </a:blip>
            <a:srcRect l="77012" t="4075" r="7861" b="6750"/>
            <a:stretch/>
          </p:blipFill>
          <p:spPr>
            <a:xfrm>
              <a:off x="8600102" y="1114635"/>
              <a:ext cx="451699" cy="199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4"/>
            <p:cNvSpPr txBox="1"/>
            <p:nvPr/>
          </p:nvSpPr>
          <p:spPr>
            <a:xfrm rot="-5400000">
              <a:off x="5227186" y="953639"/>
              <a:ext cx="1813800" cy="226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36000" rIns="0" bIns="360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000" b="1">
                  <a:latin typeface="Chivo"/>
                  <a:ea typeface="Chivo"/>
                  <a:cs typeface="Chivo"/>
                  <a:sym typeface="Chivo"/>
                </a:rPr>
                <a:t>Producto original</a:t>
              </a:r>
              <a:endParaRPr sz="1000" b="1"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128" name="Google Shape;128;p4"/>
            <p:cNvSpPr txBox="1"/>
            <p:nvPr/>
          </p:nvSpPr>
          <p:spPr>
            <a:xfrm rot="-5400000">
              <a:off x="5227186" y="3042887"/>
              <a:ext cx="1813800" cy="226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36000" rIns="0" bIns="3600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1000" b="1">
                  <a:latin typeface="Chivo"/>
                  <a:ea typeface="Chivo"/>
                  <a:cs typeface="Chivo"/>
                  <a:sym typeface="Chivo"/>
                </a:rPr>
                <a:t>Producto nuevo</a:t>
              </a:r>
              <a:endParaRPr sz="1000" b="1">
                <a:latin typeface="Chivo"/>
                <a:ea typeface="Chivo"/>
                <a:cs typeface="Chivo"/>
                <a:sym typeface="Chivo"/>
              </a:endParaRPr>
            </a:p>
          </p:txBody>
        </p:sp>
        <p:grpSp>
          <p:nvGrpSpPr>
            <p:cNvPr id="129" name="Google Shape;129;p4"/>
            <p:cNvGrpSpPr/>
            <p:nvPr/>
          </p:nvGrpSpPr>
          <p:grpSpPr>
            <a:xfrm>
              <a:off x="3451916" y="2889247"/>
              <a:ext cx="2225709" cy="1204468"/>
              <a:chOff x="3382983" y="2853475"/>
              <a:chExt cx="2459619" cy="1479691"/>
            </a:xfrm>
          </p:grpSpPr>
          <p:pic>
            <p:nvPicPr>
              <p:cNvPr id="130" name="Google Shape;130;p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-206208">
                <a:off x="3420987" y="2923649"/>
                <a:ext cx="2381077" cy="133935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1" name="Google Shape;131;p4"/>
              <p:cNvSpPr/>
              <p:nvPr/>
            </p:nvSpPr>
            <p:spPr>
              <a:xfrm>
                <a:off x="3385602" y="2853475"/>
                <a:ext cx="2457000" cy="1479600"/>
              </a:xfrm>
              <a:prstGeom prst="frame">
                <a:avLst>
                  <a:gd name="adj1" fmla="val 1250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" name="Google Shape;132;p4"/>
            <p:cNvGrpSpPr/>
            <p:nvPr/>
          </p:nvGrpSpPr>
          <p:grpSpPr>
            <a:xfrm>
              <a:off x="3407029" y="123858"/>
              <a:ext cx="2310361" cy="2669961"/>
              <a:chOff x="5395958" y="537900"/>
              <a:chExt cx="3631500" cy="4179651"/>
            </a:xfrm>
          </p:grpSpPr>
          <p:pic>
            <p:nvPicPr>
              <p:cNvPr id="133" name="Google Shape;133;p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395958" y="537900"/>
                <a:ext cx="3631500" cy="41796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4" name="Google Shape;134;p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8137450" y="3843606"/>
                <a:ext cx="818228" cy="801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5" name="Google Shape;135;p4"/>
            <p:cNvSpPr/>
            <p:nvPr/>
          </p:nvSpPr>
          <p:spPr>
            <a:xfrm>
              <a:off x="4674287" y="1908208"/>
              <a:ext cx="451800" cy="4371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5050344" y="1834310"/>
              <a:ext cx="9543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b="1">
                  <a:solidFill>
                    <a:srgbClr val="FF0000"/>
                  </a:solidFill>
                  <a:latin typeface="Chivo"/>
                  <a:ea typeface="Chivo"/>
                  <a:cs typeface="Chivo"/>
                  <a:sym typeface="Chivo"/>
                </a:rPr>
                <a:t>RMA6</a:t>
              </a:r>
              <a:endParaRPr b="1">
                <a:solidFill>
                  <a:srgbClr val="FF0000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137" name="Google Shape;137;p4"/>
            <p:cNvSpPr txBox="1"/>
            <p:nvPr/>
          </p:nvSpPr>
          <p:spPr>
            <a:xfrm rot="1448876">
              <a:off x="4448465" y="334556"/>
              <a:ext cx="903460" cy="307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800" i="1">
                  <a:latin typeface="Chivo Light"/>
                  <a:ea typeface="Chivo Light"/>
                  <a:cs typeface="Chivo Light"/>
                  <a:sym typeface="Chivo Light"/>
                </a:rPr>
                <a:t>Paraguay</a:t>
              </a:r>
              <a:endParaRPr sz="800" i="1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5205160" y="182158"/>
              <a:ext cx="520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800" i="1">
                  <a:latin typeface="Chivo Light"/>
                  <a:ea typeface="Chivo Light"/>
                  <a:cs typeface="Chivo Light"/>
                  <a:sym typeface="Chivo Light"/>
                </a:rPr>
                <a:t>Brasil</a:t>
              </a:r>
              <a:endParaRPr sz="800" i="1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4775290" y="1452346"/>
              <a:ext cx="630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800" i="1">
                  <a:latin typeface="Chivo Light"/>
                  <a:ea typeface="Chivo Light"/>
                  <a:cs typeface="Chivo Light"/>
                  <a:sym typeface="Chivo Light"/>
                </a:rPr>
                <a:t>Uruguay</a:t>
              </a:r>
              <a:endParaRPr sz="800" i="1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 rot="-5758573">
              <a:off x="3265788" y="2102305"/>
              <a:ext cx="631030" cy="307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800" i="1">
                  <a:latin typeface="Chivo Light"/>
                  <a:ea typeface="Chivo Light"/>
                  <a:cs typeface="Chivo Light"/>
                  <a:sym typeface="Chivo Light"/>
                </a:rPr>
                <a:t>Chile</a:t>
              </a:r>
              <a:endParaRPr sz="800" i="1">
                <a:latin typeface="Chivo Light"/>
                <a:ea typeface="Chivo Light"/>
                <a:cs typeface="Chivo Light"/>
                <a:sym typeface="Chivo Light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36285" y="4590794"/>
            <a:ext cx="3023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PRT: </a:t>
            </a:r>
            <a:r>
              <a:rPr lang="es-AR" sz="1200" dirty="0" err="1" smtClean="0"/>
              <a:t>frec</a:t>
            </a:r>
            <a:r>
              <a:rPr lang="es-AR" sz="1200" dirty="0" smtClean="0"/>
              <a:t>. de repetición de pulsos del radar</a:t>
            </a:r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223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Caso 2:Disponibilización </a:t>
            </a:r>
            <a:r>
              <a:rPr lang="es-AR" dirty="0"/>
              <a:t>de pronósticos en alta resolución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884065" y="3003896"/>
            <a:ext cx="5584190" cy="710460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644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xmlns="" id="{BD9C599A-223F-898C-3645-BB87494C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8" y="288896"/>
            <a:ext cx="1209315" cy="89948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2E7A4D1-1AE0-3906-1C27-651083BC5E3C}"/>
              </a:ext>
            </a:extLst>
          </p:cNvPr>
          <p:cNvSpPr txBox="1"/>
          <p:nvPr/>
        </p:nvSpPr>
        <p:spPr>
          <a:xfrm>
            <a:off x="1205542" y="423773"/>
            <a:ext cx="75739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i="1">
                <a:latin typeface="Calibri"/>
                <a:cs typeface="Calibri"/>
              </a:rPr>
              <a:t>Open Data </a:t>
            </a:r>
            <a:r>
              <a:rPr lang="es-ES" sz="2400" b="1" i="1" err="1">
                <a:latin typeface="Calibri"/>
                <a:cs typeface="Calibri"/>
              </a:rPr>
              <a:t>Sponsorship</a:t>
            </a:r>
            <a:r>
              <a:rPr lang="es-ES" sz="2400" b="1" i="1">
                <a:latin typeface="Calibri"/>
                <a:cs typeface="Calibri"/>
              </a:rPr>
              <a:t> </a:t>
            </a:r>
            <a:r>
              <a:rPr lang="es-ES" sz="2400" b="1" i="1" err="1">
                <a:latin typeface="Calibri"/>
                <a:cs typeface="Calibri"/>
              </a:rPr>
              <a:t>Program</a:t>
            </a:r>
            <a:r>
              <a:rPr lang="es-ES" sz="2400" b="1">
                <a:latin typeface="Calibri"/>
                <a:cs typeface="Calibri"/>
              </a:rPr>
              <a:t> de Amazon Web </a:t>
            </a:r>
            <a:r>
              <a:rPr lang="es-ES" sz="2400" b="1" err="1">
                <a:latin typeface="Calibri"/>
                <a:cs typeface="Calibri"/>
              </a:rPr>
              <a:t>Services</a:t>
            </a:r>
            <a:endParaRPr lang="es-ES" sz="2400" b="1" err="1"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8E176A6-9810-8639-BCD2-20A7221C6171}"/>
              </a:ext>
            </a:extLst>
          </p:cNvPr>
          <p:cNvSpPr txBox="1"/>
          <p:nvPr/>
        </p:nvSpPr>
        <p:spPr>
          <a:xfrm>
            <a:off x="486229" y="1573672"/>
            <a:ext cx="8293303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200" dirty="0">
                <a:latin typeface="Calibri"/>
                <a:cs typeface="Calibri"/>
              </a:rPr>
              <a:t>Programa de AWS que permite la </a:t>
            </a:r>
            <a:r>
              <a:rPr lang="es-ES" sz="2200" dirty="0" err="1">
                <a:latin typeface="Calibri"/>
                <a:cs typeface="Calibri"/>
              </a:rPr>
              <a:t>disponibilización</a:t>
            </a:r>
            <a:r>
              <a:rPr lang="es-ES" sz="2200" dirty="0">
                <a:latin typeface="Calibri"/>
                <a:cs typeface="Calibri"/>
              </a:rPr>
              <a:t> de datos en la nube, sin costos para la institución ni los usuarios </a:t>
            </a:r>
            <a:endParaRPr lang="es-ES" sz="2200" dirty="0"/>
          </a:p>
          <a:p>
            <a:pPr marL="285750" indent="-285750">
              <a:buFont typeface="Arial"/>
              <a:buChar char="•"/>
            </a:pPr>
            <a:r>
              <a:rPr lang="es-ES" sz="2200" dirty="0">
                <a:latin typeface="Calibri"/>
                <a:cs typeface="Calibri"/>
              </a:rPr>
              <a:t>Los datos deben mostrar un potencial de utilidad y contar con manuales de uso apropiados y demos</a:t>
            </a:r>
          </a:p>
          <a:p>
            <a:pPr marL="285750" indent="-285750">
              <a:buFont typeface="Arial"/>
              <a:buChar char="•"/>
            </a:pPr>
            <a:r>
              <a:rPr lang="es-ES" sz="2200" dirty="0">
                <a:latin typeface="Calibri"/>
                <a:cs typeface="Calibri"/>
              </a:rPr>
              <a:t>Allí podemos encontrar datos de: NEXRAD, GOES 16 &amp; 17, ECMWF ERA5 ,  Radar Data y modelos de pronóstico del FMI, GEFS Re-</a:t>
            </a:r>
            <a:r>
              <a:rPr lang="es-ES" sz="2200" dirty="0" err="1">
                <a:latin typeface="Calibri"/>
                <a:cs typeface="Calibri"/>
              </a:rPr>
              <a:t>forecasts</a:t>
            </a:r>
            <a:r>
              <a:rPr lang="es-ES" sz="2200" dirty="0">
                <a:latin typeface="Calibri"/>
                <a:cs typeface="Calibri"/>
              </a:rPr>
              <a:t>, Modelos atmosféricos de </a:t>
            </a:r>
            <a:r>
              <a:rPr lang="es-ES" sz="2200" dirty="0" err="1">
                <a:latin typeface="Calibri"/>
                <a:cs typeface="Calibri"/>
              </a:rPr>
              <a:t>Météo</a:t>
            </a:r>
            <a:r>
              <a:rPr lang="es-ES" sz="2200" dirty="0">
                <a:latin typeface="Calibri"/>
                <a:cs typeface="Calibri"/>
              </a:rPr>
              <a:t>-France, Red de radares de Colombia (IDEAM)… ver </a:t>
            </a:r>
            <a:r>
              <a:rPr lang="es-ES" sz="2200" u="sng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https://registry.opendata.aws/</a:t>
            </a:r>
            <a:endParaRPr lang="es-ES" sz="2200" u="sng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2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ppt sm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smn" id="{194AFB4B-65D5-4FC9-9333-A1B06E12533D}" vid="{C7B5F5D2-F561-42F4-83B0-DF546CC54E22}"/>
    </a:ext>
  </a:extLst>
</a:theme>
</file>

<file path=ppt/theme/theme2.xml><?xml version="1.0" encoding="utf-8"?>
<a:theme xmlns:a="http://schemas.openxmlformats.org/drawingml/2006/main" name="ppt sm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2956</TotalTime>
  <Words>576</Words>
  <Application>Microsoft Office PowerPoint</Application>
  <PresentationFormat>Presentación en pantalla (16:9)</PresentationFormat>
  <Paragraphs>62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Chivo</vt:lpstr>
      <vt:lpstr>Chivo Light</vt:lpstr>
      <vt:lpstr>Times New Roman</vt:lpstr>
      <vt:lpstr>ppt smn</vt:lpstr>
      <vt:lpstr>ppt smn</vt:lpstr>
      <vt:lpstr>FORO REGIONAL DE ALTO NIVEL DE LA PLATAFORMA CONSULTIVA ABIERTA EN LA ASOCIACIÓN REGIONAL III Cartagena de Indias, Colombia, 18 -22 Julio 2022 </vt:lpstr>
      <vt:lpstr>Algunas reflexiones</vt:lpstr>
      <vt:lpstr>Caso 1: mejora en la calidad de datos provistos por radares de fabricación argentina</vt:lpstr>
      <vt:lpstr>Presentación de PowerPoint</vt:lpstr>
      <vt:lpstr>¿Cómo nace esta colaboración?: creando un consorcio público-privado</vt:lpstr>
      <vt:lpstr>Presentación de PowerPoint</vt:lpstr>
      <vt:lpstr>Presentación de PowerPoint</vt:lpstr>
      <vt:lpstr>Caso 2:Disponibilización de pronósticos en alta resolución </vt:lpstr>
      <vt:lpstr>Presentación de PowerPoint</vt:lpstr>
      <vt:lpstr>Presentación de PowerPoint</vt:lpstr>
      <vt:lpstr>Presentación de PowerPoint</vt:lpstr>
      <vt:lpstr>Pronósticos en la nube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Guadalupe Cruz Diaz</dc:creator>
  <cp:lastModifiedBy>Celeste Saulo</cp:lastModifiedBy>
  <cp:revision>22</cp:revision>
  <dcterms:created xsi:type="dcterms:W3CDTF">2017-01-13T17:12:02Z</dcterms:created>
  <dcterms:modified xsi:type="dcterms:W3CDTF">2022-07-21T13:42:06Z</dcterms:modified>
</cp:coreProperties>
</file>