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64" r:id="rId6"/>
    <p:sldId id="269" r:id="rId7"/>
    <p:sldId id="270" r:id="rId8"/>
    <p:sldId id="267" r:id="rId9"/>
    <p:sldId id="271" r:id="rId10"/>
    <p:sldId id="266" r:id="rId11"/>
    <p:sldId id="263" r:id="rId12"/>
    <p:sldId id="273" r:id="rId13"/>
    <p:sldId id="265" r:id="rId14"/>
    <p:sldId id="261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3" autoAdjust="0"/>
    <p:restoredTop sz="93831" autoAdjust="0"/>
  </p:normalViewPr>
  <p:slideViewPr>
    <p:cSldViewPr snapToGrid="0">
      <p:cViewPr varScale="1">
        <p:scale>
          <a:sx n="56" d="100"/>
          <a:sy n="56" d="100"/>
        </p:scale>
        <p:origin x="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2A4D-156C-48F5-90C3-B793623273CA}" type="datetimeFigureOut">
              <a:rPr lang="pt-BR" smtClean="0"/>
              <a:t>20/07/2022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B085B-8750-4731-A9C5-DFF535707B1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068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B085B-8750-4731-A9C5-DFF535707B15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43680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B085B-8750-4731-A9C5-DFF535707B15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028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B085B-8750-4731-A9C5-DFF535707B15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652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B085B-8750-4731-A9C5-DFF535707B15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23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B085B-8750-4731-A9C5-DFF535707B15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7028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B085B-8750-4731-A9C5-DFF535707B15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075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B085B-8750-4731-A9C5-DFF535707B15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1196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B085B-8750-4731-A9C5-DFF535707B15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416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B085B-8750-4731-A9C5-DFF535707B15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206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B085B-8750-4731-A9C5-DFF535707B15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425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EB085B-8750-4731-A9C5-DFF535707B15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602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4CF397-FB05-2E5F-5AAC-371DA9574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CB66DAA-DBE5-4185-2F04-46F400B52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DF4BC3-9D2B-DDA3-D8DE-822BD8C76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2A16-4B97-426E-8049-28C3538A8D02}" type="datetimeFigureOut">
              <a:rPr lang="pt-BR" smtClean="0"/>
              <a:t>20/07/2022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925A311-AAB7-8522-E772-2644FAAE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91FF55-C931-4461-9CDA-836EF0358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DD36-5C56-4B8D-BD7F-7361017851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64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1F9A0A-1A10-A529-7816-9B5FC313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4660AD3-8921-A043-1C22-379B9F94D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086A37-9C54-6586-9973-B0241A09F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2A16-4B97-426E-8049-28C3538A8D02}" type="datetimeFigureOut">
              <a:rPr lang="pt-BR" smtClean="0"/>
              <a:t>20/07/2022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D955AC6-5081-70B3-0567-C937023BE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731920-C6F1-9F5B-B981-B2C2683BE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DD36-5C56-4B8D-BD7F-7361017851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954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852D59-1D52-2E16-74D7-B0291BA094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6F690CD-908C-96DF-314D-990CA394E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97D7ECB-038E-7475-22FC-514F9084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2A16-4B97-426E-8049-28C3538A8D02}" type="datetimeFigureOut">
              <a:rPr lang="pt-BR" smtClean="0"/>
              <a:t>20/07/2022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EB6E65-7694-9488-4C0A-798438B2D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6241AFA-8352-12D2-5275-5DB5C56CD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DD36-5C56-4B8D-BD7F-7361017851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04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tipo&#10;&#10;Descrição gerada automaticamente">
            <a:extLst>
              <a:ext uri="{FF2B5EF4-FFF2-40B4-BE49-F238E27FC236}">
                <a16:creationId xmlns:a16="http://schemas.microsoft.com/office/drawing/2014/main" id="{A2E34A90-27DB-0587-CF4B-377A6CA816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9286" y="146151"/>
            <a:ext cx="985784" cy="906361"/>
          </a:xfrm>
          <a:prstGeom prst="rect">
            <a:avLst/>
          </a:prstGeom>
        </p:spPr>
      </p:pic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5B2D062-5D8C-533D-75DF-0FB7B5A683DC}"/>
              </a:ext>
            </a:extLst>
          </p:cNvPr>
          <p:cNvCxnSpPr/>
          <p:nvPr userDrawn="1"/>
        </p:nvCxnSpPr>
        <p:spPr>
          <a:xfrm>
            <a:off x="181022" y="1146483"/>
            <a:ext cx="11877917" cy="0"/>
          </a:xfrm>
          <a:prstGeom prst="line">
            <a:avLst/>
          </a:prstGeom>
          <a:effectLst>
            <a:outerShdw blurRad="50800" dist="38100" dir="2700000" sx="142000" sy="14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36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72C2C1-2B32-6D70-D224-1742D2E48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414BCA-A20B-B291-AC11-BF42D3CF6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397C77-768B-C92D-D931-3F0B40944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2A16-4B97-426E-8049-28C3538A8D02}" type="datetimeFigureOut">
              <a:rPr lang="pt-BR" smtClean="0"/>
              <a:t>20/07/2022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A01C8A-7209-0EF4-8B78-1F48B41CD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E121FC-4FC4-4F58-0057-76931029E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DD36-5C56-4B8D-BD7F-7361017851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829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3E0633-8694-7967-A119-20EADD87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80983C-0750-D234-8C4D-2D4F9B57FF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512734-327F-FC2F-E42B-6D9A76C83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B7BD823-F228-3774-A477-F16CE785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2A16-4B97-426E-8049-28C3538A8D02}" type="datetimeFigureOut">
              <a:rPr lang="pt-BR" smtClean="0"/>
              <a:t>20/07/2022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CF4E0F-3B89-8299-3D82-950BC395A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A6E7B7-B88F-C134-7395-D69918F0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DD36-5C56-4B8D-BD7F-7361017851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450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058E5-8C4A-F96C-AFB6-CEFF26AD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61C17F-2EBA-AD55-85E9-63C33CFF5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5144255-4CCF-6929-1B40-757F7A721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FA08510-BC9F-CCED-F2BC-8A0A1CC64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7DE16DB-6D93-A7D1-6AFF-5DC802862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0CF66D9-BF0F-F348-125F-6C41B12F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2A16-4B97-426E-8049-28C3538A8D02}" type="datetimeFigureOut">
              <a:rPr lang="pt-BR" smtClean="0"/>
              <a:t>20/07/2022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EF69D89-FD50-D689-68C4-6D4EAD8EB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214AD3F-815C-7FFB-865B-1023BD0A6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DD36-5C56-4B8D-BD7F-7361017851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64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939D3-2755-FCE9-8B45-B36E43A2C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F87A68C-E125-6E0A-8BA6-34BB22BC3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2A16-4B97-426E-8049-28C3538A8D02}" type="datetimeFigureOut">
              <a:rPr lang="pt-BR" smtClean="0"/>
              <a:t>20/07/2022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0569760-89D9-723A-031C-F5D60EA6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52F8EFE-3D03-60EA-8799-0E1986A5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DD36-5C56-4B8D-BD7F-7361017851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4967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899B4CF-C83B-453B-BB30-26981620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2A16-4B97-426E-8049-28C3538A8D02}" type="datetimeFigureOut">
              <a:rPr lang="pt-BR" smtClean="0"/>
              <a:t>20/07/2022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0A1DAEE-3FB3-711D-759B-0F1BF1648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767362D-E0F4-08BC-3CEB-D3AA71C65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DD36-5C56-4B8D-BD7F-7361017851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82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74F1F2-579F-79B2-00D1-3E560C09A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09E037-E1BA-63BD-DAEC-1CD45FEFB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2C92C57-1A7F-E26A-FAD2-AAECAD746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B7B86E7-B9F1-162E-E76A-B9A31FF22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2A16-4B97-426E-8049-28C3538A8D02}" type="datetimeFigureOut">
              <a:rPr lang="pt-BR" smtClean="0"/>
              <a:t>20/07/2022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48C4970-89D1-D6F1-F07F-D081C8AEE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D67FD0-0D0E-D0CA-5160-113127A14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DD36-5C56-4B8D-BD7F-7361017851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471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29B96F-52E5-76EE-F5B8-58C33DF0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2949600-978E-31B5-5199-B7DD9499E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8D571B3-D79F-B698-496D-66632BB5CD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DC37DD7-5327-DE54-50DB-5849B409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2A16-4B97-426E-8049-28C3538A8D02}" type="datetimeFigureOut">
              <a:rPr lang="pt-BR" smtClean="0"/>
              <a:t>20/07/2022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4F5C95-7F19-3786-E19A-475D5F2D1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7C8CF96-A421-107B-7360-3991518CD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DD36-5C56-4B8D-BD7F-7361017851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54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7CE5B39-E405-0B63-CFD1-7B813AFE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57C36A-8F6E-8ED4-2F34-C7BD8D393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6CDEAC-2794-0320-CE11-1F117799D0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62A16-4B97-426E-8049-28C3538A8D02}" type="datetimeFigureOut">
              <a:rPr lang="pt-BR" smtClean="0"/>
              <a:t>20/07/2022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E874D0D-2940-F1C9-5416-38A996E5C7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B14385-5E5B-BC0D-D8AE-B7BC9C09EE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DD36-5C56-4B8D-BD7F-7361017851E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67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2.jpeg"/><Relationship Id="rId4" Type="http://schemas.openxmlformats.org/officeDocument/2006/relationships/image" Target="../media/image3.png"/><Relationship Id="rId9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microsoft.com/office/2007/relationships/hdphoto" Target="../media/hdphoto1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16.jpeg"/><Relationship Id="rId15" Type="http://schemas.openxmlformats.org/officeDocument/2006/relationships/image" Target="../media/image23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3">
            <a:extLst>
              <a:ext uri="{FF2B5EF4-FFF2-40B4-BE49-F238E27FC236}">
                <a16:creationId xmlns:a16="http://schemas.microsoft.com/office/drawing/2014/main" id="{A09B3899-4BF3-06FD-2077-1D6EB9FD5246}"/>
              </a:ext>
            </a:extLst>
          </p:cNvPr>
          <p:cNvSpPr/>
          <p:nvPr/>
        </p:nvSpPr>
        <p:spPr>
          <a:xfrm>
            <a:off x="2317748" y="4195107"/>
            <a:ext cx="7556499" cy="86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strike="noStrik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Gustavo Luís de Souza Motta</a:t>
            </a:r>
          </a:p>
          <a:p>
            <a:pPr algn="ctr">
              <a:lnSpc>
                <a:spcPct val="100000"/>
              </a:lnSpc>
            </a:pPr>
            <a:r>
              <a:rPr lang="en-US" sz="1600" i="1" strike="noStrik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National Institute of Meteorology (INMET), Brazil</a:t>
            </a:r>
          </a:p>
          <a:p>
            <a:pPr algn="ctr">
              <a:lnSpc>
                <a:spcPct val="100000"/>
              </a:lnSpc>
            </a:pPr>
            <a:r>
              <a:rPr lang="en-US" sz="1600" i="1" strike="noStrike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Advisor to the Director and Head of International Affairs</a:t>
            </a:r>
            <a:endParaRPr lang="en-US" sz="1600" strike="noStrike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1808747-2651-D52F-7448-04129BD6AABC}"/>
              </a:ext>
            </a:extLst>
          </p:cNvPr>
          <p:cNvSpPr txBox="1"/>
          <p:nvPr/>
        </p:nvSpPr>
        <p:spPr>
          <a:xfrm>
            <a:off x="1566330" y="5253214"/>
            <a:ext cx="9059333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 Meteorological Organization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July 2022, Cartagena de </a:t>
            </a:r>
            <a:r>
              <a:rPr lang="en-US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Indias</a:t>
            </a:r>
            <a:r>
              <a:rPr lang="en-US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Colombia</a:t>
            </a:r>
          </a:p>
          <a:p>
            <a:pPr algn="ctr"/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HIGH-LEVEL REGIONAL FORUM OF THE</a:t>
            </a:r>
          </a:p>
          <a:p>
            <a:pPr algn="ctr"/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OPEN CONSULTATIVE PLATFORM IN REGIONAL ASSOCIATION III (RA III OCP-RF)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88971327-008D-0C60-4724-ECF3296872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51784" y="4865385"/>
            <a:ext cx="1140836" cy="125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 descr="Logotipo&#10;&#10;Descrição gerada automaticamente">
            <a:extLst>
              <a:ext uri="{FF2B5EF4-FFF2-40B4-BE49-F238E27FC236}">
                <a16:creationId xmlns:a16="http://schemas.microsoft.com/office/drawing/2014/main" id="{917B6430-926E-0961-230B-BCD6C9CF8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86" y="236092"/>
            <a:ext cx="1991219" cy="1830789"/>
          </a:xfrm>
          <a:prstGeom prst="rect">
            <a:avLst/>
          </a:prstGeom>
        </p:spPr>
      </p:pic>
      <p:pic>
        <p:nvPicPr>
          <p:cNvPr id="1038" name="Picture 14" descr="Instituto Nacional de Meteorologia - INMET">
            <a:extLst>
              <a:ext uri="{FF2B5EF4-FFF2-40B4-BE49-F238E27FC236}">
                <a16:creationId xmlns:a16="http://schemas.microsoft.com/office/drawing/2014/main" id="{992899C3-247D-8586-98BF-D1F27F651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85" y="494913"/>
            <a:ext cx="2318472" cy="160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14930871-D31C-A5B4-DC39-7C59B59528AB}"/>
              </a:ext>
            </a:extLst>
          </p:cNvPr>
          <p:cNvSpPr txBox="1"/>
          <p:nvPr/>
        </p:nvSpPr>
        <p:spPr>
          <a:xfrm>
            <a:off x="0" y="2704259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chemeClr val="accent1"/>
                </a:solidFill>
                <a:effectLst>
                  <a:glow rad="76200">
                    <a:schemeClr val="accent4">
                      <a:satMod val="175000"/>
                      <a:alpha val="1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INMET’s </a:t>
            </a:r>
            <a:r>
              <a:rPr lang="en-US" sz="4800" b="1" strike="noStrike" dirty="0">
                <a:ln w="0"/>
                <a:solidFill>
                  <a:schemeClr val="accent1"/>
                </a:solidFill>
                <a:effectLst>
                  <a:glow rad="76200">
                    <a:schemeClr val="accent4">
                      <a:satMod val="175000"/>
                      <a:alpha val="1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Public-Private Engagement</a:t>
            </a:r>
          </a:p>
          <a:p>
            <a:pPr algn="ctr"/>
            <a:r>
              <a:rPr lang="en-US" sz="4800" b="1" strike="noStrike" dirty="0">
                <a:ln w="0"/>
                <a:solidFill>
                  <a:schemeClr val="accent1"/>
                </a:solidFill>
                <a:effectLst>
                  <a:glow rad="76200">
                    <a:schemeClr val="accent4">
                      <a:satMod val="175000"/>
                      <a:alpha val="17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Support to Agribusiness</a:t>
            </a:r>
            <a:endParaRPr lang="en-US" sz="4800" b="1" dirty="0">
              <a:ln w="0"/>
              <a:solidFill>
                <a:schemeClr val="accent1"/>
              </a:solidFill>
              <a:effectLst>
                <a:glow rad="76200">
                  <a:schemeClr val="accent4">
                    <a:satMod val="175000"/>
                    <a:alpha val="17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1" name="Picture 2" descr="Instituto Nacional de Meteorologia - INMET">
            <a:extLst>
              <a:ext uri="{FF2B5EF4-FFF2-40B4-BE49-F238E27FC236}">
                <a16:creationId xmlns:a16="http://schemas.microsoft.com/office/drawing/2014/main" id="{D315EBF5-0965-2F4C-8738-EBD80E723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075" y="494478"/>
            <a:ext cx="2568535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em vindo - Portal de Dados Abertos do Ministério da Agricultura, Pecuária  e Abastecimento">
            <a:extLst>
              <a:ext uri="{FF2B5EF4-FFF2-40B4-BE49-F238E27FC236}">
                <a16:creationId xmlns:a16="http://schemas.microsoft.com/office/drawing/2014/main" id="{3CC3AC21-336A-17F1-E496-D070DDA2E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04" b="28754"/>
          <a:stretch/>
        </p:blipFill>
        <p:spPr bwMode="auto">
          <a:xfrm>
            <a:off x="4404246" y="2129499"/>
            <a:ext cx="3140184" cy="65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82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D50B060-583B-5065-0D79-17496166F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6822"/>
            <a:ext cx="12192000" cy="5651178"/>
          </a:xfrm>
          <a:prstGeom prst="rect">
            <a:avLst/>
          </a:prstGeom>
        </p:spPr>
      </p:pic>
      <p:sp>
        <p:nvSpPr>
          <p:cNvPr id="4" name="CaixaDeTexto 1">
            <a:extLst>
              <a:ext uri="{FF2B5EF4-FFF2-40B4-BE49-F238E27FC236}">
                <a16:creationId xmlns:a16="http://schemas.microsoft.com/office/drawing/2014/main" id="{42F06F43-8662-B372-D97E-DBE82EA996A8}"/>
              </a:ext>
            </a:extLst>
          </p:cNvPr>
          <p:cNvSpPr/>
          <p:nvPr/>
        </p:nvSpPr>
        <p:spPr>
          <a:xfrm>
            <a:off x="270320" y="437268"/>
            <a:ext cx="10729776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en-US" sz="3600" b="1" spc="-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SISDAGRO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0FB4592-92DE-D7B3-A67A-6E2B4AFCAF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7331" y="67886"/>
            <a:ext cx="915834" cy="1004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358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sMais.com - Papel de Parede Lindo Pôr do Sol - papel de  parede,wallpaper,Lindo Pôr do Sol,wallpapers,plano de fundo,papeis de  parede,planos de fundo,wallpaper Lindo Pôr do Sol,plano de fundo Lindo Pôr  do Sol,1920x1200,pap�is">
            <a:extLst>
              <a:ext uri="{FF2B5EF4-FFF2-40B4-BE49-F238E27FC236}">
                <a16:creationId xmlns:a16="http://schemas.microsoft.com/office/drawing/2014/main" id="{2303434F-31F4-F638-0DF8-B6494971C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 descr="Logotipo&#10;&#10;Descrição gerada automaticamente">
            <a:extLst>
              <a:ext uri="{FF2B5EF4-FFF2-40B4-BE49-F238E27FC236}">
                <a16:creationId xmlns:a16="http://schemas.microsoft.com/office/drawing/2014/main" id="{E6F636BC-BE1B-1732-9A9C-68BE3A9A5B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901" y="502920"/>
            <a:ext cx="2406198" cy="2212334"/>
          </a:xfrm>
          <a:prstGeom prst="rect">
            <a:avLst/>
          </a:prstGeom>
        </p:spPr>
      </p:pic>
      <p:pic>
        <p:nvPicPr>
          <p:cNvPr id="5" name="Picture 14" descr="Instituto Nacional de Meteorologia - INMET">
            <a:extLst>
              <a:ext uri="{FF2B5EF4-FFF2-40B4-BE49-F238E27FC236}">
                <a16:creationId xmlns:a16="http://schemas.microsoft.com/office/drawing/2014/main" id="{7DE674F0-A85D-7C0A-83B3-581CED93B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59" y="1068282"/>
            <a:ext cx="2584502" cy="179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nstituto Nacional de Meteorologia - INMET">
            <a:extLst>
              <a:ext uri="{FF2B5EF4-FFF2-40B4-BE49-F238E27FC236}">
                <a16:creationId xmlns:a16="http://schemas.microsoft.com/office/drawing/2014/main" id="{FF360C70-BDF8-203C-EDC0-151CEE11F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r="3947"/>
          <a:stretch/>
        </p:blipFill>
        <p:spPr bwMode="auto">
          <a:xfrm>
            <a:off x="8940542" y="1068283"/>
            <a:ext cx="2714694" cy="179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B8DB3FAF-7FCD-8799-14F7-503B08806726}"/>
              </a:ext>
            </a:extLst>
          </p:cNvPr>
          <p:cNvSpPr/>
          <p:nvPr/>
        </p:nvSpPr>
        <p:spPr>
          <a:xfrm>
            <a:off x="919092" y="3218174"/>
            <a:ext cx="4876656" cy="2646878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ascadeUp">
              <a:avLst/>
            </a:prstTxWarp>
            <a:spAutoFit/>
          </a:bodyPr>
          <a:lstStyle/>
          <a:p>
            <a:pPr algn="ctr"/>
            <a:r>
              <a:rPr lang="pt-BR" sz="16600" dirty="0" err="1">
                <a:ln w="0"/>
                <a:solidFill>
                  <a:srgbClr val="0099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ve Script Bold Pro" pitchFamily="2" charset="0"/>
              </a:rPr>
              <a:t>Gracias</a:t>
            </a:r>
            <a:r>
              <a:rPr lang="pt-BR" sz="16600" dirty="0">
                <a:ln w="0"/>
                <a:solidFill>
                  <a:srgbClr val="0099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ve Script Bold Pro" pitchFamily="2" charset="0"/>
              </a:rPr>
              <a:t>!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6642A70-3842-9A44-0F62-C9AFB225A16B}"/>
              </a:ext>
            </a:extLst>
          </p:cNvPr>
          <p:cNvSpPr/>
          <p:nvPr/>
        </p:nvSpPr>
        <p:spPr>
          <a:xfrm>
            <a:off x="5402980" y="4163069"/>
            <a:ext cx="6115778" cy="26468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pt-BR" sz="16600" b="0" cap="none" spc="0" dirty="0" err="1">
                <a:ln w="0"/>
                <a:solidFill>
                  <a:srgbClr val="0099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ve Script Bold Pro" pitchFamily="2" charset="0"/>
              </a:rPr>
              <a:t>Thank</a:t>
            </a:r>
            <a:r>
              <a:rPr lang="pt-BR" sz="16600" b="0" cap="none" spc="0" dirty="0">
                <a:ln w="0"/>
                <a:solidFill>
                  <a:srgbClr val="0099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ve Script Bold Pro" pitchFamily="2" charset="0"/>
              </a:rPr>
              <a:t> </a:t>
            </a:r>
            <a:r>
              <a:rPr lang="pt-BR" sz="16600" b="0" cap="none" spc="0" dirty="0" err="1">
                <a:ln w="0"/>
                <a:solidFill>
                  <a:srgbClr val="0099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ve Script Bold Pro" pitchFamily="2" charset="0"/>
              </a:rPr>
              <a:t>You</a:t>
            </a:r>
            <a:r>
              <a:rPr lang="pt-BR" sz="16600" b="0" cap="none" spc="0" dirty="0">
                <a:ln w="0"/>
                <a:solidFill>
                  <a:srgbClr val="0099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Fave Script Bold Pro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77205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17A9F8D-D092-12FC-BEFE-484E44C385FC}"/>
              </a:ext>
            </a:extLst>
          </p:cNvPr>
          <p:cNvSpPr/>
          <p:nvPr/>
        </p:nvSpPr>
        <p:spPr>
          <a:xfrm>
            <a:off x="265021" y="441611"/>
            <a:ext cx="9741864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Status before 2021</a:t>
            </a:r>
            <a:endParaRPr lang="en-US" sz="3600" b="0" strike="noStrike" spc="-1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C45299-A0AF-9799-8D47-31A95FA4E37D}"/>
              </a:ext>
            </a:extLst>
          </p:cNvPr>
          <p:cNvSpPr/>
          <p:nvPr/>
        </p:nvSpPr>
        <p:spPr>
          <a:xfrm>
            <a:off x="6417501" y="1876050"/>
            <a:ext cx="5509478" cy="41996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spc="-1" dirty="0">
                <a:solidFill>
                  <a:schemeClr val="accent1">
                    <a:lumMod val="50000"/>
                  </a:schemeClr>
                </a:solidFill>
              </a:rPr>
              <a:t>Financial, budgetary and personnel problems hamper INMET's operations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spc="-1" dirty="0">
                <a:solidFill>
                  <a:schemeClr val="accent1">
                    <a:lumMod val="50000"/>
                  </a:schemeClr>
                </a:solidFill>
              </a:rPr>
              <a:t>Lack of integration of Brazilian meteorological agencies</a:t>
            </a:r>
          </a:p>
        </p:txBody>
      </p:sp>
      <p:pic>
        <p:nvPicPr>
          <p:cNvPr id="1026" name="Picture 2" descr="39,149 Weather Sign Photos - Free &amp; Royalty-Free Stock Photos from  Dreamstime">
            <a:extLst>
              <a:ext uri="{FF2B5EF4-FFF2-40B4-BE49-F238E27FC236}">
                <a16:creationId xmlns:a16="http://schemas.microsoft.com/office/drawing/2014/main" id="{ED1D2833-F8BA-788A-DAFD-513B10D34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34" y="1876050"/>
            <a:ext cx="5509478" cy="41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EA0DA4E-FBD7-8666-A1D4-D034C3E667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7331" y="67886"/>
            <a:ext cx="915834" cy="1004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648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17A9F8D-D092-12FC-BEFE-484E44C385FC}"/>
              </a:ext>
            </a:extLst>
          </p:cNvPr>
          <p:cNvSpPr/>
          <p:nvPr/>
        </p:nvSpPr>
        <p:spPr>
          <a:xfrm>
            <a:off x="265020" y="441611"/>
            <a:ext cx="11332619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spc="-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N</a:t>
            </a:r>
            <a:r>
              <a:rPr lang="en-US" sz="3600" b="1" strike="noStrike" spc="-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ew management of INMET from 2021</a:t>
            </a:r>
            <a:endParaRPr lang="en-US" sz="3600" b="0" strike="noStrike" spc="-1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C45299-A0AF-9799-8D47-31A95FA4E37D}"/>
              </a:ext>
            </a:extLst>
          </p:cNvPr>
          <p:cNvSpPr/>
          <p:nvPr/>
        </p:nvSpPr>
        <p:spPr>
          <a:xfrm>
            <a:off x="6187858" y="1276165"/>
            <a:ext cx="5761971" cy="529230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spc="-1" dirty="0">
                <a:solidFill>
                  <a:schemeClr val="accent1">
                    <a:lumMod val="50000"/>
                  </a:schemeClr>
                </a:solidFill>
              </a:rPr>
              <a:t>Financial and budgetary problems begin to be solved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spc="-1" dirty="0">
                <a:solidFill>
                  <a:schemeClr val="accent1">
                    <a:lumMod val="50000"/>
                  </a:schemeClr>
                </a:solidFill>
              </a:rPr>
              <a:t>Authorization for civil service examinations for recruitment and admission of new employees is in course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spc="-1" dirty="0">
                <a:solidFill>
                  <a:schemeClr val="accent1">
                    <a:lumMod val="50000"/>
                  </a:schemeClr>
                </a:solidFill>
              </a:rPr>
              <a:t>New strategic planning focused on INTEGRATION, PARTNERSHIPS AND INSURANCE/FINACIAL MARKET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spc="-1" dirty="0">
                <a:solidFill>
                  <a:schemeClr val="accent1">
                    <a:lumMod val="50000"/>
                  </a:schemeClr>
                </a:solidFill>
              </a:rPr>
              <a:t>Development of the National Meteorology Network (RNM)</a:t>
            </a:r>
          </a:p>
        </p:txBody>
      </p:sp>
      <p:pic>
        <p:nvPicPr>
          <p:cNvPr id="5" name="Picture 2" descr="OsMais.com - Papel de Parede Lindo Pôr do Sol - papel de  parede,wallpaper,Lindo Pôr do Sol,wallpapers,plano de fundo,papeis de  parede,planos de fundo,wallpaper Lindo Pôr do Sol,plano de fundo Lindo Pôr  do Sol,1920x1200,pap�is">
            <a:extLst>
              <a:ext uri="{FF2B5EF4-FFF2-40B4-BE49-F238E27FC236}">
                <a16:creationId xmlns:a16="http://schemas.microsoft.com/office/drawing/2014/main" id="{A7D687AF-B45B-8868-4783-BE03406CA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" r="22595" b="1"/>
          <a:stretch/>
        </p:blipFill>
        <p:spPr bwMode="auto">
          <a:xfrm>
            <a:off x="336227" y="1722885"/>
            <a:ext cx="5611903" cy="433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49C767A-C642-12C0-F380-4C23E0BD57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7331" y="67886"/>
            <a:ext cx="915834" cy="1004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69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>
            <a:extLst>
              <a:ext uri="{FF2B5EF4-FFF2-40B4-BE49-F238E27FC236}">
                <a16:creationId xmlns:a16="http://schemas.microsoft.com/office/drawing/2014/main" id="{DDB8FA49-5334-51BB-321D-B7340EB063CB}"/>
              </a:ext>
            </a:extLst>
          </p:cNvPr>
          <p:cNvSpPr/>
          <p:nvPr/>
        </p:nvSpPr>
        <p:spPr>
          <a:xfrm>
            <a:off x="4846320" y="4071747"/>
            <a:ext cx="7141603" cy="1252803"/>
          </a:xfrm>
          <a:prstGeom prst="rect">
            <a:avLst/>
          </a:prstGeom>
          <a:gradFill flip="none" rotWithShape="1">
            <a:gsLst>
              <a:gs pos="41000">
                <a:schemeClr val="accent6">
                  <a:lumMod val="40000"/>
                  <a:lumOff val="60000"/>
                </a:schemeClr>
              </a:gs>
              <a:gs pos="64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7700A6E-F162-E079-E7AE-F9EE1828BCCB}"/>
              </a:ext>
            </a:extLst>
          </p:cNvPr>
          <p:cNvSpPr/>
          <p:nvPr/>
        </p:nvSpPr>
        <p:spPr>
          <a:xfrm>
            <a:off x="4942253" y="4983412"/>
            <a:ext cx="7045670" cy="1783650"/>
          </a:xfrm>
          <a:prstGeom prst="rect">
            <a:avLst/>
          </a:prstGeom>
          <a:gradFill flip="none" rotWithShape="1">
            <a:gsLst>
              <a:gs pos="65000">
                <a:schemeClr val="bg1"/>
              </a:gs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DBE8AFC-951C-85A6-E1BF-234521ECB985}"/>
              </a:ext>
            </a:extLst>
          </p:cNvPr>
          <p:cNvSpPr/>
          <p:nvPr/>
        </p:nvSpPr>
        <p:spPr>
          <a:xfrm>
            <a:off x="4846320" y="1240569"/>
            <a:ext cx="7141603" cy="2870659"/>
          </a:xfrm>
          <a:prstGeom prst="rect">
            <a:avLst/>
          </a:prstGeom>
          <a:gradFill flip="none" rotWithShape="1">
            <a:gsLst>
              <a:gs pos="65000">
                <a:schemeClr val="bg1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17A9F8D-D092-12FC-BEFE-484E44C385FC}"/>
              </a:ext>
            </a:extLst>
          </p:cNvPr>
          <p:cNvSpPr/>
          <p:nvPr/>
        </p:nvSpPr>
        <p:spPr>
          <a:xfrm>
            <a:off x="279522" y="428366"/>
            <a:ext cx="10530439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3600" b="1" spc="-1" dirty="0">
                <a:solidFill>
                  <a:schemeClr val="accent1">
                    <a:lumMod val="50000"/>
                  </a:schemeClr>
                </a:solidFill>
              </a:rPr>
              <a:t>National Meteorology Network (RNM)</a:t>
            </a:r>
            <a:endParaRPr lang="en-US" sz="3600" b="0" strike="noStrike" spc="-1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C45299-A0AF-9799-8D47-31A95FA4E37D}"/>
              </a:ext>
            </a:extLst>
          </p:cNvPr>
          <p:cNvSpPr/>
          <p:nvPr/>
        </p:nvSpPr>
        <p:spPr>
          <a:xfrm>
            <a:off x="6553199" y="4184481"/>
            <a:ext cx="5373780" cy="7218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spc="-1" dirty="0">
                <a:solidFill>
                  <a:schemeClr val="accent1">
                    <a:lumMod val="50000"/>
                  </a:schemeClr>
                </a:solidFill>
              </a:rPr>
              <a:t>NATIONAL LEVEL</a:t>
            </a:r>
            <a:endParaRPr lang="en-US" b="1" spc="-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spc="-1" dirty="0">
                <a:solidFill>
                  <a:schemeClr val="accent1">
                    <a:lumMod val="50000"/>
                  </a:schemeClr>
                </a:solidFill>
              </a:rPr>
              <a:t>Data processing and meteorological models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9A9E7B-5F78-ECA2-1F69-737341F2E3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78" r="14086"/>
          <a:stretch/>
        </p:blipFill>
        <p:spPr>
          <a:xfrm>
            <a:off x="1265822" y="1366346"/>
            <a:ext cx="2177611" cy="2985338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17CC27B5-E7DF-FDE6-4A08-F2A42ECF5E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641" y="1974392"/>
            <a:ext cx="1337126" cy="1229395"/>
          </a:xfrm>
          <a:prstGeom prst="rect">
            <a:avLst/>
          </a:prstGeom>
        </p:spPr>
      </p:pic>
      <p:pic>
        <p:nvPicPr>
          <p:cNvPr id="2050" name="Picture 2" descr="Instituto Nacional de Pesquisas Espaciais">
            <a:extLst>
              <a:ext uri="{FF2B5EF4-FFF2-40B4-BE49-F238E27FC236}">
                <a16:creationId xmlns:a16="http://schemas.microsoft.com/office/drawing/2014/main" id="{268BE268-7514-39E2-C1B4-F9F1CCE249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 t="10275" r="7088" b="25306"/>
          <a:stretch/>
        </p:blipFill>
        <p:spPr bwMode="auto">
          <a:xfrm>
            <a:off x="5018187" y="3826263"/>
            <a:ext cx="1507101" cy="113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ensipam - Aplicativo de Apoio às Operações">
            <a:extLst>
              <a:ext uri="{FF2B5EF4-FFF2-40B4-BE49-F238E27FC236}">
                <a16:creationId xmlns:a16="http://schemas.microsoft.com/office/drawing/2014/main" id="{8FD148AB-AA39-2E51-870D-40DA94792D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93"/>
          <a:stretch/>
        </p:blipFill>
        <p:spPr bwMode="auto">
          <a:xfrm>
            <a:off x="5098018" y="5177594"/>
            <a:ext cx="1048866" cy="105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ensipam - Aplicativo de Apoio às Operações">
            <a:extLst>
              <a:ext uri="{FF2B5EF4-FFF2-40B4-BE49-F238E27FC236}">
                <a16:creationId xmlns:a16="http://schemas.microsoft.com/office/drawing/2014/main" id="{07E41EE0-2DEB-51D4-E45E-BFD4191F2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54" t="26052" b="22900"/>
          <a:stretch/>
        </p:blipFill>
        <p:spPr bwMode="auto">
          <a:xfrm>
            <a:off x="5018187" y="6293520"/>
            <a:ext cx="1208531" cy="4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have Esquerda 6">
            <a:extLst>
              <a:ext uri="{FF2B5EF4-FFF2-40B4-BE49-F238E27FC236}">
                <a16:creationId xmlns:a16="http://schemas.microsoft.com/office/drawing/2014/main" id="{E246D45A-2209-7090-6681-41335DE28D2F}"/>
              </a:ext>
            </a:extLst>
          </p:cNvPr>
          <p:cNvSpPr/>
          <p:nvPr/>
        </p:nvSpPr>
        <p:spPr>
          <a:xfrm>
            <a:off x="4401652" y="1211448"/>
            <a:ext cx="552954" cy="5571944"/>
          </a:xfrm>
          <a:prstGeom prst="leftBrac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aixaDeTexto 2">
            <a:extLst>
              <a:ext uri="{FF2B5EF4-FFF2-40B4-BE49-F238E27FC236}">
                <a16:creationId xmlns:a16="http://schemas.microsoft.com/office/drawing/2014/main" id="{D8C40976-E52C-FF49-013E-B079CB654DA3}"/>
              </a:ext>
            </a:extLst>
          </p:cNvPr>
          <p:cNvSpPr/>
          <p:nvPr/>
        </p:nvSpPr>
        <p:spPr>
          <a:xfrm>
            <a:off x="6553199" y="1210257"/>
            <a:ext cx="5373779" cy="28454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spc="-1" dirty="0">
                <a:solidFill>
                  <a:schemeClr val="accent1">
                    <a:lumMod val="50000"/>
                  </a:schemeClr>
                </a:solidFill>
              </a:rPr>
              <a:t>NATIONAL LEVEL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spc="-1" dirty="0">
                <a:solidFill>
                  <a:schemeClr val="accent1">
                    <a:lumMod val="50000"/>
                  </a:schemeClr>
                </a:solidFill>
              </a:rPr>
              <a:t>Meteorological observation networks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spc="-1" dirty="0">
                <a:solidFill>
                  <a:schemeClr val="accent1">
                    <a:lumMod val="50000"/>
                  </a:schemeClr>
                </a:solidFill>
              </a:rPr>
              <a:t>Meteorological data telecommunications networks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spc="-1" dirty="0">
                <a:solidFill>
                  <a:schemeClr val="accent1">
                    <a:lumMod val="50000"/>
                  </a:schemeClr>
                </a:solidFill>
              </a:rPr>
              <a:t>Meteorological products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spc="-1" dirty="0">
                <a:solidFill>
                  <a:schemeClr val="accent1">
                    <a:lumMod val="50000"/>
                  </a:schemeClr>
                </a:solidFill>
              </a:rPr>
              <a:t>Official meteorological database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spc="-1" dirty="0">
                <a:solidFill>
                  <a:schemeClr val="accent1">
                    <a:lumMod val="50000"/>
                  </a:schemeClr>
                </a:solidFill>
              </a:rPr>
              <a:t>Meteorological applications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spc="-1" dirty="0">
                <a:solidFill>
                  <a:schemeClr val="accent1">
                    <a:lumMod val="50000"/>
                  </a:schemeClr>
                </a:solidFill>
              </a:rPr>
              <a:t>Official meteorological disclosure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spc="-1" dirty="0">
                <a:solidFill>
                  <a:schemeClr val="accent1">
                    <a:lumMod val="50000"/>
                  </a:schemeClr>
                </a:solidFill>
              </a:rPr>
              <a:t>Weather warnings and alerts</a:t>
            </a:r>
          </a:p>
        </p:txBody>
      </p:sp>
      <p:sp>
        <p:nvSpPr>
          <p:cNvPr id="14" name="CaixaDeTexto 2">
            <a:extLst>
              <a:ext uri="{FF2B5EF4-FFF2-40B4-BE49-F238E27FC236}">
                <a16:creationId xmlns:a16="http://schemas.microsoft.com/office/drawing/2014/main" id="{5F99254F-4ACC-4812-9F0C-3D683BEE255C}"/>
              </a:ext>
            </a:extLst>
          </p:cNvPr>
          <p:cNvSpPr/>
          <p:nvPr/>
        </p:nvSpPr>
        <p:spPr>
          <a:xfrm>
            <a:off x="6553198" y="5028984"/>
            <a:ext cx="5434725" cy="17836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spc="-1" dirty="0">
                <a:solidFill>
                  <a:schemeClr val="accent1">
                    <a:lumMod val="50000"/>
                  </a:schemeClr>
                </a:solidFill>
              </a:rPr>
              <a:t>AMAZON AREA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spc="-1" dirty="0">
                <a:solidFill>
                  <a:schemeClr val="accent1">
                    <a:lumMod val="50000"/>
                  </a:schemeClr>
                </a:solidFill>
              </a:rPr>
              <a:t>Meteorological products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spc="-1" dirty="0">
                <a:solidFill>
                  <a:schemeClr val="accent1">
                    <a:lumMod val="50000"/>
                  </a:schemeClr>
                </a:solidFill>
              </a:rPr>
              <a:t>Meteorological applications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spc="-1" dirty="0">
                <a:solidFill>
                  <a:schemeClr val="accent1">
                    <a:lumMod val="50000"/>
                  </a:schemeClr>
                </a:solidFill>
              </a:rPr>
              <a:t>Official meteorological disclosure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spc="-1" dirty="0">
                <a:solidFill>
                  <a:schemeClr val="accent1">
                    <a:lumMod val="50000"/>
                  </a:schemeClr>
                </a:solidFill>
              </a:rPr>
              <a:t>Weather warnings and alerts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A80CF0B-CC46-0B11-7F04-6F1466AC2A92}"/>
              </a:ext>
            </a:extLst>
          </p:cNvPr>
          <p:cNvSpPr txBox="1"/>
          <p:nvPr/>
        </p:nvSpPr>
        <p:spPr>
          <a:xfrm>
            <a:off x="135510" y="4073217"/>
            <a:ext cx="4507653" cy="272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Presidential Decree to be published soon</a:t>
            </a:r>
          </a:p>
          <a:p>
            <a:pPr marL="457200" indent="-4572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</a:rPr>
              <a:t>Attribution for proposing a bill to institute the      National Meteorology Policy</a:t>
            </a:r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id="{9DFF2A77-AC30-5D91-EEC4-3147513C449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7331" y="67886"/>
            <a:ext cx="915834" cy="1004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03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6399340E-7E0A-ABC3-F0B0-38C1C262AFE4}"/>
              </a:ext>
            </a:extLst>
          </p:cNvPr>
          <p:cNvSpPr/>
          <p:nvPr/>
        </p:nvSpPr>
        <p:spPr>
          <a:xfrm>
            <a:off x="1964728" y="4720465"/>
            <a:ext cx="9891255" cy="2030110"/>
          </a:xfrm>
          <a:prstGeom prst="rightArrow">
            <a:avLst>
              <a:gd name="adj1" fmla="val 50000"/>
              <a:gd name="adj2" fmla="val 45295"/>
            </a:avLst>
          </a:prstGeom>
          <a:gradFill flip="none" rotWithShape="1">
            <a:gsLst>
              <a:gs pos="75000">
                <a:schemeClr val="bg1"/>
              </a:gs>
              <a:gs pos="0">
                <a:schemeClr val="accent5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pt-BR" sz="3200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17A9F8D-D092-12FC-BEFE-484E44C385FC}"/>
              </a:ext>
            </a:extLst>
          </p:cNvPr>
          <p:cNvSpPr/>
          <p:nvPr/>
        </p:nvSpPr>
        <p:spPr>
          <a:xfrm>
            <a:off x="265021" y="441611"/>
            <a:ext cx="11813248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600" b="1" strike="noStrike" spc="-1" dirty="0" err="1">
                <a:solidFill>
                  <a:schemeClr val="accent5">
                    <a:lumMod val="50000"/>
                  </a:schemeClr>
                </a:solidFill>
                <a:latin typeface="Calibri"/>
              </a:rPr>
              <a:t>Meteorological</a:t>
            </a:r>
            <a:r>
              <a:rPr lang="pt-BR" sz="3600" b="1" strike="noStrike" spc="-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 </a:t>
            </a:r>
            <a:r>
              <a:rPr lang="pt-BR" sz="3600" b="1" strike="noStrike" spc="-1" dirty="0" err="1">
                <a:solidFill>
                  <a:schemeClr val="accent5">
                    <a:lumMod val="50000"/>
                  </a:schemeClr>
                </a:solidFill>
                <a:latin typeface="Calibri"/>
              </a:rPr>
              <a:t>Information</a:t>
            </a:r>
            <a:r>
              <a:rPr lang="pt-BR" sz="3600" b="1" strike="noStrike" spc="-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 System (SIM INMET)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AC45299-A0AF-9799-8D47-31A95FA4E37D}"/>
              </a:ext>
            </a:extLst>
          </p:cNvPr>
          <p:cNvSpPr/>
          <p:nvPr/>
        </p:nvSpPr>
        <p:spPr>
          <a:xfrm>
            <a:off x="4095601" y="1508046"/>
            <a:ext cx="7631569" cy="28608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288925" algn="ctr">
              <a:lnSpc>
                <a:spcPct val="100000"/>
              </a:lnSpc>
              <a:buClr>
                <a:srgbClr val="FFFFFF"/>
              </a:buClr>
            </a:pPr>
            <a:r>
              <a:rPr lang="en-US" sz="3600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The INMET database used to develop meteorological products to mitigate risks associated with climate change: </a:t>
            </a:r>
            <a:r>
              <a:rPr lang="en-US" sz="3600" b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Parametric Insurance and</a:t>
            </a:r>
          </a:p>
          <a:p>
            <a:pPr marL="288925" algn="ctr">
              <a:lnSpc>
                <a:spcPct val="100000"/>
              </a:lnSpc>
              <a:buClr>
                <a:srgbClr val="FFFFFF"/>
              </a:buClr>
            </a:pPr>
            <a:r>
              <a:rPr lang="en-US" sz="3600" b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Climate Risk Analysis</a:t>
            </a:r>
          </a:p>
        </p:txBody>
      </p:sp>
      <p:pic>
        <p:nvPicPr>
          <p:cNvPr id="5" name="Picture 14" descr="Instituto Nacional de Meteorologia - INMET">
            <a:extLst>
              <a:ext uri="{FF2B5EF4-FFF2-40B4-BE49-F238E27FC236}">
                <a16:creationId xmlns:a16="http://schemas.microsoft.com/office/drawing/2014/main" id="{E0717238-8104-766C-BD76-BB7FBF774D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9" r="9633"/>
          <a:stretch/>
        </p:blipFill>
        <p:spPr bwMode="auto">
          <a:xfrm>
            <a:off x="318844" y="1460213"/>
            <a:ext cx="3954181" cy="332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E7457A55-69B6-FD60-9B1B-26D61611BA5D}"/>
              </a:ext>
            </a:extLst>
          </p:cNvPr>
          <p:cNvSpPr txBox="1"/>
          <p:nvPr/>
        </p:nvSpPr>
        <p:spPr>
          <a:xfrm>
            <a:off x="3193575" y="4950690"/>
            <a:ext cx="7433560" cy="1569660"/>
          </a:xfrm>
          <a:prstGeom prst="rect">
            <a:avLst/>
          </a:prstGeom>
          <a:gradFill flip="none" rotWithShape="1">
            <a:gsLst>
              <a:gs pos="75000">
                <a:schemeClr val="bg1"/>
              </a:gs>
              <a:gs pos="0">
                <a:schemeClr val="accent5">
                  <a:lumMod val="40000"/>
                  <a:lumOff val="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2060"/>
                </a:solidFill>
                <a:latin typeface="Calibri"/>
              </a:rPr>
              <a:t>Leads to partnerships with</a:t>
            </a:r>
          </a:p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2060"/>
                </a:solidFill>
                <a:latin typeface="Calibri"/>
              </a:rPr>
              <a:t>agricultural, insurance and  tech companies</a:t>
            </a:r>
          </a:p>
          <a:p>
            <a:pPr algn="ctr">
              <a:lnSpc>
                <a:spcPct val="100000"/>
              </a:lnSpc>
            </a:pPr>
            <a:r>
              <a:rPr lang="en-US" sz="3200" b="0" strike="noStrike" spc="-1" dirty="0">
                <a:solidFill>
                  <a:srgbClr val="002060"/>
                </a:solidFill>
                <a:latin typeface="Calibri"/>
              </a:rPr>
              <a:t>and the stock market </a:t>
            </a:r>
            <a:endParaRPr lang="pt-BR" sz="3200" b="0" strike="noStrike" spc="-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0399F18-A581-574D-66B0-B5B568B86C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7331" y="67886"/>
            <a:ext cx="915834" cy="1004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29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id="{72C7EEDF-8ACC-1265-5A8D-9B9A76C13090}"/>
              </a:ext>
            </a:extLst>
          </p:cNvPr>
          <p:cNvSpPr/>
          <p:nvPr/>
        </p:nvSpPr>
        <p:spPr>
          <a:xfrm>
            <a:off x="161272" y="1228864"/>
            <a:ext cx="2610055" cy="5513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15C58459-5D4E-7E44-F6C5-767FC58D0D3A}"/>
              </a:ext>
            </a:extLst>
          </p:cNvPr>
          <p:cNvSpPr/>
          <p:nvPr/>
        </p:nvSpPr>
        <p:spPr>
          <a:xfrm>
            <a:off x="2788464" y="1228864"/>
            <a:ext cx="2599056" cy="5521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45625AA-A822-9F38-9CFC-7BF688B53DD3}"/>
              </a:ext>
            </a:extLst>
          </p:cNvPr>
          <p:cNvSpPr/>
          <p:nvPr/>
        </p:nvSpPr>
        <p:spPr>
          <a:xfrm>
            <a:off x="5404657" y="1228864"/>
            <a:ext cx="2903437" cy="55218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10E9D00-3CC7-AB84-12BC-2A54188B68A0}"/>
              </a:ext>
            </a:extLst>
          </p:cNvPr>
          <p:cNvSpPr/>
          <p:nvPr/>
        </p:nvSpPr>
        <p:spPr>
          <a:xfrm>
            <a:off x="8688438" y="1228864"/>
            <a:ext cx="3293134" cy="552185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126" name="Picture 6" descr="Stock exchange icon. Trendy modern flat linear vector Stock exchange icon  on white background from thin line business collection vector de Stock |  Adobe Stock">
            <a:extLst>
              <a:ext uri="{FF2B5EF4-FFF2-40B4-BE49-F238E27FC236}">
                <a16:creationId xmlns:a16="http://schemas.microsoft.com/office/drawing/2014/main" id="{4C12E4DA-5548-02A1-D9AE-374AC21B7A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8" t="15843" r="23360" b="29777"/>
          <a:stretch/>
        </p:blipFill>
        <p:spPr bwMode="auto">
          <a:xfrm>
            <a:off x="9403536" y="2175584"/>
            <a:ext cx="2000170" cy="186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eta: para a Direita 22">
            <a:extLst>
              <a:ext uri="{FF2B5EF4-FFF2-40B4-BE49-F238E27FC236}">
                <a16:creationId xmlns:a16="http://schemas.microsoft.com/office/drawing/2014/main" id="{51784675-F7FF-07AB-A797-4193C4893ED7}"/>
              </a:ext>
            </a:extLst>
          </p:cNvPr>
          <p:cNvSpPr/>
          <p:nvPr/>
        </p:nvSpPr>
        <p:spPr>
          <a:xfrm>
            <a:off x="106680" y="1160623"/>
            <a:ext cx="9049425" cy="4257538"/>
          </a:xfrm>
          <a:prstGeom prst="rightArrow">
            <a:avLst>
              <a:gd name="adj1" fmla="val 50000"/>
              <a:gd name="adj2" fmla="val 17512"/>
            </a:avLst>
          </a:prstGeom>
          <a:gradFill flip="none" rotWithShape="1">
            <a:gsLst>
              <a:gs pos="16000">
                <a:schemeClr val="accent1">
                  <a:lumMod val="75000"/>
                </a:schemeClr>
              </a:gs>
              <a:gs pos="56000">
                <a:schemeClr val="accent1">
                  <a:lumMod val="75000"/>
                  <a:tint val="44500"/>
                  <a:satMod val="160000"/>
                </a:schemeClr>
              </a:gs>
              <a:gs pos="80000">
                <a:schemeClr val="accent1">
                  <a:lumMod val="40000"/>
                  <a:lumOff val="60000"/>
                </a:schemeClr>
              </a:gs>
              <a:gs pos="99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17A9F8D-D092-12FC-BEFE-484E44C385FC}"/>
              </a:ext>
            </a:extLst>
          </p:cNvPr>
          <p:cNvSpPr/>
          <p:nvPr/>
        </p:nvSpPr>
        <p:spPr>
          <a:xfrm>
            <a:off x="5396088" y="1242074"/>
            <a:ext cx="2903438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Parametric Insurance (index-based)</a:t>
            </a:r>
          </a:p>
        </p:txBody>
      </p:sp>
      <p:pic>
        <p:nvPicPr>
          <p:cNvPr id="10" name="Picture 14" descr="Instituto Nacional de Meteorologia - INMET">
            <a:extLst>
              <a:ext uri="{FF2B5EF4-FFF2-40B4-BE49-F238E27FC236}">
                <a16:creationId xmlns:a16="http://schemas.microsoft.com/office/drawing/2014/main" id="{64E87439-BC30-613E-56D8-0A06CF0479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" r="6487"/>
          <a:stretch/>
        </p:blipFill>
        <p:spPr bwMode="auto">
          <a:xfrm>
            <a:off x="375181" y="2454161"/>
            <a:ext cx="2192845" cy="17074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1,025 Climate Risk Icon Stock Photos, Pictures &amp; Royalty-Free Images -  iStock">
            <a:extLst>
              <a:ext uri="{FF2B5EF4-FFF2-40B4-BE49-F238E27FC236}">
                <a16:creationId xmlns:a16="http://schemas.microsoft.com/office/drawing/2014/main" id="{7B9DDE65-B924-CF50-7877-5CBDE8C51F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3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17" t="9815" r="23856" b="37450"/>
          <a:stretch/>
        </p:blipFill>
        <p:spPr bwMode="auto">
          <a:xfrm>
            <a:off x="2913062" y="2454161"/>
            <a:ext cx="2241668" cy="16942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ext,Line,Font,Clip art,Coloring book,Parallel #119845 - Free Icon Library">
            <a:extLst>
              <a:ext uri="{FF2B5EF4-FFF2-40B4-BE49-F238E27FC236}">
                <a16:creationId xmlns:a16="http://schemas.microsoft.com/office/drawing/2014/main" id="{B1E3E78B-49DA-44D4-C2F1-F0D51B1B5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6365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221" y="2454161"/>
            <a:ext cx="1877948" cy="16942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B8DFFEB-1CA4-E246-54CE-904786501310}"/>
              </a:ext>
            </a:extLst>
          </p:cNvPr>
          <p:cNvSpPr txBox="1"/>
          <p:nvPr/>
        </p:nvSpPr>
        <p:spPr>
          <a:xfrm>
            <a:off x="326359" y="4495670"/>
            <a:ext cx="22416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Organized and information provided by INMET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EC69229-E613-E7ED-FE56-F320CD0F420A}"/>
              </a:ext>
            </a:extLst>
          </p:cNvPr>
          <p:cNvSpPr txBox="1"/>
          <p:nvPr/>
        </p:nvSpPr>
        <p:spPr>
          <a:xfrm>
            <a:off x="5483488" y="4442391"/>
            <a:ext cx="269638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 contract in which the claim is triggered according to the occurrence of pre-established weather conditions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0C5CD3C-62DE-58B2-E651-9A364FBD77B2}"/>
              </a:ext>
            </a:extLst>
          </p:cNvPr>
          <p:cNvSpPr txBox="1"/>
          <p:nvPr/>
        </p:nvSpPr>
        <p:spPr>
          <a:xfrm>
            <a:off x="2913062" y="4447638"/>
            <a:ext cx="224166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Climatic factors that may affect the asset to be insured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D7F3A3E-2706-EDA5-453C-8BDD41456D26}"/>
              </a:ext>
            </a:extLst>
          </p:cNvPr>
          <p:cNvSpPr txBox="1"/>
          <p:nvPr/>
        </p:nvSpPr>
        <p:spPr>
          <a:xfrm>
            <a:off x="8688437" y="4098700"/>
            <a:ext cx="329313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Development of derivatives backed by insurance policies in which part of the income is destined to finance the meteorology infrastructure</a:t>
            </a:r>
          </a:p>
        </p:txBody>
      </p:sp>
      <p:pic>
        <p:nvPicPr>
          <p:cNvPr id="5130" name="Picture 10" descr="Money icon vector | free image by rawpixel.com | Tipos de letras graffiti,  Dibujos de arte simples, Tipos de letras">
            <a:extLst>
              <a:ext uri="{FF2B5EF4-FFF2-40B4-BE49-F238E27FC236}">
                <a16:creationId xmlns:a16="http://schemas.microsoft.com/office/drawing/2014/main" id="{40EC6B0C-8C2A-D311-BEBE-2DA231609A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 t="24000" r="33535" b="24667"/>
          <a:stretch/>
        </p:blipFill>
        <p:spPr bwMode="auto">
          <a:xfrm>
            <a:off x="10144700" y="2516624"/>
            <a:ext cx="423269" cy="61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aixaDeTexto 1">
            <a:extLst>
              <a:ext uri="{FF2B5EF4-FFF2-40B4-BE49-F238E27FC236}">
                <a16:creationId xmlns:a16="http://schemas.microsoft.com/office/drawing/2014/main" id="{D2139E6E-072A-C3D1-824F-7CDFC484E292}"/>
              </a:ext>
            </a:extLst>
          </p:cNvPr>
          <p:cNvSpPr/>
          <p:nvPr/>
        </p:nvSpPr>
        <p:spPr>
          <a:xfrm>
            <a:off x="2965182" y="1254114"/>
            <a:ext cx="2216705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strike="noStrike" spc="-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Climate</a:t>
            </a:r>
          </a:p>
          <a:p>
            <a:pPr algn="ctr">
              <a:lnSpc>
                <a:spcPct val="100000"/>
              </a:lnSpc>
            </a:pPr>
            <a:r>
              <a:rPr lang="en-US" sz="2400" b="1" strike="noStrike" spc="-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Risk Analysis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78A15D2-88D7-B6F3-04A3-D912DA0E4501}"/>
              </a:ext>
            </a:extLst>
          </p:cNvPr>
          <p:cNvSpPr txBox="1"/>
          <p:nvPr/>
        </p:nvSpPr>
        <p:spPr>
          <a:xfrm>
            <a:off x="350771" y="1254114"/>
            <a:ext cx="2192844" cy="8309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>
            <a:defPPr>
              <a:defRPr lang="pt-BR"/>
            </a:defPPr>
            <a:lvl1pPr algn="ctr">
              <a:lnSpc>
                <a:spcPct val="100000"/>
              </a:lnSpc>
              <a:defRPr sz="2400" b="1" strike="noStrike" spc="-1">
                <a:solidFill>
                  <a:schemeClr val="accent5">
                    <a:lumMod val="50000"/>
                  </a:schemeClr>
                </a:solidFill>
                <a:latin typeface="Calibri"/>
              </a:defRPr>
            </a:lvl1pPr>
          </a:lstStyle>
          <a:p>
            <a:r>
              <a:rPr lang="en-US" dirty="0"/>
              <a:t>Meteorological Data </a:t>
            </a:r>
            <a:endParaRPr lang="pt-BR" dirty="0"/>
          </a:p>
        </p:txBody>
      </p:sp>
      <p:sp>
        <p:nvSpPr>
          <p:cNvPr id="20" name="CaixaDeTexto 1">
            <a:extLst>
              <a:ext uri="{FF2B5EF4-FFF2-40B4-BE49-F238E27FC236}">
                <a16:creationId xmlns:a16="http://schemas.microsoft.com/office/drawing/2014/main" id="{EBAD7BBA-684B-9EAF-131F-F2BDCBDB34E1}"/>
              </a:ext>
            </a:extLst>
          </p:cNvPr>
          <p:cNvSpPr/>
          <p:nvPr/>
        </p:nvSpPr>
        <p:spPr>
          <a:xfrm>
            <a:off x="8889931" y="1247073"/>
            <a:ext cx="2903438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Financial</a:t>
            </a:r>
          </a:p>
          <a:p>
            <a:pPr algn="ctr">
              <a:lnSpc>
                <a:spcPct val="100000"/>
              </a:lnSpc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Derivatives</a:t>
            </a:r>
            <a:endParaRPr lang="en-US" sz="2400" b="1" strike="noStrike" spc="-1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sp>
        <p:nvSpPr>
          <p:cNvPr id="22" name="CaixaDeTexto 1">
            <a:extLst>
              <a:ext uri="{FF2B5EF4-FFF2-40B4-BE49-F238E27FC236}">
                <a16:creationId xmlns:a16="http://schemas.microsoft.com/office/drawing/2014/main" id="{DB3B24E4-C4F0-BE7E-8B46-8C63473A5467}"/>
              </a:ext>
            </a:extLst>
          </p:cNvPr>
          <p:cNvSpPr/>
          <p:nvPr/>
        </p:nvSpPr>
        <p:spPr>
          <a:xfrm>
            <a:off x="265021" y="441611"/>
            <a:ext cx="11813248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600" b="1" strike="noStrike" spc="-1" dirty="0" err="1">
                <a:solidFill>
                  <a:schemeClr val="accent5">
                    <a:lumMod val="50000"/>
                  </a:schemeClr>
                </a:solidFill>
                <a:latin typeface="Calibri"/>
              </a:rPr>
              <a:t>Generating</a:t>
            </a:r>
            <a:r>
              <a:rPr lang="pt-BR" sz="3600" b="1" strike="noStrike" spc="-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 </a:t>
            </a:r>
            <a:r>
              <a:rPr lang="pt-BR" sz="3600" b="1" strike="noStrike" spc="-1" dirty="0" err="1">
                <a:solidFill>
                  <a:schemeClr val="accent5">
                    <a:lumMod val="50000"/>
                  </a:schemeClr>
                </a:solidFill>
                <a:latin typeface="Calibri"/>
              </a:rPr>
              <a:t>value</a:t>
            </a:r>
            <a:r>
              <a:rPr lang="pt-BR" sz="3600" b="1" strike="noStrike" spc="-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 for </a:t>
            </a:r>
            <a:r>
              <a:rPr lang="pt-BR" sz="3600" b="1" strike="noStrike" spc="-1" dirty="0" err="1">
                <a:solidFill>
                  <a:schemeClr val="accent5">
                    <a:lumMod val="50000"/>
                  </a:schemeClr>
                </a:solidFill>
                <a:latin typeface="Calibri"/>
              </a:rPr>
              <a:t>meteorological</a:t>
            </a:r>
            <a:r>
              <a:rPr lang="pt-BR" sz="3600" b="1" strike="noStrike" spc="-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 </a:t>
            </a:r>
            <a:r>
              <a:rPr lang="pt-BR" sz="3600" b="1" strike="noStrike" spc="-1" dirty="0" err="1">
                <a:solidFill>
                  <a:schemeClr val="accent5">
                    <a:lumMod val="50000"/>
                  </a:schemeClr>
                </a:solidFill>
                <a:latin typeface="Calibri"/>
              </a:rPr>
              <a:t>information</a:t>
            </a:r>
            <a:endParaRPr lang="pt-BR" sz="3600" b="1" strike="noStrike" spc="-1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24" name="Picture 3">
            <a:extLst>
              <a:ext uri="{FF2B5EF4-FFF2-40B4-BE49-F238E27FC236}">
                <a16:creationId xmlns:a16="http://schemas.microsoft.com/office/drawing/2014/main" id="{99FE1168-B7AE-2A64-F269-A9373EC5B9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7331" y="67886"/>
            <a:ext cx="915834" cy="1004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428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4" descr="Instituto Nacional de Meteorologia - INMET">
            <a:extLst>
              <a:ext uri="{FF2B5EF4-FFF2-40B4-BE49-F238E27FC236}">
                <a16:creationId xmlns:a16="http://schemas.microsoft.com/office/drawing/2014/main" id="{0749871F-1B9C-47EA-6A90-9241E7C9E0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10"/>
          <a:stretch/>
        </p:blipFill>
        <p:spPr bwMode="auto">
          <a:xfrm>
            <a:off x="3959880" y="1425027"/>
            <a:ext cx="8231157" cy="84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nstituto Nacional de Meteorologia - INMET">
            <a:extLst>
              <a:ext uri="{FF2B5EF4-FFF2-40B4-BE49-F238E27FC236}">
                <a16:creationId xmlns:a16="http://schemas.microsoft.com/office/drawing/2014/main" id="{9BF83FF3-9BBD-83B3-8600-71701AA75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910"/>
          <a:stretch/>
        </p:blipFill>
        <p:spPr bwMode="auto">
          <a:xfrm>
            <a:off x="3960843" y="4234408"/>
            <a:ext cx="8231157" cy="73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Instituto Nacional de Meteorologia - INMET">
            <a:extLst>
              <a:ext uri="{FF2B5EF4-FFF2-40B4-BE49-F238E27FC236}">
                <a16:creationId xmlns:a16="http://schemas.microsoft.com/office/drawing/2014/main" id="{A4AF2798-313F-ECDF-867D-7B1DED45B0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9" r="13022"/>
          <a:stretch/>
        </p:blipFill>
        <p:spPr bwMode="auto">
          <a:xfrm>
            <a:off x="56048" y="1392072"/>
            <a:ext cx="3906963" cy="35201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NEWE Seguros | LinkedIn">
            <a:extLst>
              <a:ext uri="{FF2B5EF4-FFF2-40B4-BE49-F238E27FC236}">
                <a16:creationId xmlns:a16="http://schemas.microsoft.com/office/drawing/2014/main" id="{AAAA117B-D947-83EE-EEC1-09A014863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0" b="18800"/>
          <a:stretch/>
        </p:blipFill>
        <p:spPr bwMode="auto">
          <a:xfrm>
            <a:off x="4599362" y="5576068"/>
            <a:ext cx="1384991" cy="84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wiss Re ve crecer la demanda de seguros de protección - MDamericas">
            <a:extLst>
              <a:ext uri="{FF2B5EF4-FFF2-40B4-BE49-F238E27FC236}">
                <a16:creationId xmlns:a16="http://schemas.microsoft.com/office/drawing/2014/main" id="{EED1A8DA-9773-4FF2-82C8-FC736D895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29524" r="3809" b="29286"/>
          <a:stretch/>
        </p:blipFill>
        <p:spPr bwMode="auto">
          <a:xfrm>
            <a:off x="6096000" y="5787774"/>
            <a:ext cx="1988665" cy="59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itsui Sumitomo Seguros lança novas coberturas de RC | CQCS - Centro de  Qualificação do Corretor de Seguros">
            <a:extLst>
              <a:ext uri="{FF2B5EF4-FFF2-40B4-BE49-F238E27FC236}">
                <a16:creationId xmlns:a16="http://schemas.microsoft.com/office/drawing/2014/main" id="{519FA692-9D0F-23CD-49BD-CC3B70826D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2" b="18656"/>
          <a:stretch/>
        </p:blipFill>
        <p:spPr bwMode="auto">
          <a:xfrm>
            <a:off x="10085351" y="5466345"/>
            <a:ext cx="1944854" cy="103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BTG Pactual - ICISA">
            <a:extLst>
              <a:ext uri="{FF2B5EF4-FFF2-40B4-BE49-F238E27FC236}">
                <a16:creationId xmlns:a16="http://schemas.microsoft.com/office/drawing/2014/main" id="{18AF7779-2327-DDF7-8088-0AFBD4A8C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532" y="5493951"/>
            <a:ext cx="1881016" cy="112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B3 - Brasil, Bolsa, Balcão - Eventos | Facebook">
            <a:extLst>
              <a:ext uri="{FF2B5EF4-FFF2-40B4-BE49-F238E27FC236}">
                <a16:creationId xmlns:a16="http://schemas.microsoft.com/office/drawing/2014/main" id="{A1624FD0-7B7C-3DDC-B115-F367119CC7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2" t="14519" r="11600" b="14349"/>
          <a:stretch/>
        </p:blipFill>
        <p:spPr bwMode="auto">
          <a:xfrm>
            <a:off x="4599362" y="2546759"/>
            <a:ext cx="1577259" cy="148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CNseg - Confederação Nacional das Seguradoras | LinkedIn">
            <a:extLst>
              <a:ext uri="{FF2B5EF4-FFF2-40B4-BE49-F238E27FC236}">
                <a16:creationId xmlns:a16="http://schemas.microsoft.com/office/drawing/2014/main" id="{9C4D3197-B3C7-8617-6250-DA2B28B76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744" y="2729961"/>
            <a:ext cx="1179222" cy="1179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Socicana - Home | Facebook">
            <a:extLst>
              <a:ext uri="{FF2B5EF4-FFF2-40B4-BE49-F238E27FC236}">
                <a16:creationId xmlns:a16="http://schemas.microsoft.com/office/drawing/2014/main" id="{010F24C2-7A3E-AD9F-8FFC-B46DC6957C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52" b="39492"/>
          <a:stretch/>
        </p:blipFill>
        <p:spPr bwMode="auto">
          <a:xfrm>
            <a:off x="9957913" y="3083735"/>
            <a:ext cx="2074460" cy="73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BC106C9-1D88-036D-2B4B-2FFD3DCED1FE}"/>
              </a:ext>
            </a:extLst>
          </p:cNvPr>
          <p:cNvSpPr txBox="1"/>
          <p:nvPr/>
        </p:nvSpPr>
        <p:spPr>
          <a:xfrm>
            <a:off x="3960843" y="4183747"/>
            <a:ext cx="8231157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pt-BR"/>
            </a:defPPr>
            <a:lvl1pPr algn="ctr">
              <a:defRPr sz="3600" b="1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2347913" algn="l"/>
            <a:r>
              <a:rPr lang="en-US" sz="48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Insurance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7FFFD02-0DED-9FBF-3457-F5DCDFF254CA}"/>
              </a:ext>
            </a:extLst>
          </p:cNvPr>
          <p:cNvSpPr txBox="1"/>
          <p:nvPr/>
        </p:nvSpPr>
        <p:spPr>
          <a:xfrm>
            <a:off x="3963011" y="1425027"/>
            <a:ext cx="8231157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pt-BR"/>
            </a:defPPr>
            <a:lvl1pPr marL="2347913">
              <a:defRPr sz="4800" b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Risk Analysis</a:t>
            </a:r>
          </a:p>
        </p:txBody>
      </p:sp>
      <p:pic>
        <p:nvPicPr>
          <p:cNvPr id="15" name="Picture 2" descr="1,025 Climate Risk Icon Stock Photos, Pictures &amp; Royalty-Free Images -  iStock">
            <a:extLst>
              <a:ext uri="{FF2B5EF4-FFF2-40B4-BE49-F238E27FC236}">
                <a16:creationId xmlns:a16="http://schemas.microsoft.com/office/drawing/2014/main" id="{138829CA-98F2-C150-8B0B-65CAC068D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colorTemperature colorTemp="11500"/>
                    </a14:imgEffect>
                    <a14:imgEffect>
                      <a14:saturation sat="3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17" t="9815" r="23856" b="37450"/>
          <a:stretch/>
        </p:blipFill>
        <p:spPr bwMode="auto">
          <a:xfrm>
            <a:off x="4168195" y="1418096"/>
            <a:ext cx="1527645" cy="11792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Text,Line,Font,Clip art,Coloring book,Parallel #119845 - Free Icon Library">
            <a:extLst>
              <a:ext uri="{FF2B5EF4-FFF2-40B4-BE49-F238E27FC236}">
                <a16:creationId xmlns:a16="http://schemas.microsoft.com/office/drawing/2014/main" id="{161E5AE1-0379-8BB4-7F75-F2ADFFED3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6365"/>
                    </a14:imgEffect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028" y="4219552"/>
            <a:ext cx="1527644" cy="10923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ão Martinho aumenta a produtividade de suas operações por meio da  transformação digital">
            <a:extLst>
              <a:ext uri="{FF2B5EF4-FFF2-40B4-BE49-F238E27FC236}">
                <a16:creationId xmlns:a16="http://schemas.microsoft.com/office/drawing/2014/main" id="{2362FBE7-F070-5F1F-C43A-2B673E177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r="10311"/>
          <a:stretch/>
        </p:blipFill>
        <p:spPr bwMode="auto">
          <a:xfrm>
            <a:off x="8066089" y="2763901"/>
            <a:ext cx="1673405" cy="113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FB5EB23D-3A3E-6A15-A385-418A8F8FB519}"/>
              </a:ext>
            </a:extLst>
          </p:cNvPr>
          <p:cNvSpPr txBox="1"/>
          <p:nvPr/>
        </p:nvSpPr>
        <p:spPr>
          <a:xfrm>
            <a:off x="0" y="4851337"/>
            <a:ext cx="38525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generating value for meteorological information</a:t>
            </a:r>
          </a:p>
        </p:txBody>
      </p:sp>
      <p:sp>
        <p:nvSpPr>
          <p:cNvPr id="23" name="CaixaDeTexto 1">
            <a:extLst>
              <a:ext uri="{FF2B5EF4-FFF2-40B4-BE49-F238E27FC236}">
                <a16:creationId xmlns:a16="http://schemas.microsoft.com/office/drawing/2014/main" id="{D04C495E-9A2B-7C9E-486C-8709F73F8A63}"/>
              </a:ext>
            </a:extLst>
          </p:cNvPr>
          <p:cNvSpPr/>
          <p:nvPr/>
        </p:nvSpPr>
        <p:spPr>
          <a:xfrm>
            <a:off x="265021" y="441611"/>
            <a:ext cx="9741864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t-BR" sz="3600" b="1" strike="noStrike" spc="-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Private </a:t>
            </a:r>
            <a:r>
              <a:rPr lang="en-US" sz="3600" b="1" strike="noStrike" spc="-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Partnerships</a:t>
            </a:r>
            <a:endParaRPr lang="en-US" sz="3600" b="0" strike="noStrike" spc="-1" dirty="0">
              <a:solidFill>
                <a:schemeClr val="accent5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7ADDF491-827C-D2D3-D79C-152BC076F689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7331" y="67886"/>
            <a:ext cx="915834" cy="1004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17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413156C-4A4A-564D-3773-4D950CA23847}"/>
              </a:ext>
            </a:extLst>
          </p:cNvPr>
          <p:cNvSpPr/>
          <p:nvPr/>
        </p:nvSpPr>
        <p:spPr>
          <a:xfrm>
            <a:off x="270320" y="437268"/>
            <a:ext cx="8710547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en-US" sz="3600" b="1" spc="-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Agrometeorological Services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4F3E38C-BEB0-D92E-75A7-FBB58160AD9D}"/>
              </a:ext>
            </a:extLst>
          </p:cNvPr>
          <p:cNvSpPr/>
          <p:nvPr/>
        </p:nvSpPr>
        <p:spPr>
          <a:xfrm>
            <a:off x="733703" y="1406548"/>
            <a:ext cx="8710547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360">
              <a:lnSpc>
                <a:spcPct val="100000"/>
              </a:lnSpc>
              <a:buClr>
                <a:srgbClr val="FFFFFF"/>
              </a:buClr>
            </a:pPr>
            <a:r>
              <a:rPr lang="en-US" sz="3600" b="1" strike="noStrike" spc="-1" dirty="0" err="1">
                <a:solidFill>
                  <a:schemeClr val="accent1">
                    <a:lumMod val="75000"/>
                  </a:schemeClr>
                </a:solidFill>
                <a:latin typeface="Calibri"/>
              </a:rPr>
              <a:t>Agroclimatological</a:t>
            </a:r>
            <a:r>
              <a:rPr lang="en-US" sz="3600" b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 Monthly Bulletin</a:t>
            </a:r>
            <a:endParaRPr lang="en-US" sz="3600" b="0" strike="noStrike" spc="-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9" name="CaixaDeTexto 2">
            <a:extLst>
              <a:ext uri="{FF2B5EF4-FFF2-40B4-BE49-F238E27FC236}">
                <a16:creationId xmlns:a16="http://schemas.microsoft.com/office/drawing/2014/main" id="{1939FDAB-360F-58A4-8800-DD111B100C79}"/>
              </a:ext>
            </a:extLst>
          </p:cNvPr>
          <p:cNvSpPr/>
          <p:nvPr/>
        </p:nvSpPr>
        <p:spPr>
          <a:xfrm>
            <a:off x="8322636" y="2385134"/>
            <a:ext cx="3505698" cy="37226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57560" indent="-457200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strike="noStrike" spc="-1" dirty="0">
                <a:solidFill>
                  <a:srgbClr val="002060"/>
                </a:solidFill>
                <a:latin typeface="Calibri"/>
              </a:rPr>
              <a:t>Analysis of </a:t>
            </a:r>
            <a:r>
              <a:rPr lang="en-US" sz="2800" b="1" strike="noStrike" spc="-1" dirty="0" err="1">
                <a:solidFill>
                  <a:srgbClr val="002060"/>
                </a:solidFill>
                <a:latin typeface="Calibri"/>
              </a:rPr>
              <a:t>climatalogical</a:t>
            </a:r>
            <a:r>
              <a:rPr lang="en-US" sz="2800" b="1" strike="noStrike" spc="-1" dirty="0">
                <a:solidFill>
                  <a:srgbClr val="002060"/>
                </a:solidFill>
                <a:latin typeface="Calibri"/>
              </a:rPr>
              <a:t> conditions Brazil</a:t>
            </a:r>
          </a:p>
          <a:p>
            <a:pPr marL="457560" indent="-457200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strike="noStrike" spc="-1" dirty="0" err="1">
                <a:solidFill>
                  <a:srgbClr val="002060"/>
                </a:solidFill>
                <a:latin typeface="Calibri"/>
              </a:rPr>
              <a:t>Agroclimatological</a:t>
            </a:r>
            <a:r>
              <a:rPr lang="en-US" sz="2800" b="1" strike="noStrike" spc="-1" dirty="0">
                <a:solidFill>
                  <a:srgbClr val="002060"/>
                </a:solidFill>
                <a:latin typeface="Calibri"/>
              </a:rPr>
              <a:t> prognosis</a:t>
            </a:r>
            <a:endParaRPr lang="en-US" sz="2800" b="1" spc="-1" dirty="0">
              <a:solidFill>
                <a:srgbClr val="002060"/>
              </a:solidFill>
              <a:latin typeface="Calibri"/>
            </a:endParaRPr>
          </a:p>
          <a:p>
            <a:pPr marL="457560" indent="-457200">
              <a:lnSpc>
                <a:spcPct val="100000"/>
              </a:lnSpc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800" b="1" strike="noStrike" spc="-1" dirty="0">
                <a:solidFill>
                  <a:srgbClr val="002060"/>
                </a:solidFill>
                <a:latin typeface="Calibri"/>
              </a:rPr>
              <a:t>Oceanic trends and conditions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7D1DEF6-9D7F-749E-53FC-7A295D7741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53" t="15763" r="27201" b="3062"/>
          <a:stretch/>
        </p:blipFill>
        <p:spPr>
          <a:xfrm>
            <a:off x="4049653" y="2385134"/>
            <a:ext cx="4092693" cy="431913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6C2F2E91-CDA5-F592-1541-9D9629150DC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70320" y="2385135"/>
            <a:ext cx="3599043" cy="3210448"/>
          </a:xfrm>
          <a:prstGeom prst="rect">
            <a:avLst/>
          </a:prstGeom>
          <a:ln w="0">
            <a:noFill/>
          </a:ln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C3207A76-B9AD-0737-C88D-D206B282E6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7331" y="67886"/>
            <a:ext cx="915834" cy="1004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103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413156C-4A4A-564D-3773-4D950CA23847}"/>
              </a:ext>
            </a:extLst>
          </p:cNvPr>
          <p:cNvSpPr/>
          <p:nvPr/>
        </p:nvSpPr>
        <p:spPr>
          <a:xfrm>
            <a:off x="270320" y="437268"/>
            <a:ext cx="8710547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en-US" sz="3600" b="1" spc="-1" dirty="0">
                <a:solidFill>
                  <a:schemeClr val="accent5">
                    <a:lumMod val="50000"/>
                  </a:schemeClr>
                </a:solidFill>
                <a:latin typeface="Calibri"/>
              </a:rPr>
              <a:t>Agrometeorological Services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4F3E38C-BEB0-D92E-75A7-FBB58160AD9D}"/>
              </a:ext>
            </a:extLst>
          </p:cNvPr>
          <p:cNvSpPr/>
          <p:nvPr/>
        </p:nvSpPr>
        <p:spPr>
          <a:xfrm>
            <a:off x="-763319" y="1492563"/>
            <a:ext cx="1197268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514440" indent="-514080" algn="ctr">
              <a:lnSpc>
                <a:spcPct val="100000"/>
              </a:lnSpc>
              <a:buClr>
                <a:srgbClr val="FFFFFF"/>
              </a:buClr>
              <a:buFont typeface="StarSymbol"/>
              <a:buAutoNum type="romanUcPeriod"/>
            </a:pPr>
            <a:r>
              <a:rPr lang="en-US" sz="3600" b="1" strike="noStrike" spc="-1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Decision Support System for Agriculture (SISDAGRO)</a:t>
            </a:r>
          </a:p>
        </p:txBody>
      </p:sp>
      <p:sp>
        <p:nvSpPr>
          <p:cNvPr id="9" name="CaixaDeTexto 2">
            <a:extLst>
              <a:ext uri="{FF2B5EF4-FFF2-40B4-BE49-F238E27FC236}">
                <a16:creationId xmlns:a16="http://schemas.microsoft.com/office/drawing/2014/main" id="{1939FDAB-360F-58A4-8800-DD111B100C79}"/>
              </a:ext>
            </a:extLst>
          </p:cNvPr>
          <p:cNvSpPr/>
          <p:nvPr/>
        </p:nvSpPr>
        <p:spPr>
          <a:xfrm>
            <a:off x="832893" y="2243076"/>
            <a:ext cx="8010855" cy="35687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marL="457560" indent="-4572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strike="noStrike" spc="-1" dirty="0">
                <a:solidFill>
                  <a:srgbClr val="002060"/>
                </a:solidFill>
                <a:latin typeface="Calibri"/>
              </a:rPr>
              <a:t>Support users of the agricultural sector in their decision-making</a:t>
            </a:r>
          </a:p>
          <a:p>
            <a:pPr marL="457560" indent="-4572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strike="noStrike" spc="-1" dirty="0">
                <a:solidFill>
                  <a:srgbClr val="002060"/>
                </a:solidFill>
                <a:latin typeface="Calibri"/>
              </a:rPr>
              <a:t>Tools for monitoring current     agrometeorological conditions</a:t>
            </a:r>
          </a:p>
          <a:p>
            <a:pPr marL="457560" indent="-457200">
              <a:lnSpc>
                <a:spcPct val="100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strike="noStrike" spc="-1" dirty="0">
                <a:solidFill>
                  <a:srgbClr val="002060"/>
                </a:solidFill>
                <a:latin typeface="Calibri"/>
              </a:rPr>
              <a:t>Forecasts favorable                                         conditions for the                                                     formation of frost</a:t>
            </a:r>
          </a:p>
        </p:txBody>
      </p:sp>
      <p:pic>
        <p:nvPicPr>
          <p:cNvPr id="7" name="Picture 2" descr="Instituto Nacional de Meteorologia - INMET">
            <a:extLst>
              <a:ext uri="{FF2B5EF4-FFF2-40B4-BE49-F238E27FC236}">
                <a16:creationId xmlns:a16="http://schemas.microsoft.com/office/drawing/2014/main" id="{E84119D0-0D34-5D4C-C7D0-54EECAD23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93" y="4565065"/>
            <a:ext cx="3074437" cy="187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E090162-CDC3-6FE7-4BD4-11554483A2F3}"/>
              </a:ext>
            </a:extLst>
          </p:cNvPr>
          <p:cNvPicPr/>
          <p:nvPr/>
        </p:nvPicPr>
        <p:blipFill rotWithShape="1">
          <a:blip r:embed="rId4"/>
          <a:srcRect l="16553" r="18535"/>
          <a:stretch/>
        </p:blipFill>
        <p:spPr>
          <a:xfrm>
            <a:off x="7969471" y="2031804"/>
            <a:ext cx="4003207" cy="4807236"/>
          </a:xfrm>
          <a:prstGeom prst="rect">
            <a:avLst/>
          </a:prstGeom>
          <a:ln w="0">
            <a:noFill/>
          </a:ln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0AB769F-CF28-3029-8841-1E7EBF94F6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67331" y="67886"/>
            <a:ext cx="915834" cy="1004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2686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29A239CF991AC41A0B49D5B993B6651" ma:contentTypeVersion="2" ma:contentTypeDescription="Crie um novo documento." ma:contentTypeScope="" ma:versionID="2cb207e7ffd912c3916aa9873280ba6b">
  <xsd:schema xmlns:xsd="http://www.w3.org/2001/XMLSchema" xmlns:xs="http://www.w3.org/2001/XMLSchema" xmlns:p="http://schemas.microsoft.com/office/2006/metadata/properties" xmlns:ns3="57240ebf-80de-46ce-9c17-d485d87e2126" targetNamespace="http://schemas.microsoft.com/office/2006/metadata/properties" ma:root="true" ma:fieldsID="32f2a350ecd60df542b74895083a6822" ns3:_="">
    <xsd:import namespace="57240ebf-80de-46ce-9c17-d485d87e212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240ebf-80de-46ce-9c17-d485d87e21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A5B1B9-4960-4CCF-8D52-658A9F1E43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240ebf-80de-46ce-9c17-d485d87e21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7BC2D9-DC8C-49A8-8057-8B36E31EF35C}">
  <ds:schemaRefs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terms/"/>
    <ds:schemaRef ds:uri="57240ebf-80de-46ce-9c17-d485d87e2126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4D63769-674C-4EA3-A41D-3CB0A6C841D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</TotalTime>
  <Words>382</Words>
  <Application>Microsoft Office PowerPoint</Application>
  <PresentationFormat>Widescreen</PresentationFormat>
  <Paragraphs>81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Fave Script Bold Pro</vt:lpstr>
      <vt:lpstr>StarSymbol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Gustavo Luis de Souza Motta</dc:creator>
  <cp:lastModifiedBy>GUSTAVO MOTTA</cp:lastModifiedBy>
  <cp:revision>8</cp:revision>
  <dcterms:created xsi:type="dcterms:W3CDTF">2022-07-16T20:03:59Z</dcterms:created>
  <dcterms:modified xsi:type="dcterms:W3CDTF">2022-07-20T20:22:54Z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0x010100B29A239CF991AC41A0B49D5B993B6651</vt:lpwstr>
  </property>
</Properties>
</file>