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sldIdLst>
    <p:sldId id="294" r:id="rId6"/>
    <p:sldId id="298" r:id="rId7"/>
    <p:sldId id="295" r:id="rId8"/>
    <p:sldId id="302" r:id="rId9"/>
    <p:sldId id="1353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C"/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4A723-0B05-4886-BB84-FAB081B3E399}" v="1" dt="2024-06-12T12:49:25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69" autoAdjust="0"/>
  </p:normalViewPr>
  <p:slideViewPr>
    <p:cSldViewPr snapToGrid="0">
      <p:cViewPr varScale="1">
        <p:scale>
          <a:sx n="97" d="100"/>
          <a:sy n="97" d="100"/>
        </p:scale>
        <p:origin x="13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Donoho" userId="71c45b8c-5d06-42a7-83db-a38690ad4009" providerId="ADAL" clId="{6424A723-0B05-4886-BB84-FAB081B3E399}"/>
    <pc:docChg chg="undo custSel addSld delSld modSld">
      <pc:chgData name="Natalia Donoho" userId="71c45b8c-5d06-42a7-83db-a38690ad4009" providerId="ADAL" clId="{6424A723-0B05-4886-BB84-FAB081B3E399}" dt="2024-06-12T13:08:33.462" v="181" actId="47"/>
      <pc:docMkLst>
        <pc:docMk/>
      </pc:docMkLst>
      <pc:sldChg chg="modSp mod">
        <pc:chgData name="Natalia Donoho" userId="71c45b8c-5d06-42a7-83db-a38690ad4009" providerId="ADAL" clId="{6424A723-0B05-4886-BB84-FAB081B3E399}" dt="2024-06-12T11:43:53.998" v="45" actId="20577"/>
        <pc:sldMkLst>
          <pc:docMk/>
          <pc:sldMk cId="578748956" sldId="294"/>
        </pc:sldMkLst>
        <pc:spChg chg="mod">
          <ac:chgData name="Natalia Donoho" userId="71c45b8c-5d06-42a7-83db-a38690ad4009" providerId="ADAL" clId="{6424A723-0B05-4886-BB84-FAB081B3E399}" dt="2024-06-12T11:43:53.998" v="45" actId="20577"/>
          <ac:spMkLst>
            <pc:docMk/>
            <pc:sldMk cId="578748956" sldId="294"/>
            <ac:spMk id="4" creationId="{BF9170FE-0A6C-FFD6-CDCE-1A8B309D3CF7}"/>
          </ac:spMkLst>
        </pc:spChg>
      </pc:sldChg>
      <pc:sldChg chg="modNotesTx">
        <pc:chgData name="Natalia Donoho" userId="71c45b8c-5d06-42a7-83db-a38690ad4009" providerId="ADAL" clId="{6424A723-0B05-4886-BB84-FAB081B3E399}" dt="2024-06-12T12:44:18.801" v="59" actId="6549"/>
        <pc:sldMkLst>
          <pc:docMk/>
          <pc:sldMk cId="3176692132" sldId="295"/>
        </pc:sldMkLst>
      </pc:sldChg>
      <pc:sldChg chg="modSp mod">
        <pc:chgData name="Natalia Donoho" userId="71c45b8c-5d06-42a7-83db-a38690ad4009" providerId="ADAL" clId="{6424A723-0B05-4886-BB84-FAB081B3E399}" dt="2024-06-12T12:46:56.132" v="61" actId="20577"/>
        <pc:sldMkLst>
          <pc:docMk/>
          <pc:sldMk cId="3475810642" sldId="298"/>
        </pc:sldMkLst>
        <pc:spChg chg="mod">
          <ac:chgData name="Natalia Donoho" userId="71c45b8c-5d06-42a7-83db-a38690ad4009" providerId="ADAL" clId="{6424A723-0B05-4886-BB84-FAB081B3E399}" dt="2024-06-12T12:46:56.132" v="61" actId="20577"/>
          <ac:spMkLst>
            <pc:docMk/>
            <pc:sldMk cId="3475810642" sldId="298"/>
            <ac:spMk id="4" creationId="{9C32A8DD-7E7F-A3BD-EC78-37C1C481267D}"/>
          </ac:spMkLst>
        </pc:spChg>
      </pc:sldChg>
      <pc:sldChg chg="modSp mod">
        <pc:chgData name="Natalia Donoho" userId="71c45b8c-5d06-42a7-83db-a38690ad4009" providerId="ADAL" clId="{6424A723-0B05-4886-BB84-FAB081B3E399}" dt="2024-06-12T13:08:31.842" v="180" actId="27636"/>
        <pc:sldMkLst>
          <pc:docMk/>
          <pc:sldMk cId="4217595397" sldId="301"/>
        </pc:sldMkLst>
        <pc:spChg chg="mod">
          <ac:chgData name="Natalia Donoho" userId="71c45b8c-5d06-42a7-83db-a38690ad4009" providerId="ADAL" clId="{6424A723-0B05-4886-BB84-FAB081B3E399}" dt="2024-06-12T13:08:31.842" v="180" actId="27636"/>
          <ac:spMkLst>
            <pc:docMk/>
            <pc:sldMk cId="4217595397" sldId="301"/>
            <ac:spMk id="4" creationId="{9C32A8DD-7E7F-A3BD-EC78-37C1C481267D}"/>
          </ac:spMkLst>
        </pc:spChg>
      </pc:sldChg>
      <pc:sldChg chg="modSp del mod">
        <pc:chgData name="Natalia Donoho" userId="71c45b8c-5d06-42a7-83db-a38690ad4009" providerId="ADAL" clId="{6424A723-0B05-4886-BB84-FAB081B3E399}" dt="2024-06-12T13:08:33.462" v="181" actId="47"/>
        <pc:sldMkLst>
          <pc:docMk/>
          <pc:sldMk cId="2085897668" sldId="1354"/>
        </pc:sldMkLst>
        <pc:spChg chg="mod">
          <ac:chgData name="Natalia Donoho" userId="71c45b8c-5d06-42a7-83db-a38690ad4009" providerId="ADAL" clId="{6424A723-0B05-4886-BB84-FAB081B3E399}" dt="2024-06-12T13:08:23.346" v="174" actId="27636"/>
          <ac:spMkLst>
            <pc:docMk/>
            <pc:sldMk cId="2085897668" sldId="1354"/>
            <ac:spMk id="4" creationId="{9C32A8DD-7E7F-A3BD-EC78-37C1C481267D}"/>
          </ac:spMkLst>
        </pc:spChg>
        <pc:spChg chg="mod">
          <ac:chgData name="Natalia Donoho" userId="71c45b8c-5d06-42a7-83db-a38690ad4009" providerId="ADAL" clId="{6424A723-0B05-4886-BB84-FAB081B3E399}" dt="2024-06-12T12:49:33.764" v="125" actId="20577"/>
          <ac:spMkLst>
            <pc:docMk/>
            <pc:sldMk cId="2085897668" sldId="1354"/>
            <ac:spMk id="5" creationId="{47C33F45-D55E-44B4-E6DF-B3168D8571C9}"/>
          </ac:spMkLst>
        </pc:spChg>
      </pc:sldChg>
      <pc:sldChg chg="modSp new del mod">
        <pc:chgData name="Natalia Donoho" userId="71c45b8c-5d06-42a7-83db-a38690ad4009" providerId="ADAL" clId="{6424A723-0B05-4886-BB84-FAB081B3E399}" dt="2024-06-12T12:49:17.822" v="89" actId="680"/>
        <pc:sldMkLst>
          <pc:docMk/>
          <pc:sldMk cId="3081077736" sldId="1354"/>
        </pc:sldMkLst>
        <pc:spChg chg="mod">
          <ac:chgData name="Natalia Donoho" userId="71c45b8c-5d06-42a7-83db-a38690ad4009" providerId="ADAL" clId="{6424A723-0B05-4886-BB84-FAB081B3E399}" dt="2024-06-12T12:49:17.336" v="88" actId="20577"/>
          <ac:spMkLst>
            <pc:docMk/>
            <pc:sldMk cId="3081077736" sldId="1354"/>
            <ac:spMk id="2" creationId="{61E56B3B-94C1-73B0-8285-9074383AF5E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36C99-A917-43F3-A5A1-61CE7C114806}" type="datetimeFigureOut">
              <a:rPr lang="en-CH" smtClean="0"/>
              <a:t>12/06/2024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3DA1-63CB-4DD5-B085-0C690602A72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848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03DA1-63CB-4DD5-B085-0C690602A722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3901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Revenues in the space market are essentially concentrated North America, Europe and Asia.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03DA1-63CB-4DD5-B085-0C690602A722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7531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8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Workshop, 18-19 October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03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5F3C25-8A06-5CE7-2B7C-34ACBFCF1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69287" cy="2387600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EC-78 Side Event: Fifth High-Level Session  </a:t>
            </a:r>
            <a:br>
              <a:rPr lang="en-US" sz="3200" b="1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3200" b="1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  the Open Consultative Platform (OCP-HL-5) </a:t>
            </a:r>
            <a:br>
              <a:rPr lang="en-US" sz="3200" b="1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CH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9170FE-0A6C-FFD6-CDCE-1A8B309D3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H" dirty="0"/>
              <a:t>Public-Private Engagement   </a:t>
            </a:r>
          </a:p>
          <a:p>
            <a:r>
              <a:rPr lang="en-CH" dirty="0"/>
              <a:t>  for Sustainable Satellite Data Service</a:t>
            </a:r>
            <a:endParaRPr lang="en-US" dirty="0"/>
          </a:p>
          <a:p>
            <a:r>
              <a:rPr lang="en-CH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13 June 2024, Geneva, Switzerland</a:t>
            </a:r>
          </a:p>
          <a:p>
            <a:endParaRPr lang="en-US" i="1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5787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269940"/>
            <a:ext cx="9418716" cy="6771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A8DD-7E7F-A3BD-EC78-37C1C48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public sector has historically played a role as an entrepreneurial force in space market:  today, the private sector is more and more active in the space market.</a:t>
            </a:r>
          </a:p>
          <a:p>
            <a:r>
              <a:rPr lang="en-US" dirty="0"/>
              <a:t>This has resulted in an increase in commercial opportunities produced from space.</a:t>
            </a:r>
          </a:p>
          <a:p>
            <a:r>
              <a:rPr lang="en-US" dirty="0"/>
              <a:t>We invited the public sector (space agencies) and commercial satellite companies to share their strategy and policy on engagement as well as collaboration models.</a:t>
            </a:r>
          </a:p>
          <a:p>
            <a:endParaRPr lang="en-US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758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364385" y="269940"/>
            <a:ext cx="11591567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Space Economy: Main Facts and Figures</a:t>
            </a:r>
          </a:p>
        </p:txBody>
      </p:sp>
      <p:sp>
        <p:nvSpPr>
          <p:cNvPr id="11" name="Google Shape;94;p5">
            <a:extLst>
              <a:ext uri="{FF2B5EF4-FFF2-40B4-BE49-F238E27FC236}">
                <a16:creationId xmlns:a16="http://schemas.microsoft.com/office/drawing/2014/main" id="{B8D7A827-B6A2-87DF-A817-AFF50E2AEF20}"/>
              </a:ext>
            </a:extLst>
          </p:cNvPr>
          <p:cNvSpPr txBox="1"/>
          <p:nvPr/>
        </p:nvSpPr>
        <p:spPr>
          <a:xfrm>
            <a:off x="8111359" y="6588060"/>
            <a:ext cx="461863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Euroconsult Space Economy Report, 2023 </a:t>
            </a:r>
            <a:endParaRPr dirty="0"/>
          </a:p>
        </p:txBody>
      </p:sp>
      <p:pic>
        <p:nvPicPr>
          <p:cNvPr id="14" name="Picture 13" descr="A screen shot of a graph&#10;&#10;Description automatically generated">
            <a:extLst>
              <a:ext uri="{FF2B5EF4-FFF2-40B4-BE49-F238E27FC236}">
                <a16:creationId xmlns:a16="http://schemas.microsoft.com/office/drawing/2014/main" id="{25C1130C-17FC-6895-F1B3-8155388C2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703" y="1304386"/>
            <a:ext cx="5073207" cy="4539523"/>
          </a:xfrm>
          <a:prstGeom prst="rect">
            <a:avLst/>
          </a:prstGeom>
        </p:spPr>
      </p:pic>
      <p:pic>
        <p:nvPicPr>
          <p:cNvPr id="16" name="Picture 15" descr="A group of icons on a white background">
            <a:extLst>
              <a:ext uri="{FF2B5EF4-FFF2-40B4-BE49-F238E27FC236}">
                <a16:creationId xmlns:a16="http://schemas.microsoft.com/office/drawing/2014/main" id="{6C6E0A06-5096-C51A-879B-39B7FDC6F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1" y="1304386"/>
            <a:ext cx="6489831" cy="42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269940"/>
            <a:ext cx="9418716" cy="67710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Space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5A9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A8DD-7E7F-A3BD-EC78-37C1C481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6" y="1351237"/>
            <a:ext cx="11585265" cy="4351338"/>
          </a:xfrm>
        </p:spPr>
        <p:txBody>
          <a:bodyPr>
            <a:normAutofit/>
          </a:bodyPr>
          <a:lstStyle/>
          <a:p>
            <a:r>
              <a:rPr lang="en-US" dirty="0"/>
              <a:t>The WMO Space </a:t>
            </a:r>
            <a:r>
              <a:rPr lang="en-US" dirty="0" err="1"/>
              <a:t>Programme</a:t>
            </a:r>
            <a:r>
              <a:rPr lang="en-US" dirty="0"/>
              <a:t> promotes availability and utilization of satellite data and products for weather, climate, water and related applications of WMO Members – in close relationship with the Coordination Group on Meteorological Satellites (CGMS, focus on operational missions) and Committee for Earth Observing Satellites (CEOS, all space agencies)</a:t>
            </a:r>
          </a:p>
          <a:p>
            <a:pPr lvl="1"/>
            <a:r>
              <a:rPr lang="en-US" dirty="0"/>
              <a:t>Integrated Space-based Observing System, </a:t>
            </a:r>
          </a:p>
          <a:p>
            <a:pPr lvl="1"/>
            <a:r>
              <a:rPr lang="en-US" dirty="0"/>
              <a:t>Availability and Use of Satellite Data and Products, </a:t>
            </a:r>
          </a:p>
          <a:p>
            <a:pPr lvl="1"/>
            <a:r>
              <a:rPr lang="en-US" dirty="0"/>
              <a:t>Capacity Building and User Engagement, </a:t>
            </a:r>
          </a:p>
          <a:p>
            <a:pPr lvl="1"/>
            <a:r>
              <a:rPr lang="en-US" dirty="0"/>
              <a:t>Space Weather Coordination, </a:t>
            </a:r>
          </a:p>
          <a:p>
            <a:pPr lvl="1"/>
            <a:r>
              <a:rPr lang="en-US" dirty="0"/>
              <a:t>Coordination for the use of radio frequency spectrum. 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685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269940"/>
            <a:ext cx="9418716" cy="73866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Consultative Meetings on High-Level Policy on Satellite Matters (CM-15)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A8DD-7E7F-A3BD-EC78-37C1C4812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1351237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 15th Session of the Consultative Meetings on High-level Policy on Satellite Matters (CM-15) was held at WMO 6-7 February 2024</a:t>
            </a:r>
          </a:p>
          <a:p>
            <a:endParaRPr lang="en-US" sz="1800" dirty="0"/>
          </a:p>
          <a:p>
            <a:r>
              <a:rPr lang="en-US" sz="1800" dirty="0"/>
              <a:t>The role of the Consultative Meetings on High-level Policy on Satellite Matters is to facilitate a formal and substantive communication between leadership of space agencies and representatives of the World Meteorological Organization (WMO)</a:t>
            </a:r>
          </a:p>
          <a:p>
            <a:endParaRPr lang="en-US" sz="1800" dirty="0"/>
          </a:p>
          <a:p>
            <a:r>
              <a:rPr lang="en-US" sz="1800" dirty="0"/>
              <a:t>Six key topics were raised during the roundtable discussion, including coordinated Involvement of the Private Sector.</a:t>
            </a:r>
          </a:p>
          <a:p>
            <a:pPr lvl="1"/>
            <a:r>
              <a:rPr lang="en-US" sz="1400" dirty="0"/>
              <a:t>Support a three-way dialogue, with space agencies and the private sector, on commercial sector engagement related to space-based observing systems using the Open Consultative Platform;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endParaRPr lang="en-C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67EF22-0884-631C-5104-6A6D02696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99" y="4800711"/>
            <a:ext cx="4365114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>
            <a:extLst>
              <a:ext uri="{FF2B5EF4-FFF2-40B4-BE49-F238E27FC236}">
                <a16:creationId xmlns:a16="http://schemas.microsoft.com/office/drawing/2014/main" id="{47C33F45-D55E-44B4-E6DF-B3168D8571C9}"/>
              </a:ext>
            </a:extLst>
          </p:cNvPr>
          <p:cNvSpPr/>
          <p:nvPr/>
        </p:nvSpPr>
        <p:spPr>
          <a:xfrm>
            <a:off x="1123388" y="269940"/>
            <a:ext cx="9418716" cy="135421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A9C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PPE-related discussions within satellite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2A8DD-7E7F-A3BD-EC78-37C1C48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dedicated </a:t>
            </a:r>
            <a:r>
              <a:rPr lang="en-US" dirty="0" err="1"/>
              <a:t>programmes</a:t>
            </a:r>
            <a:r>
              <a:rPr lang="en-US" dirty="0"/>
              <a:t> are flourishing at national and international level.</a:t>
            </a:r>
          </a:p>
          <a:p>
            <a:pPr lvl="1"/>
            <a:r>
              <a:rPr lang="en-US" dirty="0"/>
              <a:t>Motivations range from stimulating space economy and the competitiveness of national industry to the provision of novel products and services complementing the traditional “big” satellite missions.</a:t>
            </a:r>
          </a:p>
          <a:p>
            <a:pPr lvl="1"/>
            <a:r>
              <a:rPr lang="en-US" dirty="0"/>
              <a:t>PPP and anchor tenancy are the most common arrangements methods.</a:t>
            </a:r>
          </a:p>
          <a:p>
            <a:pPr lvl="1"/>
            <a:r>
              <a:rPr lang="en-US" dirty="0"/>
              <a:t>The use of commercial data are also being explored for scientific and operational applications, thus creating synergies between industry, academia and government.</a:t>
            </a:r>
          </a:p>
          <a:p>
            <a:r>
              <a:rPr lang="en-US" dirty="0"/>
              <a:t>CGMS Futures 2022+ Project: Relationship to the Private Sector</a:t>
            </a:r>
          </a:p>
          <a:p>
            <a:pPr lvl="1"/>
            <a:r>
              <a:rPr lang="en-US" dirty="0"/>
              <a:t>Relationship with the Private Sector theme is to leverage the opportunities of a rapidly growing commercial space sector while maintaining operational data standards and open data sharing</a:t>
            </a:r>
          </a:p>
          <a:p>
            <a:r>
              <a:rPr lang="en-US" dirty="0"/>
              <a:t>CEOS: New Space Task Team</a:t>
            </a:r>
          </a:p>
          <a:p>
            <a:pPr lvl="1"/>
            <a:r>
              <a:rPr lang="en-US" dirty="0"/>
              <a:t>The topic of “New Space” has been introduced in CEOS by the 2022-2023 CEOS Strategic Implementation Team (SIT) Chair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9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6497A16C24847AD78F11B87F7D548" ma:contentTypeVersion="16" ma:contentTypeDescription="Create a new document." ma:contentTypeScope="" ma:versionID="b24a09ef88d31fe2c332dfc9acf6ef94">
  <xsd:schema xmlns:xsd="http://www.w3.org/2001/XMLSchema" xmlns:xs="http://www.w3.org/2001/XMLSchema" xmlns:p="http://schemas.microsoft.com/office/2006/metadata/properties" xmlns:ns2="0238f0ac-9b23-40a1-9bea-3608b3f97744" xmlns:ns3="9dd362d0-63f2-4e3c-ac06-664d054c738d" targetNamespace="http://schemas.microsoft.com/office/2006/metadata/properties" ma:root="true" ma:fieldsID="7541654dec875a3a88b8e896f4da81bb" ns2:_="" ns3:_="">
    <xsd:import namespace="0238f0ac-9b23-40a1-9bea-3608b3f97744"/>
    <xsd:import namespace="9dd362d0-63f2-4e3c-ac06-664d054c738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8f0ac-9b23-40a1-9bea-3608b3f9774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MetadataListItemId" ma:index="20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21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62d0-63f2-4e3c-ac06-664d054c738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17dc8f-c558-43f2-ab9d-5ed955ab729e}" ma:internalName="TaxCatchAll" ma:showField="CatchAllData" ma:web="9dd362d0-63f2-4e3c-ac06-664d054c7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FieldId xmlns="0238f0ac-9b23-40a1-9bea-3608b3f97744" xsi:nil="true"/>
    <_dlc_DocId xmlns="9dd362d0-63f2-4e3c-ac06-664d054c738d">WMOOMM-1555984692-689</_dlc_DocId>
    <TaxCatchAll xmlns="9dd362d0-63f2-4e3c-ac06-664d054c738d" xsi:nil="true"/>
    <lcf76f155ced4ddcb4097134ff3c332f xmlns="0238f0ac-9b23-40a1-9bea-3608b3f97744">
      <Terms xmlns="http://schemas.microsoft.com/office/infopath/2007/PartnerControls"/>
    </lcf76f155ced4ddcb4097134ff3c332f>
    <ImageMetadataListItemId xmlns="0238f0ac-9b23-40a1-9bea-3608b3f97744" xsi:nil="true"/>
    <_dlc_DocIdUrl xmlns="9dd362d0-63f2-4e3c-ac06-664d054c738d">
      <Url>https://wmoomm.sharepoint.com/sites/Hub/_layouts/15/DocIdRedir.aspx?ID=WMOOMM-1555984692-689</Url>
      <Description>WMOOMM-1555984692-689</Description>
    </_dlc_DocIdUrl>
  </documentManagement>
</p:properties>
</file>

<file path=customXml/itemProps1.xml><?xml version="1.0" encoding="utf-8"?>
<ds:datastoreItem xmlns:ds="http://schemas.openxmlformats.org/officeDocument/2006/customXml" ds:itemID="{9A07A5B3-48F2-4A82-B805-E2035ABF9C93}">
  <ds:schemaRefs>
    <ds:schemaRef ds:uri="0238f0ac-9b23-40a1-9bea-3608b3f97744"/>
    <ds:schemaRef ds:uri="9dd362d0-63f2-4e3c-ac06-664d054c738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EF1A46-B682-40F7-BBC5-399330EB74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BA3B44-D623-4C2A-AA23-C7D80C044A73}">
  <ds:schemaRefs>
    <ds:schemaRef ds:uri="0238f0ac-9b23-40a1-9bea-3608b3f97744"/>
    <ds:schemaRef ds:uri="9dd362d0-63f2-4e3c-ac06-664d054c73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494</Words>
  <Application>Microsoft Office PowerPoint</Application>
  <PresentationFormat>Widescreen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EC-78 Side Event: Fifth High-Level Session   of  the Open Consultative Platform (OCP-HL-5)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Natalia Donoho</cp:lastModifiedBy>
  <cp:revision>7</cp:revision>
  <dcterms:created xsi:type="dcterms:W3CDTF">2024-01-11T14:19:20Z</dcterms:created>
  <dcterms:modified xsi:type="dcterms:W3CDTF">2024-06-12T13:08:42Z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