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258" r:id="rId6"/>
    <p:sldId id="260" r:id="rId7"/>
    <p:sldId id="307" r:id="rId8"/>
    <p:sldId id="273" r:id="rId9"/>
    <p:sldId id="365" r:id="rId10"/>
    <p:sldId id="363" r:id="rId11"/>
    <p:sldId id="367" r:id="rId12"/>
    <p:sldId id="907" r:id="rId13"/>
    <p:sldId id="908" r:id="rId14"/>
    <p:sldId id="583" r:id="rId15"/>
    <p:sldId id="909" r:id="rId16"/>
    <p:sldId id="585" r:id="rId17"/>
    <p:sldId id="586" r:id="rId18"/>
    <p:sldId id="264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BED0"/>
    <a:srgbClr val="ECECEC"/>
    <a:srgbClr val="1D7FBC"/>
    <a:srgbClr val="204893"/>
    <a:srgbClr val="0C556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1B601-2E97-4ACA-9760-913E49274389}" v="3" dt="2024-06-12T14:36:48.484"/>
    <p1510:client id="{4D376ED8-1BFB-4469-8DD7-B06053D855FA}" v="537" dt="2024-06-12T14:32:01.448"/>
    <p1510:client id="{8657DC09-4DBE-B946-6A07-99C6936D7060}" v="10" dt="2024-06-12T15:58:59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86b8307e8d15978afe23ad24ddae64bcf1f74c267e28fa711c39c67ef65cde7d::" providerId="AD" clId="Web-{8657DC09-4DBE-B946-6A07-99C6936D7060}"/>
    <pc:docChg chg="modSld">
      <pc:chgData name="Guest User" userId="S::urn:spo:anon#86b8307e8d15978afe23ad24ddae64bcf1f74c267e28fa711c39c67ef65cde7d::" providerId="AD" clId="Web-{8657DC09-4DBE-B946-6A07-99C6936D7060}" dt="2024-06-12T15:58:59.568" v="8" actId="1076"/>
      <pc:docMkLst>
        <pc:docMk/>
      </pc:docMkLst>
      <pc:sldChg chg="modSp">
        <pc:chgData name="Guest User" userId="S::urn:spo:anon#86b8307e8d15978afe23ad24ddae64bcf1f74c267e28fa711c39c67ef65cde7d::" providerId="AD" clId="Web-{8657DC09-4DBE-B946-6A07-99C6936D7060}" dt="2024-06-12T15:58:59.568" v="8" actId="1076"/>
        <pc:sldMkLst>
          <pc:docMk/>
          <pc:sldMk cId="3151543651" sldId="264"/>
        </pc:sldMkLst>
        <pc:spChg chg="mod">
          <ac:chgData name="Guest User" userId="S::urn:spo:anon#86b8307e8d15978afe23ad24ddae64bcf1f74c267e28fa711c39c67ef65cde7d::" providerId="AD" clId="Web-{8657DC09-4DBE-B946-6A07-99C6936D7060}" dt="2024-06-12T15:58:59.568" v="8" actId="1076"/>
          <ac:spMkLst>
            <pc:docMk/>
            <pc:sldMk cId="3151543651" sldId="264"/>
            <ac:spMk id="3" creationId="{1C1CFB8A-F271-8F21-FC7C-84905AE1851B}"/>
          </ac:spMkLst>
        </pc:spChg>
      </pc:sldChg>
    </pc:docChg>
  </pc:docChgLst>
  <pc:docChgLst>
    <pc:chgData name="Joshua Campbell" userId="59312778-ce97-4f95-b243-03d4d1e98d97" providerId="ADAL" clId="{0AE1B601-2E97-4ACA-9760-913E49274389}"/>
    <pc:docChg chg="modSld">
      <pc:chgData name="Joshua Campbell" userId="59312778-ce97-4f95-b243-03d4d1e98d97" providerId="ADAL" clId="{0AE1B601-2E97-4ACA-9760-913E49274389}" dt="2024-06-12T14:36:48.484" v="3" actId="207"/>
      <pc:docMkLst>
        <pc:docMk/>
      </pc:docMkLst>
      <pc:sldChg chg="modSp mod">
        <pc:chgData name="Joshua Campbell" userId="59312778-ce97-4f95-b243-03d4d1e98d97" providerId="ADAL" clId="{0AE1B601-2E97-4ACA-9760-913E49274389}" dt="2024-06-12T14:36:29.517" v="2" actId="207"/>
        <pc:sldMkLst>
          <pc:docMk/>
          <pc:sldMk cId="2653440615" sldId="907"/>
        </pc:sldMkLst>
        <pc:graphicFrameChg chg="mod modGraphic">
          <ac:chgData name="Joshua Campbell" userId="59312778-ce97-4f95-b243-03d4d1e98d97" providerId="ADAL" clId="{0AE1B601-2E97-4ACA-9760-913E49274389}" dt="2024-06-12T14:36:29.517" v="2" actId="207"/>
          <ac:graphicFrameMkLst>
            <pc:docMk/>
            <pc:sldMk cId="2653440615" sldId="907"/>
            <ac:graphicFrameMk id="3" creationId="{32C3F2AF-EBC5-4E3D-1736-5C436F858EB4}"/>
          </ac:graphicFrameMkLst>
        </pc:graphicFrameChg>
      </pc:sldChg>
      <pc:sldChg chg="modSp">
        <pc:chgData name="Joshua Campbell" userId="59312778-ce97-4f95-b243-03d4d1e98d97" providerId="ADAL" clId="{0AE1B601-2E97-4ACA-9760-913E49274389}" dt="2024-06-12T14:36:48.484" v="3" actId="207"/>
        <pc:sldMkLst>
          <pc:docMk/>
          <pc:sldMk cId="2868813824" sldId="908"/>
        </pc:sldMkLst>
        <pc:graphicFrameChg chg="mod">
          <ac:chgData name="Joshua Campbell" userId="59312778-ce97-4f95-b243-03d4d1e98d97" providerId="ADAL" clId="{0AE1B601-2E97-4ACA-9760-913E49274389}" dt="2024-06-12T14:36:48.484" v="3" actId="207"/>
          <ac:graphicFrameMkLst>
            <pc:docMk/>
            <pc:sldMk cId="2868813824" sldId="908"/>
            <ac:graphicFrameMk id="3" creationId="{32C3F2AF-EBC5-4E3D-1736-5C436F858EB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wmo.int/Cg-Ext-2021/SitePages/Presentations.aspx" TargetMode="External"/><Relationship Id="rId2" Type="http://schemas.openxmlformats.org/officeDocument/2006/relationships/hyperlink" Target="https://www.un-soff.org/" TargetMode="External"/><Relationship Id="rId1" Type="http://schemas.openxmlformats.org/officeDocument/2006/relationships/hyperlink" Target="https://wmo.int/wmo-unified-data-policy-resolution-res1#:~:text=The%20WMO%20Unified%20Policy%20for,States%20and%20Territories%20of%20WMO." TargetMode="External"/><Relationship Id="rId5" Type="http://schemas.openxmlformats.org/officeDocument/2006/relationships/hyperlink" Target="https://community.wmo.int/gbon" TargetMode="External"/><Relationship Id="rId4" Type="http://schemas.openxmlformats.org/officeDocument/2006/relationships/hyperlink" Target="https://www.hmei.org/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mo.int/wmo-unified-data-policy-resolution-res1#:~:text=The%20WMO%20Unified%20Policy%20for,States%20and%20Territories%20of%20WMO.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wmo.int/Cg-Ext-2021/SitePages/Presentations.aspx" TargetMode="External"/><Relationship Id="rId2" Type="http://schemas.openxmlformats.org/officeDocument/2006/relationships/hyperlink" Target="https://www.un-soff.org/" TargetMode="External"/><Relationship Id="rId1" Type="http://schemas.openxmlformats.org/officeDocument/2006/relationships/hyperlink" Target="https://wmo.int/wmo-unified-data-policy-resolution-res1#:~:text=The%20WMO%20Unified%20Policy%20for,States%20and%20Territories%20of%20WMO." TargetMode="External"/><Relationship Id="rId5" Type="http://schemas.openxmlformats.org/officeDocument/2006/relationships/hyperlink" Target="https://community.wmo.int/gbon" TargetMode="External"/><Relationship Id="rId4" Type="http://schemas.openxmlformats.org/officeDocument/2006/relationships/hyperlink" Target="https://www.hmei.org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mo.int/wmo-unified-data-policy-resolution-res1#:~:text=The%20WMO%20Unified%20Policy%20for,States%20and%20Territories%20of%20WMO.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267E29-0B75-4655-B971-A1F11382031C}" type="doc">
      <dgm:prSet loTypeId="urn:microsoft.com/office/officeart/2005/8/layout/pyramid4" loCatId="pyramid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A8B7D6-71F6-42F0-BD79-C08116DFC2CD}">
      <dgm:prSet phldrT="[Text]"/>
      <dgm:spPr>
        <a:solidFill>
          <a:srgbClr val="48BED0"/>
        </a:solidFill>
      </dgm:spPr>
      <dgm:t>
        <a:bodyPr/>
        <a:lstStyle/>
        <a:p>
          <a:r>
            <a:rPr lang="en-US">
              <a:hlinkClick xmlns:r="http://schemas.openxmlformats.org/officeDocument/2006/relationships" r:id="rId1"/>
            </a:rPr>
            <a:t>Unified Data Policy</a:t>
          </a:r>
          <a:endParaRPr lang="en-US"/>
        </a:p>
      </dgm:t>
    </dgm:pt>
    <dgm:pt modelId="{C4CA2DC1-0C29-4E60-9BC5-EBB7C98932CA}" type="parTrans" cxnId="{3F8470A2-C923-433C-B63C-738FCE7BD2DD}">
      <dgm:prSet/>
      <dgm:spPr/>
      <dgm:t>
        <a:bodyPr/>
        <a:lstStyle/>
        <a:p>
          <a:endParaRPr lang="en-US"/>
        </a:p>
      </dgm:t>
    </dgm:pt>
    <dgm:pt modelId="{0081281E-F13E-43A1-8931-FBF53556A0E1}" type="sibTrans" cxnId="{3F8470A2-C923-433C-B63C-738FCE7BD2DD}">
      <dgm:prSet/>
      <dgm:spPr/>
      <dgm:t>
        <a:bodyPr/>
        <a:lstStyle/>
        <a:p>
          <a:endParaRPr lang="en-US"/>
        </a:p>
      </dgm:t>
    </dgm:pt>
    <dgm:pt modelId="{47AA30D2-0F65-4298-A09C-939629685DF3}">
      <dgm:prSet phldrT="[Text]"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SOFF</a:t>
          </a:r>
          <a:endParaRPr lang="en-US"/>
        </a:p>
      </dgm:t>
    </dgm:pt>
    <dgm:pt modelId="{82209831-FC16-4F00-B5F3-1A1DF43CCAE3}" type="parTrans" cxnId="{C80C8417-6920-4817-B45E-72B2D7B68268}">
      <dgm:prSet/>
      <dgm:spPr/>
      <dgm:t>
        <a:bodyPr/>
        <a:lstStyle/>
        <a:p>
          <a:endParaRPr lang="en-US"/>
        </a:p>
      </dgm:t>
    </dgm:pt>
    <dgm:pt modelId="{250C42A9-6C27-4F11-9D28-D6CDB7F46588}" type="sibTrans" cxnId="{C80C8417-6920-4817-B45E-72B2D7B68268}">
      <dgm:prSet/>
      <dgm:spPr/>
      <dgm:t>
        <a:bodyPr/>
        <a:lstStyle/>
        <a:p>
          <a:endParaRPr lang="en-US"/>
        </a:p>
      </dgm:t>
    </dgm:pt>
    <dgm:pt modelId="{D59DB0BE-DDE4-403F-AF32-5E6186907DBA}">
      <dgm:prSet phldrT="[Text]"/>
      <dgm:spPr>
        <a:solidFill>
          <a:srgbClr val="1D7FBC"/>
        </a:solidFill>
      </dgm:spPr>
      <dgm:t>
        <a:bodyPr/>
        <a:lstStyle/>
        <a:p>
          <a:r>
            <a:rPr lang="en-US">
              <a:solidFill>
                <a:srgbClr val="ECECEC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WMO</a:t>
          </a:r>
          <a:endParaRPr lang="en-US">
            <a:solidFill>
              <a:srgbClr val="ECECEC"/>
            </a:solidFill>
          </a:endParaRPr>
        </a:p>
        <a:p>
          <a:r>
            <a:rPr lang="en-US">
              <a:solidFill>
                <a:srgbClr val="ECECEC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HMEI</a:t>
          </a:r>
          <a:endParaRPr lang="en-US">
            <a:solidFill>
              <a:srgbClr val="ECECEC"/>
            </a:solidFill>
          </a:endParaRPr>
        </a:p>
      </dgm:t>
    </dgm:pt>
    <dgm:pt modelId="{BD7E4504-3B9B-4969-B3DF-8C396FB4C3BC}" type="parTrans" cxnId="{2FB44CBE-DAC7-47B5-B8F8-02519F0992FE}">
      <dgm:prSet/>
      <dgm:spPr/>
      <dgm:t>
        <a:bodyPr/>
        <a:lstStyle/>
        <a:p>
          <a:endParaRPr lang="en-US"/>
        </a:p>
      </dgm:t>
    </dgm:pt>
    <dgm:pt modelId="{EBB8AE72-0F60-474D-8B95-B2B9F8D2EA8F}" type="sibTrans" cxnId="{2FB44CBE-DAC7-47B5-B8F8-02519F0992FE}">
      <dgm:prSet/>
      <dgm:spPr/>
      <dgm:t>
        <a:bodyPr/>
        <a:lstStyle/>
        <a:p>
          <a:endParaRPr lang="en-US"/>
        </a:p>
      </dgm:t>
    </dgm:pt>
    <dgm:pt modelId="{352D7422-CCC5-4286-A7BE-4BD51AFD2530}">
      <dgm:prSet phldrT="[Text]"/>
      <dgm:spPr/>
      <dgm:t>
        <a:bodyPr/>
        <a:lstStyle/>
        <a:p>
          <a:r>
            <a:rPr lang="en-US">
              <a:hlinkClick xmlns:r="http://schemas.openxmlformats.org/officeDocument/2006/relationships" r:id="rId5"/>
            </a:rPr>
            <a:t>GBON</a:t>
          </a:r>
          <a:endParaRPr lang="en-US"/>
        </a:p>
      </dgm:t>
    </dgm:pt>
    <dgm:pt modelId="{BC7E5570-D8CD-4152-A6A1-2279D558C56D}" type="parTrans" cxnId="{32DC0923-1621-4CBC-A4BF-3BD94D19E7AC}">
      <dgm:prSet/>
      <dgm:spPr/>
      <dgm:t>
        <a:bodyPr/>
        <a:lstStyle/>
        <a:p>
          <a:endParaRPr lang="en-US"/>
        </a:p>
      </dgm:t>
    </dgm:pt>
    <dgm:pt modelId="{49D4748E-367B-4498-A8A9-1EEDF991A8BE}" type="sibTrans" cxnId="{32DC0923-1621-4CBC-A4BF-3BD94D19E7AC}">
      <dgm:prSet/>
      <dgm:spPr/>
      <dgm:t>
        <a:bodyPr/>
        <a:lstStyle/>
        <a:p>
          <a:endParaRPr lang="en-US"/>
        </a:p>
      </dgm:t>
    </dgm:pt>
    <dgm:pt modelId="{58075320-A019-460C-A597-498426C9E2B3}" type="pres">
      <dgm:prSet presAssocID="{9F267E29-0B75-4655-B971-A1F11382031C}" presName="compositeShape" presStyleCnt="0">
        <dgm:presLayoutVars>
          <dgm:chMax val="9"/>
          <dgm:dir/>
          <dgm:resizeHandles val="exact"/>
        </dgm:presLayoutVars>
      </dgm:prSet>
      <dgm:spPr/>
    </dgm:pt>
    <dgm:pt modelId="{BB39C6EC-D16E-4B6F-AF95-386A8F50C035}" type="pres">
      <dgm:prSet presAssocID="{9F267E29-0B75-4655-B971-A1F11382031C}" presName="triangle1" presStyleLbl="node1" presStyleIdx="0" presStyleCnt="4">
        <dgm:presLayoutVars>
          <dgm:bulletEnabled val="1"/>
        </dgm:presLayoutVars>
      </dgm:prSet>
      <dgm:spPr/>
    </dgm:pt>
    <dgm:pt modelId="{E6FEEE0C-B95E-4569-B54A-244D646DD1F7}" type="pres">
      <dgm:prSet presAssocID="{9F267E29-0B75-4655-B971-A1F11382031C}" presName="triangle2" presStyleLbl="node1" presStyleIdx="1" presStyleCnt="4">
        <dgm:presLayoutVars>
          <dgm:bulletEnabled val="1"/>
        </dgm:presLayoutVars>
      </dgm:prSet>
      <dgm:spPr/>
    </dgm:pt>
    <dgm:pt modelId="{43776F27-4A0A-4F26-B654-30F1B08B2996}" type="pres">
      <dgm:prSet presAssocID="{9F267E29-0B75-4655-B971-A1F11382031C}" presName="triangle3" presStyleLbl="node1" presStyleIdx="2" presStyleCnt="4">
        <dgm:presLayoutVars>
          <dgm:bulletEnabled val="1"/>
        </dgm:presLayoutVars>
      </dgm:prSet>
      <dgm:spPr/>
    </dgm:pt>
    <dgm:pt modelId="{A9FE31C6-37C2-49B0-A290-6292AEFEA354}" type="pres">
      <dgm:prSet presAssocID="{9F267E29-0B75-4655-B971-A1F11382031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BEC16A09-5C3C-429E-8468-87F92D0AFD26}" type="presOf" srcId="{D59DB0BE-DDE4-403F-AF32-5E6186907DBA}" destId="{43776F27-4A0A-4F26-B654-30F1B08B2996}" srcOrd="0" destOrd="0" presId="urn:microsoft.com/office/officeart/2005/8/layout/pyramid4"/>
    <dgm:cxn modelId="{C80C8417-6920-4817-B45E-72B2D7B68268}" srcId="{9F267E29-0B75-4655-B971-A1F11382031C}" destId="{47AA30D2-0F65-4298-A09C-939629685DF3}" srcOrd="1" destOrd="0" parTransId="{82209831-FC16-4F00-B5F3-1A1DF43CCAE3}" sibTransId="{250C42A9-6C27-4F11-9D28-D6CDB7F46588}"/>
    <dgm:cxn modelId="{32DC0923-1621-4CBC-A4BF-3BD94D19E7AC}" srcId="{9F267E29-0B75-4655-B971-A1F11382031C}" destId="{352D7422-CCC5-4286-A7BE-4BD51AFD2530}" srcOrd="3" destOrd="0" parTransId="{BC7E5570-D8CD-4152-A6A1-2279D558C56D}" sibTransId="{49D4748E-367B-4498-A8A9-1EEDF991A8BE}"/>
    <dgm:cxn modelId="{9A180058-56FE-4E46-968D-75710423BFF4}" type="presOf" srcId="{352D7422-CCC5-4286-A7BE-4BD51AFD2530}" destId="{A9FE31C6-37C2-49B0-A290-6292AEFEA354}" srcOrd="0" destOrd="0" presId="urn:microsoft.com/office/officeart/2005/8/layout/pyramid4"/>
    <dgm:cxn modelId="{31E53F97-C17D-4A1C-A41E-10AA7CE57703}" type="presOf" srcId="{47AA30D2-0F65-4298-A09C-939629685DF3}" destId="{E6FEEE0C-B95E-4569-B54A-244D646DD1F7}" srcOrd="0" destOrd="0" presId="urn:microsoft.com/office/officeart/2005/8/layout/pyramid4"/>
    <dgm:cxn modelId="{3F8470A2-C923-433C-B63C-738FCE7BD2DD}" srcId="{9F267E29-0B75-4655-B971-A1F11382031C}" destId="{1AA8B7D6-71F6-42F0-BD79-C08116DFC2CD}" srcOrd="0" destOrd="0" parTransId="{C4CA2DC1-0C29-4E60-9BC5-EBB7C98932CA}" sibTransId="{0081281E-F13E-43A1-8931-FBF53556A0E1}"/>
    <dgm:cxn modelId="{B04067B3-5601-48FA-B60C-1F602C434B5B}" type="presOf" srcId="{1AA8B7D6-71F6-42F0-BD79-C08116DFC2CD}" destId="{BB39C6EC-D16E-4B6F-AF95-386A8F50C035}" srcOrd="0" destOrd="0" presId="urn:microsoft.com/office/officeart/2005/8/layout/pyramid4"/>
    <dgm:cxn modelId="{2FB44CBE-DAC7-47B5-B8F8-02519F0992FE}" srcId="{9F267E29-0B75-4655-B971-A1F11382031C}" destId="{D59DB0BE-DDE4-403F-AF32-5E6186907DBA}" srcOrd="2" destOrd="0" parTransId="{BD7E4504-3B9B-4969-B3DF-8C396FB4C3BC}" sibTransId="{EBB8AE72-0F60-474D-8B95-B2B9F8D2EA8F}"/>
    <dgm:cxn modelId="{8CA599BE-1154-484C-BD6B-E3A3C4D86E95}" type="presOf" srcId="{9F267E29-0B75-4655-B971-A1F11382031C}" destId="{58075320-A019-460C-A597-498426C9E2B3}" srcOrd="0" destOrd="0" presId="urn:microsoft.com/office/officeart/2005/8/layout/pyramid4"/>
    <dgm:cxn modelId="{943E4626-2622-4686-9710-4320C267D6EC}" type="presParOf" srcId="{58075320-A019-460C-A597-498426C9E2B3}" destId="{BB39C6EC-D16E-4B6F-AF95-386A8F50C035}" srcOrd="0" destOrd="0" presId="urn:microsoft.com/office/officeart/2005/8/layout/pyramid4"/>
    <dgm:cxn modelId="{F8D149BB-2FAD-4DE0-B0C3-BC62EEBFA1B1}" type="presParOf" srcId="{58075320-A019-460C-A597-498426C9E2B3}" destId="{E6FEEE0C-B95E-4569-B54A-244D646DD1F7}" srcOrd="1" destOrd="0" presId="urn:microsoft.com/office/officeart/2005/8/layout/pyramid4"/>
    <dgm:cxn modelId="{37FF702E-ACFE-47A4-B0F1-AF36913DAE37}" type="presParOf" srcId="{58075320-A019-460C-A597-498426C9E2B3}" destId="{43776F27-4A0A-4F26-B654-30F1B08B2996}" srcOrd="2" destOrd="0" presId="urn:microsoft.com/office/officeart/2005/8/layout/pyramid4"/>
    <dgm:cxn modelId="{D856D5CC-C689-41BC-891F-676010390CC8}" type="presParOf" srcId="{58075320-A019-460C-A597-498426C9E2B3}" destId="{A9FE31C6-37C2-49B0-A290-6292AEFEA354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267E29-0B75-4655-B971-A1F11382031C}" type="doc">
      <dgm:prSet loTypeId="urn:microsoft.com/office/officeart/2005/8/layout/pyramid4" loCatId="pyramid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A8B7D6-71F6-42F0-BD79-C08116DFC2CD}">
      <dgm:prSet phldrT="[Text]"/>
      <dgm:spPr>
        <a:solidFill>
          <a:srgbClr val="48BED0"/>
        </a:solidFill>
      </dgm:spPr>
      <dgm:t>
        <a:bodyPr/>
        <a:lstStyle/>
        <a:p>
          <a:r>
            <a:rPr lang="en-US">
              <a:hlinkClick xmlns:r="http://schemas.openxmlformats.org/officeDocument/2006/relationships" r:id="rId1"/>
            </a:rPr>
            <a:t>Unified Data Policy</a:t>
          </a:r>
          <a:endParaRPr lang="en-US"/>
        </a:p>
      </dgm:t>
    </dgm:pt>
    <dgm:pt modelId="{C4CA2DC1-0C29-4E60-9BC5-EBB7C98932CA}" type="parTrans" cxnId="{3F8470A2-C923-433C-B63C-738FCE7BD2DD}">
      <dgm:prSet/>
      <dgm:spPr/>
      <dgm:t>
        <a:bodyPr/>
        <a:lstStyle/>
        <a:p>
          <a:endParaRPr lang="en-US"/>
        </a:p>
      </dgm:t>
    </dgm:pt>
    <dgm:pt modelId="{0081281E-F13E-43A1-8931-FBF53556A0E1}" type="sibTrans" cxnId="{3F8470A2-C923-433C-B63C-738FCE7BD2DD}">
      <dgm:prSet/>
      <dgm:spPr/>
      <dgm:t>
        <a:bodyPr/>
        <a:lstStyle/>
        <a:p>
          <a:endParaRPr lang="en-US"/>
        </a:p>
      </dgm:t>
    </dgm:pt>
    <dgm:pt modelId="{58075320-A019-460C-A597-498426C9E2B3}" type="pres">
      <dgm:prSet presAssocID="{9F267E29-0B75-4655-B971-A1F11382031C}" presName="compositeShape" presStyleCnt="0">
        <dgm:presLayoutVars>
          <dgm:chMax val="9"/>
          <dgm:dir/>
          <dgm:resizeHandles val="exact"/>
        </dgm:presLayoutVars>
      </dgm:prSet>
      <dgm:spPr/>
    </dgm:pt>
    <dgm:pt modelId="{BB39C6EC-D16E-4B6F-AF95-386A8F50C035}" type="pres">
      <dgm:prSet presAssocID="{9F267E29-0B75-4655-B971-A1F11382031C}" presName="triangle1" presStyleLbl="node1" presStyleIdx="0" presStyleCnt="1">
        <dgm:presLayoutVars>
          <dgm:bulletEnabled val="1"/>
        </dgm:presLayoutVars>
      </dgm:prSet>
      <dgm:spPr/>
    </dgm:pt>
  </dgm:ptLst>
  <dgm:cxnLst>
    <dgm:cxn modelId="{3F8470A2-C923-433C-B63C-738FCE7BD2DD}" srcId="{9F267E29-0B75-4655-B971-A1F11382031C}" destId="{1AA8B7D6-71F6-42F0-BD79-C08116DFC2CD}" srcOrd="0" destOrd="0" parTransId="{C4CA2DC1-0C29-4E60-9BC5-EBB7C98932CA}" sibTransId="{0081281E-F13E-43A1-8931-FBF53556A0E1}"/>
    <dgm:cxn modelId="{B04067B3-5601-48FA-B60C-1F602C434B5B}" type="presOf" srcId="{1AA8B7D6-71F6-42F0-BD79-C08116DFC2CD}" destId="{BB39C6EC-D16E-4B6F-AF95-386A8F50C035}" srcOrd="0" destOrd="0" presId="urn:microsoft.com/office/officeart/2005/8/layout/pyramid4"/>
    <dgm:cxn modelId="{8CA599BE-1154-484C-BD6B-E3A3C4D86E95}" type="presOf" srcId="{9F267E29-0B75-4655-B971-A1F11382031C}" destId="{58075320-A019-460C-A597-498426C9E2B3}" srcOrd="0" destOrd="0" presId="urn:microsoft.com/office/officeart/2005/8/layout/pyramid4"/>
    <dgm:cxn modelId="{943E4626-2622-4686-9710-4320C267D6EC}" type="presParOf" srcId="{58075320-A019-460C-A597-498426C9E2B3}" destId="{BB39C6EC-D16E-4B6F-AF95-386A8F50C035}" srcOrd="0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9C6EC-D16E-4B6F-AF95-386A8F50C035}">
      <dsp:nvSpPr>
        <dsp:cNvPr id="0" name=""/>
        <dsp:cNvSpPr/>
      </dsp:nvSpPr>
      <dsp:spPr>
        <a:xfrm>
          <a:off x="2280929" y="0"/>
          <a:ext cx="2399962" cy="2399962"/>
        </a:xfrm>
        <a:prstGeom prst="triangle">
          <a:avLst/>
        </a:prstGeom>
        <a:solidFill>
          <a:srgbClr val="48BED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hlinkClick xmlns:r="http://schemas.openxmlformats.org/officeDocument/2006/relationships" r:id="rId1"/>
            </a:rPr>
            <a:t>Unified Data Policy</a:t>
          </a:r>
          <a:endParaRPr lang="en-US" sz="2400" kern="1200"/>
        </a:p>
      </dsp:txBody>
      <dsp:txXfrm>
        <a:off x="2880920" y="1199981"/>
        <a:ext cx="1199981" cy="1199981"/>
      </dsp:txXfrm>
    </dsp:sp>
    <dsp:sp modelId="{E6FEEE0C-B95E-4569-B54A-244D646DD1F7}">
      <dsp:nvSpPr>
        <dsp:cNvPr id="0" name=""/>
        <dsp:cNvSpPr/>
      </dsp:nvSpPr>
      <dsp:spPr>
        <a:xfrm>
          <a:off x="1080948" y="2399962"/>
          <a:ext cx="2399962" cy="2399962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hlinkClick xmlns:r="http://schemas.openxmlformats.org/officeDocument/2006/relationships" r:id="rId2"/>
            </a:rPr>
            <a:t>SOFF</a:t>
          </a:r>
          <a:endParaRPr lang="en-US" sz="2400" kern="1200"/>
        </a:p>
      </dsp:txBody>
      <dsp:txXfrm>
        <a:off x="1680939" y="3599943"/>
        <a:ext cx="1199981" cy="1199981"/>
      </dsp:txXfrm>
    </dsp:sp>
    <dsp:sp modelId="{43776F27-4A0A-4F26-B654-30F1B08B2996}">
      <dsp:nvSpPr>
        <dsp:cNvPr id="0" name=""/>
        <dsp:cNvSpPr/>
      </dsp:nvSpPr>
      <dsp:spPr>
        <a:xfrm rot="10800000">
          <a:off x="2280929" y="2399962"/>
          <a:ext cx="2399962" cy="2399962"/>
        </a:xfrm>
        <a:prstGeom prst="triangle">
          <a:avLst/>
        </a:prstGeom>
        <a:solidFill>
          <a:srgbClr val="1D7FB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ECECEC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WMO</a:t>
          </a:r>
          <a:endParaRPr lang="en-US" sz="2400" kern="1200">
            <a:solidFill>
              <a:srgbClr val="ECECEC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ECECEC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HMEI</a:t>
          </a:r>
          <a:endParaRPr lang="en-US" sz="2400" kern="1200">
            <a:solidFill>
              <a:srgbClr val="ECECEC"/>
            </a:solidFill>
          </a:endParaRPr>
        </a:p>
      </dsp:txBody>
      <dsp:txXfrm rot="10800000">
        <a:off x="2880919" y="2399962"/>
        <a:ext cx="1199981" cy="1199981"/>
      </dsp:txXfrm>
    </dsp:sp>
    <dsp:sp modelId="{A9FE31C6-37C2-49B0-A290-6292AEFEA354}">
      <dsp:nvSpPr>
        <dsp:cNvPr id="0" name=""/>
        <dsp:cNvSpPr/>
      </dsp:nvSpPr>
      <dsp:spPr>
        <a:xfrm>
          <a:off x="3480911" y="2399962"/>
          <a:ext cx="2399962" cy="2399962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hlinkClick xmlns:r="http://schemas.openxmlformats.org/officeDocument/2006/relationships" r:id="rId5"/>
            </a:rPr>
            <a:t>GBON</a:t>
          </a:r>
          <a:endParaRPr lang="en-US" sz="2400" kern="1200"/>
        </a:p>
      </dsp:txBody>
      <dsp:txXfrm>
        <a:off x="4080902" y="3599943"/>
        <a:ext cx="1199981" cy="1199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9C6EC-D16E-4B6F-AF95-386A8F50C035}">
      <dsp:nvSpPr>
        <dsp:cNvPr id="0" name=""/>
        <dsp:cNvSpPr/>
      </dsp:nvSpPr>
      <dsp:spPr>
        <a:xfrm>
          <a:off x="2191243" y="0"/>
          <a:ext cx="2579335" cy="2579335"/>
        </a:xfrm>
        <a:prstGeom prst="triangle">
          <a:avLst/>
        </a:prstGeom>
        <a:solidFill>
          <a:srgbClr val="48BED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hlinkClick xmlns:r="http://schemas.openxmlformats.org/officeDocument/2006/relationships" r:id="rId1"/>
            </a:rPr>
            <a:t>Unified Data Policy</a:t>
          </a:r>
          <a:endParaRPr lang="en-US" sz="2600" kern="1200"/>
        </a:p>
      </dsp:txBody>
      <dsp:txXfrm>
        <a:off x="2836077" y="1289668"/>
        <a:ext cx="1289667" cy="1289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8352-06F3-4840-A34D-B8551FF9E97F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EB44F-6CE9-4F19-8C48-7E56E0E311E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631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343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782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4450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3372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465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6297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4927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8029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63">
              <a:defRPr/>
            </a:pPr>
            <a:r>
              <a:rPr lang="en-US"/>
              <a:t>Improvements in data collection, more stations, better satellite and ocean data</a:t>
            </a:r>
          </a:p>
          <a:p>
            <a:pPr defTabSz="939363">
              <a:defRPr/>
            </a:pPr>
            <a:endParaRPr lang="en-US"/>
          </a:p>
          <a:p>
            <a:pPr defTabSz="939363">
              <a:defRPr/>
            </a:pPr>
            <a:r>
              <a:rPr lang="en-US"/>
              <a:t>Goal is to improve 7 and 10 day forecasts – so what is stopping us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9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BFD9-A14C-41A7-9D98-C7012DAA7F70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9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2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165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654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116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HYDROMETEOROLOGICAL</a:t>
            </a:r>
            <a:r>
              <a:rPr lang="en-GB" sz="1200" b="0" i="0" u="none" strike="noStrike" kern="1200" cap="none" spc="0" baseline="0">
                <a:uFillTx/>
                <a:latin typeface="Arial" panose="020B0604020202020204" pitchFamily="34" charset="0"/>
                <a:ea typeface="Calibri" pitchFamily="34"/>
                <a:cs typeface="Arial" panose="020B0604020202020204" pitchFamily="34" charset="0"/>
              </a:rPr>
              <a:t> AND ENVIRONMENTAL INDUSTRY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HMEI GENERAL  ASSEMBLY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Twenty fourth  Session (HMEI GA-24)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GENEVA, </a:t>
            </a:r>
            <a:r>
              <a:rPr lang="en-GB" sz="1200" b="0" err="1">
                <a:latin typeface="Arial" panose="020B0604020202020204" pitchFamily="34" charset="0"/>
                <a:cs typeface="Arial" panose="020B0604020202020204" pitchFamily="34" charset="0"/>
              </a:rPr>
              <a:t>Palexpo</a:t>
            </a:r>
            <a:b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0">
                <a:latin typeface="Arial" panose="020B0604020202020204" pitchFamily="34" charset="0"/>
                <a:cs typeface="Arial" panose="020B0604020202020204" pitchFamily="34" charset="0"/>
              </a:rPr>
              <a:t>5 October 2023</a:t>
            </a:r>
            <a:endParaRPr lang="en-GB" sz="1200" b="0" i="0" u="none" strike="noStrike" kern="1200" cap="none" spc="0" baseline="0"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Agenda item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(Name)</a:t>
            </a: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, Doc. 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endParaRPr lang="en-IN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44F-6CE9-4F19-8C48-7E56E0E311E5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181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FBDE-C415-5E07-A299-DCBA0E832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E2969-8832-BB83-D5E3-5E8BEE9A8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906FC-06CF-0F09-89F7-D108ED42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2D0BC-4726-5FBC-0DD3-D66818FF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D6609-7747-47B4-CDF3-81865C30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333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A896-5EEC-B2DF-5727-F05194B4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DFF17-DFD7-896F-BB87-D8A3A6236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F16-34F9-C9F8-751F-FBA0A8FE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756A0-C1C5-07CC-D7E5-96705EB7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A5D63-6714-4F88-E6BB-88994473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854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ED02CC-476C-F189-6A74-A4290A0ACC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4443D-D5AC-D97B-0B29-E4906590A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F1F4C-AFB0-38E9-042E-81604327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1BDC6-3C78-8A4D-D1BC-C51DE128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20EEA-A717-9EB1-F6BB-7CE620DD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302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1894-C10A-452D-BBE3-B5E1B4E9F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C187E-F913-4482-B1BD-AE1436A82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17235-668B-4D52-B483-A24E8FDC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998A4-15E0-48FD-9D1A-5393D4FD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3F266-538A-437B-A3E1-33594354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56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304B-C1A3-42F3-B01A-D4099DE0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BCEA9-2711-4274-A71C-793401BEB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E436A-950E-4D96-8E1A-62906543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BC7A7-D7C5-4D05-AC37-021291CA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0EDED-C2F7-4257-98EB-92ECD07A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616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737A-EEA7-4880-A2BF-4DB842E1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FFF8B-2C72-4A5A-828F-0DEFBBB1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A29E8-79DD-493F-8695-68711785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27504-83C3-42B0-8C28-D10E6D35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D56F6-A3BB-4DC1-AF44-82A4C5C3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0100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F1F5-9889-4D3E-AB15-F99E2812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B820D-7499-4692-9854-8A2C1689B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E2ED9-0C1A-4D13-B481-06CD05E44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00345-250C-4EEC-A218-09619481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8EEC2-2046-466B-B93A-024B8C01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92E0D-6E1F-4ADF-AE51-43143A5C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350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A4BB-8D59-490E-B522-4682D1F0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380D6-E4A1-44CC-A629-960D08872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91F5C-BC2F-45E0-898D-ADBE27EAD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D2ECE-BF7C-4184-AAC8-20A66703F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890ED-418B-4DA7-9306-85479A117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CA040B-B834-4E4D-8DDD-AF0840282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621BB-A7DA-41A0-8262-96C6F3D9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71C08-208A-4AE2-813C-2909FDDF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604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11BBB-C5F7-46BF-B3DE-F901E895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E5FC6-FC4C-4D80-9C05-A25951E6F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BAC7D-0986-4CDD-BF03-E037F567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3CBFD-95F5-493B-9561-307A6AB2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251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C3A69A-FE5A-4753-942F-BA3E8F0F6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C3C03-BBB2-419D-B0CA-894D82A5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AE232-49CD-4A15-9368-9965BA39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265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7728-F691-4F56-9B33-E6FAB71D2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0E413-AE91-4814-8FB1-0889A9B03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7D97B-E2F5-4F91-AE03-153F75939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BB7E0-D7AE-45DD-9041-03847DA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306E5-F262-4B36-B5FC-B2E75B05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E9061-1389-4713-A5FE-6A72CF13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9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EE2A-2217-5794-8A1E-559BD83E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291DF-528E-ED1B-4792-FEB24463A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0859-95FC-4B28-CE30-CF43131D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7F1B8-312C-05E7-03FC-36F27065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172BF-1B0A-F83C-5599-D67CEC8D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865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0BAC-B05C-4E92-BCD4-1F27592E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E06AE-8819-4155-8F20-391118335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A9535-159A-4168-8FDB-7D69C411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5B0E4-CADA-422F-B751-E73FFFF4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734BA-B9E6-440D-A3E2-9D9D51B9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610A2-2409-440B-99CC-5F88FDA9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686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B337-4C9E-4997-95C4-4FCC45E5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D61FA-C38A-4711-A800-EAD0F7688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30429-B90E-4D67-8AFB-B972BD56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00E63-C6BB-44BC-9457-CAAE4350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D7D6D-403E-4CA6-8EF0-597759A1F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3642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23044-A76D-471F-AE86-6BF662424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44C62-D44A-42FB-83B3-03041130F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A297C-B372-4728-8ED2-368AF5F2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C0452-83BC-4737-82FA-7C98E256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E52B4-B382-444B-A41F-04BB7925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02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9356-CF96-9265-0480-FC0BF08EE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BF6C-2BAB-C984-C46E-9482C7E01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D5FEC-A163-F82A-DC3B-4588AED7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35B4-6460-3EB3-9AD8-CCD41F70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59B5-7049-BB59-0E02-1B2F4FA3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426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C494-2877-53C3-BFC2-01160C3C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034E5-161E-E85F-6795-6A8325B31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97736-451C-8AFF-C58B-C48345C12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6E7E9-B46D-3151-1C54-D22E7C79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EFB97-D113-16EF-54E4-9809BE27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5C944-55CB-E1D7-209C-F22F6E4E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252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1AF39-7DCE-1E7F-A67E-069B23BC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23C7E-A897-672F-A69D-A601B76CE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F2767-B397-AD27-069F-344B6B277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A95BB-0E07-A8B0-F0E3-87C9353CE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83309-8F0D-B857-4551-1E4C3655D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73B98-F877-4B47-903B-D3971B7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4E9AA2-B84C-429B-9468-BBCA378D9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6285B-17E2-0258-67AC-D3D2E99D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532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433B-7E16-F3E0-7453-9EACAFA91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D40CF-4DA9-1958-9052-238724B9D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05A8F-D679-3C3A-E248-E66E47EC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BAEEA-DAB7-34D0-08BC-3E1933EF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82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7B217-985F-3CAF-FD7E-760D40632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47156-C9CC-F38D-232E-A42857C3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48FF5-4BBA-FD46-EDBC-2771525A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64FAE-C017-460E-50DF-FA558DFE8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0B892-7AC4-15F3-B345-38FC9926F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D4D80-2FB2-29F2-4ADF-3B491702A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6A8C8-FE22-F177-C02D-7C45B2E0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953E1-0087-B61E-8218-280A6F03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32C94-2F44-E252-EF8D-238840B5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907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E2C8-8AB9-7BB2-6BD6-A4AB7FE9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4BB50-CBD4-5A43-1D04-E3B391E3F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19BBA-1617-54AF-2FED-4BD089CB1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160DB-C6B7-7EFD-171A-C6368EE1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B6090-D8D0-0682-6FCC-A75F7232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C4EB6-3BF1-ABAB-1660-E05AA5D0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853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D57413-172A-4412-5B08-21FB06641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8BDC2-5288-1C53-6D1C-6C9ECC26A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E5F5-F6DA-CE89-37FA-C0D67F8E5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0ECA5-278D-41E9-BA6E-E743BD221E14}" type="datetimeFigureOut">
              <a:rPr lang="en-IN" smtClean="0"/>
              <a:t>12-06-2024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FF7C-A23D-A159-EB9B-8F01757BA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85B15-2C82-00CD-1A72-6D3C1FB66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86025-6E42-4A46-9B61-478346831D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229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70439-1283-40CA-8FCD-5EC1A485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6A3C-5AA1-40D3-A766-5BC1FFC8E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7388-1FAA-4EFF-A4B1-3CB495275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DE7CA-7258-40CD-AAC2-D25D40E89D33}" type="datetimeFigureOut">
              <a:rPr lang="en-CA" smtClean="0"/>
              <a:t>2024-06-12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D9ADE-1233-466B-B023-598A6BDDC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27C1F-BE63-49C9-9157-6BC0B14B4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501B1-80DA-42E6-ACC2-28553B6162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237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sv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09526-2A1E-9268-7988-F171DA307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7136F-C6C8-5128-DE40-D04D5DB26B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62BBFE-EC56-7CAC-1ADD-36AEFFBD1F33}"/>
              </a:ext>
            </a:extLst>
          </p:cNvPr>
          <p:cNvSpPr txBox="1"/>
          <p:nvPr/>
        </p:nvSpPr>
        <p:spPr>
          <a:xfrm>
            <a:off x="4650013" y="3138114"/>
            <a:ext cx="6643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0" u="none" strike="noStrike" kern="1200" cap="none" spc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WMO OCP-HL-5 at EC-78</a:t>
            </a:r>
            <a:endParaRPr lang="en-GB" sz="3200" b="1" i="0" u="none" strike="noStrike" kern="1200" cap="none" spc="0" baseline="0">
              <a:solidFill>
                <a:schemeClr val="bg1"/>
              </a:solidFill>
              <a:uFillTx/>
              <a:latin typeface="Arial" panose="020B06040202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5B24C-1139-DDC6-EFE2-C33666183EFF}"/>
              </a:ext>
            </a:extLst>
          </p:cNvPr>
          <p:cNvSpPr txBox="1"/>
          <p:nvPr/>
        </p:nvSpPr>
        <p:spPr>
          <a:xfrm>
            <a:off x="4650013" y="3774016"/>
            <a:ext cx="7329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Sustainable Satellite Data Service</a:t>
            </a:r>
            <a:br>
              <a:rPr lang="en-GB" sz="20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GB" sz="80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13 June 2024</a:t>
            </a:r>
            <a:endParaRPr lang="fr-CH" sz="200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2CFFCD-0744-A7C5-8C85-345756477D14}"/>
              </a:ext>
            </a:extLst>
          </p:cNvPr>
          <p:cNvSpPr txBox="1"/>
          <p:nvPr/>
        </p:nvSpPr>
        <p:spPr>
          <a:xfrm>
            <a:off x="4650013" y="5716117"/>
            <a:ext cx="640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40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4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Joshua Campbell | Chair of HMEI</a:t>
            </a:r>
          </a:p>
        </p:txBody>
      </p:sp>
      <p:sp>
        <p:nvSpPr>
          <p:cNvPr id="9" name="Partial Circle 8">
            <a:extLst>
              <a:ext uri="{FF2B5EF4-FFF2-40B4-BE49-F238E27FC236}">
                <a16:creationId xmlns:a16="http://schemas.microsoft.com/office/drawing/2014/main" id="{B2969D91-4316-D266-7928-0359122B95CA}"/>
              </a:ext>
            </a:extLst>
          </p:cNvPr>
          <p:cNvSpPr/>
          <p:nvPr/>
        </p:nvSpPr>
        <p:spPr>
          <a:xfrm>
            <a:off x="-3886200" y="-457200"/>
            <a:ext cx="7772400" cy="7772400"/>
          </a:xfrm>
          <a:prstGeom prst="pie">
            <a:avLst>
              <a:gd name="adj1" fmla="val 16190600"/>
              <a:gd name="adj2" fmla="val 5400000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1" name="Partial Circle 10">
            <a:extLst>
              <a:ext uri="{FF2B5EF4-FFF2-40B4-BE49-F238E27FC236}">
                <a16:creationId xmlns:a16="http://schemas.microsoft.com/office/drawing/2014/main" id="{12CFEA3D-5FB5-F4C4-64AD-DE2F616B59F9}"/>
              </a:ext>
            </a:extLst>
          </p:cNvPr>
          <p:cNvSpPr/>
          <p:nvPr/>
        </p:nvSpPr>
        <p:spPr>
          <a:xfrm>
            <a:off x="-3644900" y="-215900"/>
            <a:ext cx="7289800" cy="7289800"/>
          </a:xfrm>
          <a:prstGeom prst="pie">
            <a:avLst>
              <a:gd name="adj1" fmla="val 16190600"/>
              <a:gd name="adj2" fmla="val 540000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2A374D-4123-8D3D-DEA5-341775B08B54}"/>
              </a:ext>
            </a:extLst>
          </p:cNvPr>
          <p:cNvGrpSpPr/>
          <p:nvPr/>
        </p:nvGrpSpPr>
        <p:grpSpPr>
          <a:xfrm>
            <a:off x="1049564" y="1905000"/>
            <a:ext cx="3213104" cy="3213104"/>
            <a:chOff x="1049564" y="1905000"/>
            <a:chExt cx="3213104" cy="321310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AEDD7F-FED6-02AE-4942-2F69C9F8D128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DF69ED0-061A-25EB-82A6-598F6926C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6C1786-411D-7ABE-9F21-CCD98C00B19D}"/>
              </a:ext>
            </a:extLst>
          </p:cNvPr>
          <p:cNvSpPr txBox="1"/>
          <p:nvPr/>
        </p:nvSpPr>
        <p:spPr>
          <a:xfrm>
            <a:off x="4650013" y="6527368"/>
            <a:ext cx="119520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5A218-7BD0-E712-B379-4948F085B280}"/>
              </a:ext>
            </a:extLst>
          </p:cNvPr>
          <p:cNvSpPr txBox="1"/>
          <p:nvPr/>
        </p:nvSpPr>
        <p:spPr>
          <a:xfrm>
            <a:off x="4650013" y="837337"/>
            <a:ext cx="7605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0" i="0" u="none" strike="noStrike" kern="1200" cap="none" spc="0" baseline="0">
                <a:solidFill>
                  <a:srgbClr val="48BED0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</a:t>
            </a:r>
            <a:r>
              <a:rPr lang="en-GB" sz="3600" b="0" i="0" u="none" strike="noStrike" kern="1200" cap="none" spc="0" baseline="0">
                <a:solidFill>
                  <a:schemeClr val="bg1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ydro</a:t>
            </a:r>
            <a:r>
              <a:rPr lang="en-GB" sz="3600" b="0" i="0" u="none" strike="noStrike" kern="1200" cap="none" spc="0" baseline="0">
                <a:solidFill>
                  <a:srgbClr val="48BED0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</a:t>
            </a:r>
            <a:r>
              <a:rPr lang="en-GB" sz="3600" b="0" i="0" u="none" strike="noStrike" kern="1200" cap="none" spc="0" baseline="0">
                <a:solidFill>
                  <a:schemeClr val="bg1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eteorological</a:t>
            </a:r>
            <a:endParaRPr lang="en-GB" sz="3600" b="0" i="0" u="none" strike="noStrike" kern="1200" cap="none" spc="0" baseline="0">
              <a:solidFill>
                <a:schemeClr val="bg1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  <a:p>
            <a:r>
              <a:rPr lang="en-GB" sz="3600" b="0" i="0" u="none" strike="noStrike" kern="1200" cap="none" spc="0" baseline="0">
                <a:solidFill>
                  <a:schemeClr val="bg1"/>
                </a:solidFill>
                <a:uFillTx/>
                <a:latin typeface="Arial Black" panose="020B0A04020102020204" pitchFamily="34" charset="0"/>
                <a:ea typeface="Calibri" pitchFamily="34"/>
                <a:cs typeface="Arial" panose="020B0604020202020204" pitchFamily="34" charset="0"/>
              </a:rPr>
              <a:t>and </a:t>
            </a:r>
            <a:r>
              <a:rPr lang="en-GB" sz="3600" b="0" i="0" u="none" strike="noStrike" kern="1200" cap="none" spc="0" baseline="0">
                <a:solidFill>
                  <a:srgbClr val="48BED0"/>
                </a:solidFill>
                <a:uFillTx/>
                <a:latin typeface="Arial Black" panose="020B0A04020102020204" pitchFamily="34" charset="0"/>
                <a:ea typeface="Calibri" pitchFamily="34"/>
                <a:cs typeface="Arial" panose="020B0604020202020204" pitchFamily="34" charset="0"/>
              </a:rPr>
              <a:t>E</a:t>
            </a:r>
            <a:r>
              <a:rPr lang="en-GB" sz="3600" b="0" i="0" u="none" strike="noStrike" kern="1200" cap="none" spc="0" baseline="0">
                <a:solidFill>
                  <a:schemeClr val="bg1"/>
                </a:solidFill>
                <a:uFillTx/>
                <a:latin typeface="Arial Black" panose="020B0A04020102020204" pitchFamily="34" charset="0"/>
                <a:ea typeface="Calibri" pitchFamily="34"/>
                <a:cs typeface="Arial" panose="020B0604020202020204" pitchFamily="34" charset="0"/>
              </a:rPr>
              <a:t>nvironmental</a:t>
            </a:r>
          </a:p>
          <a:p>
            <a:r>
              <a:rPr lang="en-GB" sz="3600" b="0" i="0" u="none" strike="noStrike" kern="1200" cap="none" spc="0" baseline="0">
                <a:solidFill>
                  <a:srgbClr val="48BED0"/>
                </a:solidFill>
                <a:uFillTx/>
                <a:latin typeface="Arial Black" panose="020B0A04020102020204" pitchFamily="34" charset="0"/>
                <a:ea typeface="Calibri" pitchFamily="34"/>
                <a:cs typeface="Arial" panose="020B0604020202020204" pitchFamily="34" charset="0"/>
              </a:rPr>
              <a:t>I</a:t>
            </a:r>
            <a:r>
              <a:rPr lang="en-GB" sz="3600" b="0" i="0" u="none" strike="noStrike" kern="1200" cap="none" spc="0" baseline="0">
                <a:solidFill>
                  <a:schemeClr val="bg1"/>
                </a:solidFill>
                <a:uFillTx/>
                <a:latin typeface="Arial Black" panose="020B0A04020102020204" pitchFamily="34" charset="0"/>
                <a:ea typeface="Calibri" pitchFamily="34"/>
                <a:cs typeface="Arial" panose="020B0604020202020204" pitchFamily="34" charset="0"/>
              </a:rPr>
              <a:t>ndustry Association</a:t>
            </a:r>
          </a:p>
        </p:txBody>
      </p:sp>
    </p:spTree>
    <p:extLst>
      <p:ext uri="{BB962C8B-B14F-4D97-AF65-F5344CB8AC3E}">
        <p14:creationId xmlns:p14="http://schemas.microsoft.com/office/powerpoint/2010/main" val="361483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Business Models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655A99E-0B79-ECD1-45C1-FF03A1C38788}"/>
              </a:ext>
            </a:extLst>
          </p:cNvPr>
          <p:cNvSpPr/>
          <p:nvPr/>
        </p:nvSpPr>
        <p:spPr>
          <a:xfrm>
            <a:off x="3811370" y="4314809"/>
            <a:ext cx="648899" cy="365125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0D116-6AAF-0873-B49F-B567E758A676}"/>
              </a:ext>
            </a:extLst>
          </p:cNvPr>
          <p:cNvSpPr/>
          <p:nvPr/>
        </p:nvSpPr>
        <p:spPr>
          <a:xfrm>
            <a:off x="736149" y="2462053"/>
            <a:ext cx="2565943" cy="3485136"/>
          </a:xfrm>
          <a:prstGeom prst="roundRect">
            <a:avLst/>
          </a:prstGeom>
          <a:noFill/>
          <a:ln w="31750"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57CDD4-443B-28CF-49C6-D12D0E29170F}"/>
              </a:ext>
            </a:extLst>
          </p:cNvPr>
          <p:cNvGrpSpPr/>
          <p:nvPr/>
        </p:nvGrpSpPr>
        <p:grpSpPr>
          <a:xfrm>
            <a:off x="510694" y="2262268"/>
            <a:ext cx="3010060" cy="661487"/>
            <a:chOff x="1010507" y="1632842"/>
            <a:chExt cx="2978668" cy="6614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3ED63C-99FC-FD9D-1217-2CEAE2687CDC}"/>
                </a:ext>
              </a:extLst>
            </p:cNvPr>
            <p:cNvSpPr/>
            <p:nvPr/>
          </p:nvSpPr>
          <p:spPr>
            <a:xfrm>
              <a:off x="1217260" y="2065068"/>
              <a:ext cx="2568620" cy="229261"/>
            </a:xfrm>
            <a:prstGeom prst="roundRect">
              <a:avLst>
                <a:gd name="adj" fmla="val 0"/>
              </a:avLst>
            </a:prstGeom>
            <a:solidFill>
              <a:srgbClr val="48BED0"/>
            </a:solidFill>
            <a:ln>
              <a:solidFill>
                <a:srgbClr val="48BE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0D85D4-69B5-A607-7B3E-267DE088A025}"/>
                </a:ext>
              </a:extLst>
            </p:cNvPr>
            <p:cNvGrpSpPr/>
            <p:nvPr/>
          </p:nvGrpSpPr>
          <p:grpSpPr>
            <a:xfrm>
              <a:off x="1010507" y="1632842"/>
              <a:ext cx="2978668" cy="659852"/>
              <a:chOff x="765098" y="2304948"/>
              <a:chExt cx="2978668" cy="65985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3EC1C3C-8CD0-DE45-92E3-23A263DA43B6}"/>
                  </a:ext>
                </a:extLst>
              </p:cNvPr>
              <p:cNvSpPr/>
              <p:nvPr/>
            </p:nvSpPr>
            <p:spPr>
              <a:xfrm>
                <a:off x="970749" y="2304948"/>
                <a:ext cx="2568621" cy="659852"/>
              </a:xfrm>
              <a:prstGeom prst="roundRect">
                <a:avLst>
                  <a:gd name="adj" fmla="val 29659"/>
                </a:avLst>
              </a:prstGeom>
              <a:solidFill>
                <a:srgbClr val="48BED0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5FCD72-EE01-2FE9-5B31-114A9651FE25}"/>
                  </a:ext>
                </a:extLst>
              </p:cNvPr>
              <p:cNvSpPr txBox="1"/>
              <p:nvPr/>
            </p:nvSpPr>
            <p:spPr>
              <a:xfrm flipH="1">
                <a:off x="765098" y="2444017"/>
                <a:ext cx="2978668" cy="40011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Traditional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CCFAB4-C8CE-DCCB-7641-767B8F28A1CD}"/>
              </a:ext>
            </a:extLst>
          </p:cNvPr>
          <p:cNvSpPr txBox="1"/>
          <p:nvPr/>
        </p:nvSpPr>
        <p:spPr>
          <a:xfrm flipH="1">
            <a:off x="1114292" y="3253450"/>
            <a:ext cx="1811800" cy="1077218"/>
          </a:xfrm>
          <a:prstGeom prst="rect">
            <a:avLst/>
          </a:prstGeom>
          <a:solidFill>
            <a:srgbClr val="20489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Public Owned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DA822F-8DEF-E513-7F00-57CE8310CAC4}"/>
              </a:ext>
            </a:extLst>
          </p:cNvPr>
          <p:cNvSpPr txBox="1"/>
          <p:nvPr/>
        </p:nvSpPr>
        <p:spPr>
          <a:xfrm flipH="1">
            <a:off x="1094067" y="4576533"/>
            <a:ext cx="1811800" cy="1077218"/>
          </a:xfrm>
          <a:prstGeom prst="rect">
            <a:avLst/>
          </a:prstGeom>
          <a:solidFill>
            <a:srgbClr val="20489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Public Operated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D7F5DF-A916-3C01-045A-6B9BB62B916A}"/>
              </a:ext>
            </a:extLst>
          </p:cNvPr>
          <p:cNvSpPr/>
          <p:nvPr/>
        </p:nvSpPr>
        <p:spPr>
          <a:xfrm>
            <a:off x="4585063" y="2462053"/>
            <a:ext cx="2565943" cy="3485136"/>
          </a:xfrm>
          <a:prstGeom prst="roundRect">
            <a:avLst/>
          </a:prstGeom>
          <a:noFill/>
          <a:ln w="31750"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76E879-CFC3-A365-AFF9-0F82CFD4C067}"/>
              </a:ext>
            </a:extLst>
          </p:cNvPr>
          <p:cNvGrpSpPr/>
          <p:nvPr/>
        </p:nvGrpSpPr>
        <p:grpSpPr>
          <a:xfrm>
            <a:off x="4564766" y="2209092"/>
            <a:ext cx="2602861" cy="661487"/>
            <a:chOff x="1210165" y="1632842"/>
            <a:chExt cx="2575716" cy="66148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AEAF815-3267-B957-D931-7E482F41CA2F}"/>
                </a:ext>
              </a:extLst>
            </p:cNvPr>
            <p:cNvSpPr/>
            <p:nvPr/>
          </p:nvSpPr>
          <p:spPr>
            <a:xfrm>
              <a:off x="1217260" y="2065068"/>
              <a:ext cx="2568620" cy="229261"/>
            </a:xfrm>
            <a:prstGeom prst="roundRect">
              <a:avLst>
                <a:gd name="adj" fmla="val 0"/>
              </a:avLst>
            </a:prstGeom>
            <a:solidFill>
              <a:srgbClr val="48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ECA3D5D-6916-191B-B57B-B9286886692C}"/>
                </a:ext>
              </a:extLst>
            </p:cNvPr>
            <p:cNvGrpSpPr/>
            <p:nvPr/>
          </p:nvGrpSpPr>
          <p:grpSpPr>
            <a:xfrm>
              <a:off x="1210165" y="1632842"/>
              <a:ext cx="2575716" cy="659852"/>
              <a:chOff x="964756" y="2304948"/>
              <a:chExt cx="2575716" cy="65985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E1FA5D7-69AB-B58B-0BEE-EF6F94F66099}"/>
                  </a:ext>
                </a:extLst>
              </p:cNvPr>
              <p:cNvSpPr/>
              <p:nvPr/>
            </p:nvSpPr>
            <p:spPr>
              <a:xfrm>
                <a:off x="970749" y="2304948"/>
                <a:ext cx="2568621" cy="659852"/>
              </a:xfrm>
              <a:prstGeom prst="roundRect">
                <a:avLst>
                  <a:gd name="adj" fmla="val 29659"/>
                </a:avLst>
              </a:prstGeom>
              <a:solidFill>
                <a:srgbClr val="48BED0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B8B12D-A6D2-8983-3411-642028F11451}"/>
                  </a:ext>
                </a:extLst>
              </p:cNvPr>
              <p:cNvSpPr txBox="1"/>
              <p:nvPr/>
            </p:nvSpPr>
            <p:spPr>
              <a:xfrm flipH="1">
                <a:off x="964756" y="2444017"/>
                <a:ext cx="2575716" cy="40011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Hybrid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0E529EB-1E77-CF73-D0C0-F335C6AA4F36}"/>
              </a:ext>
            </a:extLst>
          </p:cNvPr>
          <p:cNvSpPr txBox="1"/>
          <p:nvPr/>
        </p:nvSpPr>
        <p:spPr>
          <a:xfrm flipH="1">
            <a:off x="4963206" y="3253450"/>
            <a:ext cx="1811800" cy="1077218"/>
          </a:xfrm>
          <a:prstGeom prst="rect">
            <a:avLst/>
          </a:prstGeom>
          <a:solidFill>
            <a:srgbClr val="20489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Public Owned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8F63A-4D57-6B4D-69EF-E1FAB5B3F486}"/>
              </a:ext>
            </a:extLst>
          </p:cNvPr>
          <p:cNvSpPr txBox="1"/>
          <p:nvPr/>
        </p:nvSpPr>
        <p:spPr>
          <a:xfrm flipH="1">
            <a:off x="4942981" y="4576533"/>
            <a:ext cx="1811800" cy="1077218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 Operated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0D0250-3BDF-F398-A1C7-D27521D065DC}"/>
              </a:ext>
            </a:extLst>
          </p:cNvPr>
          <p:cNvSpPr/>
          <p:nvPr/>
        </p:nvSpPr>
        <p:spPr>
          <a:xfrm>
            <a:off x="8418189" y="2445138"/>
            <a:ext cx="2565943" cy="3485136"/>
          </a:xfrm>
          <a:prstGeom prst="roundRect">
            <a:avLst/>
          </a:prstGeom>
          <a:noFill/>
          <a:ln w="31750"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86BB16-B1DA-3265-1CD9-2E1BD4D0B3A5}"/>
              </a:ext>
            </a:extLst>
          </p:cNvPr>
          <p:cNvGrpSpPr/>
          <p:nvPr/>
        </p:nvGrpSpPr>
        <p:grpSpPr>
          <a:xfrm>
            <a:off x="8196130" y="2192177"/>
            <a:ext cx="3010060" cy="661487"/>
            <a:chOff x="1010507" y="1632842"/>
            <a:chExt cx="2978668" cy="66148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9024EEA-65B1-2081-9266-1F7AA808FD7D}"/>
                </a:ext>
              </a:extLst>
            </p:cNvPr>
            <p:cNvSpPr/>
            <p:nvPr/>
          </p:nvSpPr>
          <p:spPr>
            <a:xfrm>
              <a:off x="1217260" y="2065068"/>
              <a:ext cx="2568620" cy="229261"/>
            </a:xfrm>
            <a:prstGeom prst="roundRect">
              <a:avLst>
                <a:gd name="adj" fmla="val 0"/>
              </a:avLst>
            </a:prstGeom>
            <a:solidFill>
              <a:srgbClr val="48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B33963-1376-B25E-EB14-7E56A70068AB}"/>
                </a:ext>
              </a:extLst>
            </p:cNvPr>
            <p:cNvGrpSpPr/>
            <p:nvPr/>
          </p:nvGrpSpPr>
          <p:grpSpPr>
            <a:xfrm>
              <a:off x="1010507" y="1632842"/>
              <a:ext cx="2978668" cy="659852"/>
              <a:chOff x="765098" y="2304948"/>
              <a:chExt cx="2978668" cy="659852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AFE76C3-5DC3-EBB1-81B1-9184F447A5D6}"/>
                  </a:ext>
                </a:extLst>
              </p:cNvPr>
              <p:cNvSpPr/>
              <p:nvPr/>
            </p:nvSpPr>
            <p:spPr>
              <a:xfrm>
                <a:off x="970749" y="2304948"/>
                <a:ext cx="2568621" cy="659852"/>
              </a:xfrm>
              <a:prstGeom prst="roundRect">
                <a:avLst>
                  <a:gd name="adj" fmla="val 29659"/>
                </a:avLst>
              </a:prstGeom>
              <a:solidFill>
                <a:srgbClr val="48BED0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1430AE-85F1-50F4-9AC8-80E9C65D0D88}"/>
                  </a:ext>
                </a:extLst>
              </p:cNvPr>
              <p:cNvSpPr txBox="1"/>
              <p:nvPr/>
            </p:nvSpPr>
            <p:spPr>
              <a:xfrm flipH="1">
                <a:off x="765098" y="2444017"/>
                <a:ext cx="2978668" cy="40011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Full Service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64946A-A992-DB7A-877F-D90D821E4CFE}"/>
              </a:ext>
            </a:extLst>
          </p:cNvPr>
          <p:cNvSpPr txBox="1"/>
          <p:nvPr/>
        </p:nvSpPr>
        <p:spPr>
          <a:xfrm flipH="1">
            <a:off x="8796332" y="3236535"/>
            <a:ext cx="1811800" cy="1077218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 Owned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519AD0-A530-9FB9-C001-1A251FCDD13C}"/>
              </a:ext>
            </a:extLst>
          </p:cNvPr>
          <p:cNvSpPr txBox="1"/>
          <p:nvPr/>
        </p:nvSpPr>
        <p:spPr>
          <a:xfrm flipH="1">
            <a:off x="8776107" y="4559618"/>
            <a:ext cx="1811800" cy="1077218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 Operated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06C47332-B11E-D488-2DC1-17C75EE9BED8}"/>
              </a:ext>
            </a:extLst>
          </p:cNvPr>
          <p:cNvSpPr/>
          <p:nvPr/>
        </p:nvSpPr>
        <p:spPr>
          <a:xfrm rot="10800000">
            <a:off x="3439052" y="4312887"/>
            <a:ext cx="648899" cy="365125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909A7B1-9451-86F4-C853-EBC8B99AE25B}"/>
              </a:ext>
            </a:extLst>
          </p:cNvPr>
          <p:cNvSpPr/>
          <p:nvPr/>
        </p:nvSpPr>
        <p:spPr>
          <a:xfrm>
            <a:off x="7648118" y="4330668"/>
            <a:ext cx="648899" cy="365125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AA8ED4E-B466-9F68-C90F-1BE6C7F1E6F9}"/>
              </a:ext>
            </a:extLst>
          </p:cNvPr>
          <p:cNvSpPr/>
          <p:nvPr/>
        </p:nvSpPr>
        <p:spPr>
          <a:xfrm rot="10800000">
            <a:off x="7275800" y="4328746"/>
            <a:ext cx="648899" cy="365125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7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Business Models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30D0250-3BDF-F398-A1C7-D27521D065DC}"/>
              </a:ext>
            </a:extLst>
          </p:cNvPr>
          <p:cNvSpPr/>
          <p:nvPr/>
        </p:nvSpPr>
        <p:spPr>
          <a:xfrm>
            <a:off x="8418189" y="2445138"/>
            <a:ext cx="2565943" cy="3485136"/>
          </a:xfrm>
          <a:prstGeom prst="roundRect">
            <a:avLst/>
          </a:prstGeom>
          <a:noFill/>
          <a:ln w="31750"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86BB16-B1DA-3265-1CD9-2E1BD4D0B3A5}"/>
              </a:ext>
            </a:extLst>
          </p:cNvPr>
          <p:cNvGrpSpPr/>
          <p:nvPr/>
        </p:nvGrpSpPr>
        <p:grpSpPr>
          <a:xfrm>
            <a:off x="8196130" y="2192177"/>
            <a:ext cx="3010060" cy="661487"/>
            <a:chOff x="1010507" y="1632842"/>
            <a:chExt cx="2978668" cy="66148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9024EEA-65B1-2081-9266-1F7AA808FD7D}"/>
                </a:ext>
              </a:extLst>
            </p:cNvPr>
            <p:cNvSpPr/>
            <p:nvPr/>
          </p:nvSpPr>
          <p:spPr>
            <a:xfrm>
              <a:off x="1217260" y="2065068"/>
              <a:ext cx="2568620" cy="229261"/>
            </a:xfrm>
            <a:prstGeom prst="roundRect">
              <a:avLst>
                <a:gd name="adj" fmla="val 0"/>
              </a:avLst>
            </a:prstGeom>
            <a:solidFill>
              <a:srgbClr val="48BE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B33963-1376-B25E-EB14-7E56A70068AB}"/>
                </a:ext>
              </a:extLst>
            </p:cNvPr>
            <p:cNvGrpSpPr/>
            <p:nvPr/>
          </p:nvGrpSpPr>
          <p:grpSpPr>
            <a:xfrm>
              <a:off x="1010507" y="1632842"/>
              <a:ext cx="2978668" cy="659852"/>
              <a:chOff x="765098" y="2304948"/>
              <a:chExt cx="2978668" cy="659852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AFE76C3-5DC3-EBB1-81B1-9184F447A5D6}"/>
                  </a:ext>
                </a:extLst>
              </p:cNvPr>
              <p:cNvSpPr/>
              <p:nvPr/>
            </p:nvSpPr>
            <p:spPr>
              <a:xfrm>
                <a:off x="970749" y="2304948"/>
                <a:ext cx="2568621" cy="659852"/>
              </a:xfrm>
              <a:prstGeom prst="roundRect">
                <a:avLst>
                  <a:gd name="adj" fmla="val 29659"/>
                </a:avLst>
              </a:prstGeom>
              <a:solidFill>
                <a:srgbClr val="48BED0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1430AE-85F1-50F4-9AC8-80E9C65D0D88}"/>
                  </a:ext>
                </a:extLst>
              </p:cNvPr>
              <p:cNvSpPr txBox="1"/>
              <p:nvPr/>
            </p:nvSpPr>
            <p:spPr>
              <a:xfrm flipH="1">
                <a:off x="765098" y="2444017"/>
                <a:ext cx="2978668" cy="40011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Full Service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64946A-A992-DB7A-877F-D90D821E4CFE}"/>
              </a:ext>
            </a:extLst>
          </p:cNvPr>
          <p:cNvSpPr txBox="1"/>
          <p:nvPr/>
        </p:nvSpPr>
        <p:spPr>
          <a:xfrm flipH="1">
            <a:off x="8796332" y="3236535"/>
            <a:ext cx="1811800" cy="1077218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 Owned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519AD0-A530-9FB9-C001-1A251FCDD13C}"/>
              </a:ext>
            </a:extLst>
          </p:cNvPr>
          <p:cNvSpPr txBox="1"/>
          <p:nvPr/>
        </p:nvSpPr>
        <p:spPr>
          <a:xfrm flipH="1">
            <a:off x="8776107" y="4559618"/>
            <a:ext cx="1811800" cy="1077218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 Operated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93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Business Models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655A99E-0B79-ECD1-45C1-FF03A1C38788}"/>
              </a:ext>
            </a:extLst>
          </p:cNvPr>
          <p:cNvSpPr/>
          <p:nvPr/>
        </p:nvSpPr>
        <p:spPr>
          <a:xfrm>
            <a:off x="1109824" y="3892631"/>
            <a:ext cx="6772535" cy="365125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Value Created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0D116-6AAF-0873-B49F-B567E758A676}"/>
              </a:ext>
            </a:extLst>
          </p:cNvPr>
          <p:cNvSpPr/>
          <p:nvPr/>
        </p:nvSpPr>
        <p:spPr>
          <a:xfrm>
            <a:off x="736149" y="2785640"/>
            <a:ext cx="10028307" cy="2530998"/>
          </a:xfrm>
          <a:prstGeom prst="roundRect">
            <a:avLst/>
          </a:prstGeom>
          <a:noFill/>
          <a:ln w="31750"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CFAB4-C8CE-DCCB-7641-767B8F28A1CD}"/>
              </a:ext>
            </a:extLst>
          </p:cNvPr>
          <p:cNvSpPr txBox="1"/>
          <p:nvPr/>
        </p:nvSpPr>
        <p:spPr>
          <a:xfrm flipH="1">
            <a:off x="1114292" y="3037389"/>
            <a:ext cx="9214184" cy="769441"/>
          </a:xfrm>
          <a:prstGeom prst="rect">
            <a:avLst/>
          </a:prstGeom>
          <a:solidFill>
            <a:srgbClr val="20489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Public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8F63A-4D57-6B4D-69EF-E1FAB5B3F486}"/>
              </a:ext>
            </a:extLst>
          </p:cNvPr>
          <p:cNvSpPr txBox="1"/>
          <p:nvPr/>
        </p:nvSpPr>
        <p:spPr>
          <a:xfrm flipH="1">
            <a:off x="1109824" y="4343557"/>
            <a:ext cx="9214184" cy="769441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E867C05-6925-6696-4B66-14EA9E124E02}"/>
              </a:ext>
            </a:extLst>
          </p:cNvPr>
          <p:cNvSpPr/>
          <p:nvPr/>
        </p:nvSpPr>
        <p:spPr>
          <a:xfrm rot="16200000">
            <a:off x="953210" y="5312511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0263E94-72F2-992B-AA49-F2D1B7BAF554}"/>
              </a:ext>
            </a:extLst>
          </p:cNvPr>
          <p:cNvSpPr/>
          <p:nvPr/>
        </p:nvSpPr>
        <p:spPr>
          <a:xfrm rot="5400000">
            <a:off x="953210" y="2738614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9158C8C3-0081-07BF-0466-3DFBD4320166}"/>
              </a:ext>
            </a:extLst>
          </p:cNvPr>
          <p:cNvSpPr/>
          <p:nvPr/>
        </p:nvSpPr>
        <p:spPr>
          <a:xfrm>
            <a:off x="7882359" y="3896001"/>
            <a:ext cx="2441649" cy="365125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Value Delivered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ECE0BA-2828-5951-25CC-E838E15FDF93}"/>
              </a:ext>
            </a:extLst>
          </p:cNvPr>
          <p:cNvSpPr txBox="1"/>
          <p:nvPr/>
        </p:nvSpPr>
        <p:spPr>
          <a:xfrm>
            <a:off x="4206018" y="1090074"/>
            <a:ext cx="30217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Acknowledged</a:t>
            </a:r>
          </a:p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Justifies Ongoing Budget or Modifications to the same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CFD128-BD0F-152E-F824-2C8787BA86A2}"/>
              </a:ext>
            </a:extLst>
          </p:cNvPr>
          <p:cNvSpPr txBox="1"/>
          <p:nvPr/>
        </p:nvSpPr>
        <p:spPr>
          <a:xfrm>
            <a:off x="447903" y="5568387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Made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BD85AABE-9987-52B6-2D1A-13AB184C8E15}"/>
              </a:ext>
            </a:extLst>
          </p:cNvPr>
          <p:cNvSpPr/>
          <p:nvPr/>
        </p:nvSpPr>
        <p:spPr>
          <a:xfrm rot="16200000">
            <a:off x="10025775" y="2732776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103C70-160B-33DA-0238-0E4AF0061C9E}"/>
              </a:ext>
            </a:extLst>
          </p:cNvPr>
          <p:cNvSpPr txBox="1"/>
          <p:nvPr/>
        </p:nvSpPr>
        <p:spPr>
          <a:xfrm>
            <a:off x="9520469" y="2012963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on Delivery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E6EC1786-E24D-51B6-FF4E-A41ED1D3C42B}"/>
              </a:ext>
            </a:extLst>
          </p:cNvPr>
          <p:cNvSpPr/>
          <p:nvPr/>
        </p:nvSpPr>
        <p:spPr>
          <a:xfrm rot="5400000">
            <a:off x="10025776" y="5312511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6F6E80-8C54-2C33-2164-33A527AF7D8C}"/>
              </a:ext>
            </a:extLst>
          </p:cNvPr>
          <p:cNvSpPr txBox="1"/>
          <p:nvPr/>
        </p:nvSpPr>
        <p:spPr>
          <a:xfrm>
            <a:off x="9520469" y="5568387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Payment Received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C73C34-52D4-AE7D-6FE7-76E6E9D12A5B}"/>
              </a:ext>
            </a:extLst>
          </p:cNvPr>
          <p:cNvSpPr txBox="1"/>
          <p:nvPr/>
        </p:nvSpPr>
        <p:spPr>
          <a:xfrm>
            <a:off x="447903" y="2044182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Established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017563DB-CC38-F2D6-5EE9-B5857156F3C8}"/>
              </a:ext>
            </a:extLst>
          </p:cNvPr>
          <p:cNvCxnSpPr>
            <a:cxnSpLocks/>
            <a:stCxn id="47" idx="0"/>
            <a:endCxn id="43" idx="3"/>
          </p:cNvCxnSpPr>
          <p:nvPr/>
        </p:nvCxnSpPr>
        <p:spPr>
          <a:xfrm rot="16200000" flipV="1">
            <a:off x="8476222" y="257164"/>
            <a:ext cx="507390" cy="3004207"/>
          </a:xfrm>
          <a:prstGeom prst="curvedConnector2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93B00A6A-0051-D64E-B23F-7E0597F69FFC}"/>
              </a:ext>
            </a:extLst>
          </p:cNvPr>
          <p:cNvCxnSpPr>
            <a:cxnSpLocks/>
            <a:stCxn id="43" idx="1"/>
            <a:endCxn id="50" idx="0"/>
          </p:cNvCxnSpPr>
          <p:nvPr/>
        </p:nvCxnSpPr>
        <p:spPr>
          <a:xfrm rot="10800000" flipV="1">
            <a:off x="1159454" y="1505572"/>
            <a:ext cx="3046564" cy="538609"/>
          </a:xfrm>
          <a:prstGeom prst="curvedConnector2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B4F0CF5-082A-2947-61C6-8602D845F318}"/>
              </a:ext>
            </a:extLst>
          </p:cNvPr>
          <p:cNvSpPr txBox="1"/>
          <p:nvPr/>
        </p:nvSpPr>
        <p:spPr>
          <a:xfrm>
            <a:off x="4133671" y="5792163"/>
            <a:ext cx="39246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covers original investment and profit allows for new investment</a:t>
            </a:r>
          </a:p>
          <a:p>
            <a:pPr algn="ctr"/>
            <a:endParaRPr lang="en-US" sz="400" b="1">
              <a:solidFill>
                <a:srgbClr val="2048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to help fund Public Services </a:t>
            </a:r>
          </a:p>
        </p:txBody>
      </p: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38B5A7B8-3641-1AAC-0E88-B916F564CADA}"/>
              </a:ext>
            </a:extLst>
          </p:cNvPr>
          <p:cNvCxnSpPr>
            <a:cxnSpLocks/>
            <a:stCxn id="49" idx="2"/>
            <a:endCxn id="66" idx="3"/>
          </p:cNvCxnSpPr>
          <p:nvPr/>
        </p:nvCxnSpPr>
        <p:spPr>
          <a:xfrm rot="5400000">
            <a:off x="9102537" y="5108955"/>
            <a:ext cx="85277" cy="2173691"/>
          </a:xfrm>
          <a:prstGeom prst="curvedConnector2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5D21E24A-B9E0-E4E1-E302-5D5AE97D9879}"/>
              </a:ext>
            </a:extLst>
          </p:cNvPr>
          <p:cNvCxnSpPr>
            <a:cxnSpLocks/>
            <a:stCxn id="66" idx="1"/>
            <a:endCxn id="45" idx="2"/>
          </p:cNvCxnSpPr>
          <p:nvPr/>
        </p:nvCxnSpPr>
        <p:spPr>
          <a:xfrm rot="10800000">
            <a:off x="1159455" y="6153163"/>
            <a:ext cx="2974217" cy="85277"/>
          </a:xfrm>
          <a:prstGeom prst="curvedConnector2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1E605CFD-E90F-0E8E-C1D0-19C055B5BE25}"/>
              </a:ext>
            </a:extLst>
          </p:cNvPr>
          <p:cNvCxnSpPr>
            <a:cxnSpLocks/>
          </p:cNvCxnSpPr>
          <p:nvPr/>
        </p:nvCxnSpPr>
        <p:spPr>
          <a:xfrm rot="10800000">
            <a:off x="381175" y="2706744"/>
            <a:ext cx="3752496" cy="3828772"/>
          </a:xfrm>
          <a:prstGeom prst="curvedConnector2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374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40" grpId="0" animBg="1"/>
      <p:bldP spid="41" grpId="0" animBg="1"/>
      <p:bldP spid="43" grpId="0"/>
      <p:bldP spid="45" grpId="0"/>
      <p:bldP spid="46" grpId="0" animBg="1"/>
      <p:bldP spid="47" grpId="0"/>
      <p:bldP spid="48" grpId="0" animBg="1"/>
      <p:bldP spid="49" grpId="0"/>
      <p:bldP spid="50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 Focus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655A99E-0B79-ECD1-45C1-FF03A1C38788}"/>
              </a:ext>
            </a:extLst>
          </p:cNvPr>
          <p:cNvSpPr/>
          <p:nvPr/>
        </p:nvSpPr>
        <p:spPr>
          <a:xfrm>
            <a:off x="1109824" y="3892631"/>
            <a:ext cx="6772535" cy="365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Value Created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0D116-6AAF-0873-B49F-B567E758A676}"/>
              </a:ext>
            </a:extLst>
          </p:cNvPr>
          <p:cNvSpPr/>
          <p:nvPr/>
        </p:nvSpPr>
        <p:spPr>
          <a:xfrm>
            <a:off x="736149" y="2785640"/>
            <a:ext cx="10028307" cy="2530998"/>
          </a:xfrm>
          <a:prstGeom prst="roundRect">
            <a:avLst/>
          </a:prstGeom>
          <a:noFill/>
          <a:ln w="31750"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CFAB4-C8CE-DCCB-7641-767B8F28A1CD}"/>
              </a:ext>
            </a:extLst>
          </p:cNvPr>
          <p:cNvSpPr txBox="1"/>
          <p:nvPr/>
        </p:nvSpPr>
        <p:spPr>
          <a:xfrm flipH="1">
            <a:off x="1114292" y="3037389"/>
            <a:ext cx="9214184" cy="769441"/>
          </a:xfrm>
          <a:prstGeom prst="rect">
            <a:avLst/>
          </a:prstGeom>
          <a:solidFill>
            <a:srgbClr val="20489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Public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8F63A-4D57-6B4D-69EF-E1FAB5B3F486}"/>
              </a:ext>
            </a:extLst>
          </p:cNvPr>
          <p:cNvSpPr txBox="1"/>
          <p:nvPr/>
        </p:nvSpPr>
        <p:spPr>
          <a:xfrm flipH="1">
            <a:off x="1109824" y="4343557"/>
            <a:ext cx="9214184" cy="769441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E867C05-6925-6696-4B66-14EA9E124E02}"/>
              </a:ext>
            </a:extLst>
          </p:cNvPr>
          <p:cNvSpPr/>
          <p:nvPr/>
        </p:nvSpPr>
        <p:spPr>
          <a:xfrm rot="16200000">
            <a:off x="953210" y="5312511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0263E94-72F2-992B-AA49-F2D1B7BAF554}"/>
              </a:ext>
            </a:extLst>
          </p:cNvPr>
          <p:cNvSpPr/>
          <p:nvPr/>
        </p:nvSpPr>
        <p:spPr>
          <a:xfrm rot="5400000">
            <a:off x="953210" y="2738614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9158C8C3-0081-07BF-0466-3DFBD4320166}"/>
              </a:ext>
            </a:extLst>
          </p:cNvPr>
          <p:cNvSpPr/>
          <p:nvPr/>
        </p:nvSpPr>
        <p:spPr>
          <a:xfrm>
            <a:off x="7882359" y="3896001"/>
            <a:ext cx="2441649" cy="365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Value Delivered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FCFD128-BD0F-152E-F824-2C8787BA86A2}"/>
              </a:ext>
            </a:extLst>
          </p:cNvPr>
          <p:cNvSpPr txBox="1"/>
          <p:nvPr/>
        </p:nvSpPr>
        <p:spPr>
          <a:xfrm>
            <a:off x="447903" y="5568387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Made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BD85AABE-9987-52B6-2D1A-13AB184C8E15}"/>
              </a:ext>
            </a:extLst>
          </p:cNvPr>
          <p:cNvSpPr/>
          <p:nvPr/>
        </p:nvSpPr>
        <p:spPr>
          <a:xfrm rot="16200000">
            <a:off x="10025775" y="2732776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103C70-160B-33DA-0238-0E4AF0061C9E}"/>
              </a:ext>
            </a:extLst>
          </p:cNvPr>
          <p:cNvSpPr txBox="1"/>
          <p:nvPr/>
        </p:nvSpPr>
        <p:spPr>
          <a:xfrm>
            <a:off x="9520469" y="2012963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on Delivery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E6EC1786-E24D-51B6-FF4E-A41ED1D3C42B}"/>
              </a:ext>
            </a:extLst>
          </p:cNvPr>
          <p:cNvSpPr/>
          <p:nvPr/>
        </p:nvSpPr>
        <p:spPr>
          <a:xfrm rot="5400000">
            <a:off x="10025776" y="5312511"/>
            <a:ext cx="412490" cy="99262"/>
          </a:xfrm>
          <a:prstGeom prst="rightArrow">
            <a:avLst/>
          </a:prstGeom>
          <a:solidFill>
            <a:srgbClr val="48BED0"/>
          </a:solidFill>
          <a:ln>
            <a:solidFill>
              <a:srgbClr val="48B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6F6E80-8C54-2C33-2164-33A527AF7D8C}"/>
              </a:ext>
            </a:extLst>
          </p:cNvPr>
          <p:cNvSpPr txBox="1"/>
          <p:nvPr/>
        </p:nvSpPr>
        <p:spPr>
          <a:xfrm>
            <a:off x="9520469" y="5568387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Payment Received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C73C34-52D4-AE7D-6FE7-76E6E9D12A5B}"/>
              </a:ext>
            </a:extLst>
          </p:cNvPr>
          <p:cNvSpPr txBox="1"/>
          <p:nvPr/>
        </p:nvSpPr>
        <p:spPr>
          <a:xfrm>
            <a:off x="447903" y="2044182"/>
            <a:ext cx="1423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Established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81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>
                <a:solidFill>
                  <a:srgbClr val="204893"/>
                </a:solidFill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Desired Outcome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CFB8A-F271-8F21-FC7C-84905AE1851B}"/>
              </a:ext>
            </a:extLst>
          </p:cNvPr>
          <p:cNvSpPr txBox="1"/>
          <p:nvPr/>
        </p:nvSpPr>
        <p:spPr>
          <a:xfrm>
            <a:off x="379569" y="1952277"/>
            <a:ext cx="10821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What can we can do, working together, to </a:t>
            </a:r>
            <a:r>
              <a:rPr lang="en-US" sz="2000" b="1">
                <a:latin typeface="Arial"/>
                <a:cs typeface="Arial"/>
              </a:rPr>
              <a:t>leverage the value we</a:t>
            </a:r>
            <a:r>
              <a:rPr lang="en-US" sz="2000">
                <a:latin typeface="Arial"/>
                <a:cs typeface="Arial"/>
              </a:rPr>
              <a:t> independently and jointly </a:t>
            </a:r>
            <a:r>
              <a:rPr lang="en-US" sz="2000" b="1">
                <a:latin typeface="Arial"/>
                <a:cs typeface="Arial"/>
              </a:rPr>
              <a:t>create</a:t>
            </a:r>
            <a:r>
              <a:rPr lang="en-US" sz="2000">
                <a:latin typeface="Arial"/>
                <a:cs typeface="Arial"/>
              </a:rPr>
              <a:t>, </a:t>
            </a:r>
            <a:r>
              <a:rPr lang="en-US" sz="2000" b="1">
                <a:latin typeface="Arial"/>
                <a:cs typeface="Arial"/>
              </a:rPr>
              <a:t>to</a:t>
            </a:r>
            <a:r>
              <a:rPr lang="en-US" sz="2000">
                <a:latin typeface="Arial"/>
                <a:cs typeface="Arial"/>
              </a:rPr>
              <a:t> the </a:t>
            </a:r>
            <a:r>
              <a:rPr lang="en-US" sz="2000" b="1">
                <a:latin typeface="Arial"/>
                <a:cs typeface="Arial"/>
              </a:rPr>
              <a:t>benefit</a:t>
            </a:r>
            <a:r>
              <a:rPr lang="en-US" sz="2000">
                <a:latin typeface="Arial"/>
                <a:cs typeface="Arial"/>
              </a:rPr>
              <a:t> of protecting </a:t>
            </a:r>
            <a:r>
              <a:rPr lang="en-US" sz="2000" b="1">
                <a:latin typeface="Arial"/>
                <a:cs typeface="Arial"/>
              </a:rPr>
              <a:t>lives</a:t>
            </a:r>
            <a:r>
              <a:rPr lang="en-US" sz="2000">
                <a:latin typeface="Arial"/>
                <a:cs typeface="Arial"/>
              </a:rPr>
              <a:t> and </a:t>
            </a:r>
            <a:r>
              <a:rPr lang="en-US" sz="2000" b="1">
                <a:latin typeface="Arial"/>
                <a:cs typeface="Arial"/>
              </a:rPr>
              <a:t>livelihoods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b="1">
                <a:latin typeface="Arial"/>
                <a:cs typeface="Arial"/>
              </a:rPr>
              <a:t>of</a:t>
            </a:r>
            <a:r>
              <a:rPr lang="en-US" sz="2000">
                <a:latin typeface="Arial"/>
                <a:cs typeface="Arial"/>
              </a:rPr>
              <a:t> WMO Member Nations </a:t>
            </a:r>
            <a:r>
              <a:rPr lang="en-US" sz="2000" b="1">
                <a:latin typeface="Arial"/>
                <a:cs typeface="Arial"/>
              </a:rPr>
              <a:t>Citizens</a:t>
            </a:r>
            <a:r>
              <a:rPr lang="en-US" sz="2000">
                <a:latin typeface="Arial"/>
                <a:cs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F55B4-1028-CAEF-6291-60F717F61D2F}"/>
              </a:ext>
            </a:extLst>
          </p:cNvPr>
          <p:cNvSpPr txBox="1"/>
          <p:nvPr/>
        </p:nvSpPr>
        <p:spPr>
          <a:xfrm>
            <a:off x="3045107" y="3258802"/>
            <a:ext cx="609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26045CF-78EC-F27F-F968-F4BCE5E9EFD5}"/>
              </a:ext>
            </a:extLst>
          </p:cNvPr>
          <p:cNvSpPr/>
          <p:nvPr/>
        </p:nvSpPr>
        <p:spPr>
          <a:xfrm>
            <a:off x="1109824" y="3892631"/>
            <a:ext cx="6772535" cy="365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Value Created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F6247-E600-9212-C9B1-55DF6FF6AFE9}"/>
              </a:ext>
            </a:extLst>
          </p:cNvPr>
          <p:cNvSpPr txBox="1"/>
          <p:nvPr/>
        </p:nvSpPr>
        <p:spPr>
          <a:xfrm flipH="1">
            <a:off x="1114292" y="3037389"/>
            <a:ext cx="9214184" cy="769441"/>
          </a:xfrm>
          <a:prstGeom prst="rect">
            <a:avLst/>
          </a:prstGeom>
          <a:solidFill>
            <a:srgbClr val="20489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Public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53311-80B8-BB00-E801-620B93626E89}"/>
              </a:ext>
            </a:extLst>
          </p:cNvPr>
          <p:cNvSpPr txBox="1"/>
          <p:nvPr/>
        </p:nvSpPr>
        <p:spPr>
          <a:xfrm flipH="1">
            <a:off x="1109824" y="4343557"/>
            <a:ext cx="9214184" cy="769441"/>
          </a:xfrm>
          <a:prstGeom prst="rect">
            <a:avLst/>
          </a:prstGeom>
          <a:solidFill>
            <a:srgbClr val="1D7FBC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b="1">
                <a:solidFill>
                  <a:schemeClr val="bg2"/>
                </a:solidFill>
                <a:latin typeface="Montserrat" panose="00000500000000000000" pitchFamily="2" charset="0"/>
              </a:rPr>
              <a:t>Private</a:t>
            </a:r>
          </a:p>
          <a:p>
            <a:pPr algn="ctr"/>
            <a:endParaRPr lang="en-US" sz="120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8A87C26-6220-A770-7E99-504BCF5B4D7C}"/>
              </a:ext>
            </a:extLst>
          </p:cNvPr>
          <p:cNvSpPr/>
          <p:nvPr/>
        </p:nvSpPr>
        <p:spPr>
          <a:xfrm>
            <a:off x="7882359" y="3896001"/>
            <a:ext cx="2441649" cy="365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Value Delivered</a:t>
            </a:r>
          </a:p>
        </p:txBody>
      </p:sp>
    </p:spTree>
    <p:extLst>
      <p:ext uri="{BB962C8B-B14F-4D97-AF65-F5344CB8AC3E}">
        <p14:creationId xmlns:p14="http://schemas.microsoft.com/office/powerpoint/2010/main" val="3151543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09526-2A1E-9268-7988-F171DA3071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7136F-C6C8-5128-DE40-D04D5DB26B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9E8079-FAB2-1666-53E3-B4AB385DEC77}"/>
              </a:ext>
            </a:extLst>
          </p:cNvPr>
          <p:cNvSpPr txBox="1"/>
          <p:nvPr/>
        </p:nvSpPr>
        <p:spPr>
          <a:xfrm>
            <a:off x="2293256" y="1672190"/>
            <a:ext cx="760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0" i="0" u="none" strike="noStrike" kern="1200" cap="none" spc="0" baseline="0">
                <a:solidFill>
                  <a:schemeClr val="bg1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Thank You</a:t>
            </a:r>
            <a:endParaRPr lang="en-GB" sz="7200" b="0" i="0" u="none" strike="noStrike" kern="1200" cap="none" spc="0" baseline="0">
              <a:solidFill>
                <a:schemeClr val="bg1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2A374D-4123-8D3D-DEA5-341775B08B54}"/>
              </a:ext>
            </a:extLst>
          </p:cNvPr>
          <p:cNvGrpSpPr/>
          <p:nvPr/>
        </p:nvGrpSpPr>
        <p:grpSpPr>
          <a:xfrm>
            <a:off x="90776" y="107948"/>
            <a:ext cx="1631492" cy="1631492"/>
            <a:chOff x="1049564" y="1905000"/>
            <a:chExt cx="3213104" cy="321310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AEDD7F-FED6-02AE-4942-2F69C9F8D128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DF69ED0-061A-25EB-82A6-598F6926C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6C1786-411D-7ABE-9F21-CCD98C00B19D}"/>
              </a:ext>
            </a:extLst>
          </p:cNvPr>
          <p:cNvSpPr txBox="1"/>
          <p:nvPr/>
        </p:nvSpPr>
        <p:spPr>
          <a:xfrm>
            <a:off x="5170449" y="6377607"/>
            <a:ext cx="18511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16" name="Google Shape;280;p9">
            <a:extLst>
              <a:ext uri="{FF2B5EF4-FFF2-40B4-BE49-F238E27FC236}">
                <a16:creationId xmlns:a16="http://schemas.microsoft.com/office/drawing/2014/main" id="{2103B39D-2E81-DECF-EA2D-AF75D3F3E0F6}"/>
              </a:ext>
            </a:extLst>
          </p:cNvPr>
          <p:cNvSpPr txBox="1"/>
          <p:nvPr/>
        </p:nvSpPr>
        <p:spPr>
          <a:xfrm>
            <a:off x="6194403" y="4299042"/>
            <a:ext cx="5438810" cy="1716093"/>
          </a:xfrm>
          <a:prstGeom prst="rect">
            <a:avLst/>
          </a:prstGeom>
          <a:solidFill>
            <a:schemeClr val="bg2"/>
          </a:solidFill>
          <a:ln w="254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7787B"/>
              </a:buClr>
              <a:buSzPts val="300"/>
              <a:buFont typeface="Noto Sans Symbols"/>
              <a:buNone/>
            </a:pPr>
            <a:endParaRPr sz="3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HMEI Secretariat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7475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600" b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Dr. Alexander Karpov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600" b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Ms. Corine Perreman </a:t>
            </a:r>
            <a:endParaRPr/>
          </a:p>
          <a:p>
            <a:pPr marL="117475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Executive Secretary	Administrator</a:t>
            </a:r>
            <a:endParaRPr/>
          </a:p>
          <a:p>
            <a:pPr marL="117475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e:  akarpov@hmei.org		e:  cperreman@hmei.org</a:t>
            </a:r>
            <a:endParaRPr sz="1000"/>
          </a:p>
          <a:p>
            <a:pPr marL="117475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 +41 22 730 8334</a:t>
            </a:r>
            <a:endParaRPr sz="1000"/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rgbClr val="77787B"/>
              </a:buClr>
              <a:buSzPts val="1200"/>
              <a:buFont typeface="Noto Sans Symbols"/>
              <a:buNone/>
            </a:pPr>
            <a:endParaRPr sz="1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80;p9">
            <a:extLst>
              <a:ext uri="{FF2B5EF4-FFF2-40B4-BE49-F238E27FC236}">
                <a16:creationId xmlns:a16="http://schemas.microsoft.com/office/drawing/2014/main" id="{10EC62AF-15E1-787E-9FDD-A0047394E7E2}"/>
              </a:ext>
            </a:extLst>
          </p:cNvPr>
          <p:cNvSpPr txBox="1"/>
          <p:nvPr/>
        </p:nvSpPr>
        <p:spPr>
          <a:xfrm>
            <a:off x="410591" y="4299042"/>
            <a:ext cx="5438810" cy="1716093"/>
          </a:xfrm>
          <a:prstGeom prst="rect">
            <a:avLst/>
          </a:prstGeom>
          <a:solidFill>
            <a:schemeClr val="bg2"/>
          </a:solidFill>
          <a:ln w="254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7787B"/>
              </a:buClr>
              <a:buSzPts val="300"/>
              <a:buFont typeface="Noto Sans Symbols"/>
              <a:buNone/>
            </a:pPr>
            <a:endParaRPr sz="3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HMEI Council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7475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600" b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Joshua Campbell	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600" b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Ashish Raval</a:t>
            </a:r>
            <a:endParaRPr/>
          </a:p>
          <a:p>
            <a:pPr marL="117475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Chair			Vice Chair</a:t>
            </a:r>
            <a:endParaRPr sz="1000"/>
          </a:p>
          <a:p>
            <a:pPr marL="117475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77787B"/>
              </a:buClr>
              <a:buSzPts val="1600"/>
              <a:buFont typeface="Noto Sans Symbols"/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e:  joshua@campbellsci.com		e: ashish.raval@synopticdata.com</a:t>
            </a:r>
            <a:endParaRPr sz="1000"/>
          </a:p>
          <a:p>
            <a:pPr marL="117475">
              <a:spcBef>
                <a:spcPts val="320"/>
              </a:spcBef>
              <a:buClr>
                <a:srgbClr val="77787B"/>
              </a:buClr>
              <a:buSzPts val="1600"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t:  +1 435-227-9739		m:  +1 703-737-3808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17689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HMEI – Introduction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 - </a:t>
            </a:r>
            <a:r>
              <a:rPr lang="en-US" sz="1400" b="0" i="0">
                <a:solidFill>
                  <a:srgbClr val="000000"/>
                </a:solidFill>
                <a:effectLst/>
                <a:latin typeface="docs-Calibri"/>
              </a:rPr>
              <a:t>One Globe, One Industry, One Voice</a:t>
            </a:r>
            <a:endParaRPr 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CFB8A-F271-8F21-FC7C-84905AE1851B}"/>
              </a:ext>
            </a:extLst>
          </p:cNvPr>
          <p:cNvSpPr txBox="1"/>
          <p:nvPr/>
        </p:nvSpPr>
        <p:spPr>
          <a:xfrm>
            <a:off x="421132" y="1450916"/>
            <a:ext cx="9168141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HMEI seeks to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trust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by aligning public, private, and academic capabilities through initiatives and resolutions that will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 WMO Members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to carry out their duty to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the lives and livelihoods of their citizens.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2D3E0-B50E-57DD-8615-8AC777CF5E98}"/>
              </a:ext>
            </a:extLst>
          </p:cNvPr>
          <p:cNvSpPr txBox="1"/>
          <p:nvPr/>
        </p:nvSpPr>
        <p:spPr>
          <a:xfrm>
            <a:off x="491500" y="3018143"/>
            <a:ext cx="9435720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HMEI Vision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the weather, water and environmental community,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partnerships across public, private and academic sectors,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lives and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prosperity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for all.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HMEI Mission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We execute our Vision by facilitating open communication and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collaboration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helping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standards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fostering innovation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promotes sustainability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2473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HMEI – </a:t>
            </a:r>
            <a:r>
              <a:rPr lang="en-GB" sz="2500">
                <a:solidFill>
                  <a:srgbClr val="204893"/>
                </a:solidFill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Council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F3D08-32CE-3017-730C-DC9BECA2A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59"/>
          <a:stretch/>
        </p:blipFill>
        <p:spPr>
          <a:xfrm>
            <a:off x="4809691" y="969713"/>
            <a:ext cx="2254787" cy="2866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4A708-E38E-4E88-383F-D7EEAFC12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1" y="3875578"/>
            <a:ext cx="6573304" cy="2966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56604-83FB-73D1-6214-9BC9773E6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129" y="962612"/>
            <a:ext cx="2190660" cy="2834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F096D-3E38-0E7F-B350-DF8064839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116" y="933100"/>
            <a:ext cx="1739125" cy="2604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1F4BA-9901-76F4-3358-E7DD72F533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119" t="2479" r="1000"/>
          <a:stretch/>
        </p:blipFill>
        <p:spPr>
          <a:xfrm>
            <a:off x="9475745" y="4110838"/>
            <a:ext cx="2309534" cy="2460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6A9743-656A-09DA-675D-2897C36274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4" t="2479" r="56431"/>
          <a:stretch/>
        </p:blipFill>
        <p:spPr>
          <a:xfrm>
            <a:off x="7086642" y="4032962"/>
            <a:ext cx="2309534" cy="25385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A9E4D5-951D-0DC7-C4F7-DF659A7B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2" y="985277"/>
            <a:ext cx="2129297" cy="213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71D666-EAED-14E7-B2B6-EAA5FBB94E6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0872"/>
          <a:stretch/>
        </p:blipFill>
        <p:spPr>
          <a:xfrm>
            <a:off x="2671950" y="960581"/>
            <a:ext cx="2190661" cy="26631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09EAE1-EEE7-AF0B-C208-217A453CC0E6}"/>
              </a:ext>
            </a:extLst>
          </p:cNvPr>
          <p:cNvSpPr txBox="1"/>
          <p:nvPr/>
        </p:nvSpPr>
        <p:spPr>
          <a:xfrm>
            <a:off x="398971" y="3279970"/>
            <a:ext cx="241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>
                <a:solidFill>
                  <a:srgbClr val="0C5561"/>
                </a:solidFill>
                <a:effectLst/>
                <a:latin typeface="Lato" panose="020F0502020204030203" pitchFamily="34" charset="0"/>
              </a:rPr>
              <a:t>JOSHUA CAMPBELL</a:t>
            </a:r>
            <a:br>
              <a:rPr lang="en-US" sz="900" b="1" i="0">
                <a:solidFill>
                  <a:srgbClr val="0C5561"/>
                </a:solidFill>
                <a:effectLst/>
                <a:latin typeface="Lato" panose="020F0502020204030203" pitchFamily="34" charset="0"/>
              </a:rPr>
            </a:br>
            <a:r>
              <a:rPr lang="en-US" sz="900" b="1" i="0">
                <a:solidFill>
                  <a:srgbClr val="0C5561"/>
                </a:solidFill>
                <a:effectLst/>
                <a:latin typeface="Lato" panose="020F0502020204030203" pitchFamily="34" charset="0"/>
              </a:rPr>
              <a:t>CHAIR</a:t>
            </a:r>
            <a:endParaRPr lang="en-US" sz="900">
              <a:solidFill>
                <a:srgbClr val="0C5561"/>
              </a:solidFill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05009DBB-E359-FF92-1CF3-35C03F01D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b="17797"/>
          <a:stretch/>
        </p:blipFill>
        <p:spPr bwMode="auto">
          <a:xfrm>
            <a:off x="2671949" y="3885229"/>
            <a:ext cx="2137742" cy="221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748B8E-A9D8-508E-DA8C-E1DB92E7A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44"/>
          <a:stretch/>
        </p:blipFill>
        <p:spPr>
          <a:xfrm>
            <a:off x="4892233" y="3885229"/>
            <a:ext cx="2074255" cy="29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1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5" y="481062"/>
            <a:ext cx="7605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HMEI – Commitment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CFB8A-F271-8F21-FC7C-84905AE1851B}"/>
              </a:ext>
            </a:extLst>
          </p:cNvPr>
          <p:cNvSpPr txBox="1"/>
          <p:nvPr/>
        </p:nvSpPr>
        <p:spPr>
          <a:xfrm>
            <a:off x="421132" y="1574375"/>
            <a:ext cx="9168141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HMEI seeks to build trust as: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2D3E0-B50E-57DD-8615-8AC777CF5E98}"/>
              </a:ext>
            </a:extLst>
          </p:cNvPr>
          <p:cNvSpPr txBox="1"/>
          <p:nvPr/>
        </p:nvSpPr>
        <p:spPr>
          <a:xfrm>
            <a:off x="491499" y="2175910"/>
            <a:ext cx="10068847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 and support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the central role of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NMHSs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as the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authoritative voice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for public health and safety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our technical expertise with, and learn from the WMO, WMO Members, and other international organizations to ensure policies are informed and implemented with the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science, innovation, and practices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with the WMO to </a:t>
            </a:r>
            <a:r>
              <a:rPr lang="en-US" sz="1600" b="1">
                <a:solidFill>
                  <a:srgbClr val="20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public, private, and academic initiatives that will empower WMO Members to achieve their objectives</a:t>
            </a:r>
          </a:p>
        </p:txBody>
      </p:sp>
    </p:spTree>
    <p:extLst>
      <p:ext uri="{BB962C8B-B14F-4D97-AF65-F5344CB8AC3E}">
        <p14:creationId xmlns:p14="http://schemas.microsoft.com/office/powerpoint/2010/main" val="362472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19CD7-3EBE-485F-B096-6AA4212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</a:rPr>
              <a:t>Challenge 1</a:t>
            </a:r>
            <a:br>
              <a:rPr lang="en-US" sz="4000" b="1">
                <a:solidFill>
                  <a:srgbClr val="FFFFFF"/>
                </a:solidFill>
              </a:rPr>
            </a:b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Changing Climate</a:t>
            </a:r>
            <a:endParaRPr lang="en-CA" sz="40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E6D24-BB7B-4DB1-A30D-A1D67C11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211" y="649480"/>
            <a:ext cx="3701430" cy="5546047"/>
          </a:xfrm>
        </p:spPr>
        <p:txBody>
          <a:bodyPr anchor="ctr">
            <a:normAutofit/>
          </a:bodyPr>
          <a:lstStyle/>
          <a:p>
            <a:r>
              <a:rPr lang="en-US"/>
              <a:t>Disaster Risk Management</a:t>
            </a:r>
          </a:p>
          <a:p>
            <a:r>
              <a:rPr lang="en-US"/>
              <a:t>Developing resilience</a:t>
            </a:r>
          </a:p>
          <a:p>
            <a:r>
              <a:rPr lang="en-US"/>
              <a:t>Forecast Accuracy</a:t>
            </a:r>
          </a:p>
          <a:p>
            <a:pPr lvl="1"/>
            <a:r>
              <a:rPr lang="en-US" sz="2800"/>
              <a:t>AWS Network 75%</a:t>
            </a:r>
          </a:p>
          <a:p>
            <a:pPr lvl="1"/>
            <a:r>
              <a:rPr lang="en-US" sz="2800" b="1"/>
              <a:t>Satellite</a:t>
            </a:r>
            <a:r>
              <a:rPr lang="en-US" sz="2800"/>
              <a:t> 75%</a:t>
            </a:r>
          </a:p>
          <a:p>
            <a:pPr lvl="1"/>
            <a:r>
              <a:rPr lang="en-CA" sz="2800"/>
              <a:t>Combined &gt;95%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C2FE4-5695-444B-9CFE-B47D65CC3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63" r="24300" b="-1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1BF88AE-B74A-970E-C933-CBF40F22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492" y="4143705"/>
            <a:ext cx="4091652" cy="272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6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7CD535F-9B4F-4EC9-8E29-96BBB2EEA0F2}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1DE3A1-4B1D-4ADA-8CC4-09C15AA1C45A}"/>
                </a:ext>
              </a:extLst>
            </p:cNvPr>
            <p:cNvGrpSpPr/>
            <p:nvPr/>
          </p:nvGrpSpPr>
          <p:grpSpPr>
            <a:xfrm>
              <a:off x="0" y="1"/>
              <a:ext cx="12192000" cy="6858001"/>
              <a:chOff x="500512" y="257175"/>
              <a:chExt cx="10716624" cy="656111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31C258-2A86-4558-A7C9-011AE828F9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612" r="1" b="4795"/>
              <a:stretch/>
            </p:blipFill>
            <p:spPr>
              <a:xfrm>
                <a:off x="1238250" y="257175"/>
                <a:ext cx="9978886" cy="619178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AD8EC7-4B01-488F-A6F0-9EA8C46CED97}"/>
                  </a:ext>
                </a:extLst>
              </p:cNvPr>
              <p:cNvSpPr txBox="1"/>
              <p:nvPr/>
            </p:nvSpPr>
            <p:spPr>
              <a:xfrm>
                <a:off x="1085850" y="6448962"/>
                <a:ext cx="10131286" cy="3533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0515600" algn="l"/>
                  </a:tabLst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1981	2012</a:t>
                </a: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C89D9C-B1FA-4B96-8DDA-C06C885CD051}"/>
                  </a:ext>
                </a:extLst>
              </p:cNvPr>
              <p:cNvSpPr txBox="1"/>
              <p:nvPr/>
            </p:nvSpPr>
            <p:spPr>
              <a:xfrm>
                <a:off x="500512" y="257175"/>
                <a:ext cx="721419" cy="65611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Percent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30		50	        70	        	 90</a:t>
                </a: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E21284-6550-4439-B510-2F5774E2FED3}"/>
                </a:ext>
              </a:extLst>
            </p:cNvPr>
            <p:cNvSpPr txBox="1"/>
            <p:nvPr/>
          </p:nvSpPr>
          <p:spPr>
            <a:xfrm>
              <a:off x="1034852" y="2186057"/>
              <a:ext cx="1600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day</a:t>
              </a:r>
              <a:endParaRPr kumimoji="0" lang="en-CA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24EBA8-2FC1-4E14-BBE5-EEC58A17540B}"/>
                </a:ext>
              </a:extLst>
            </p:cNvPr>
            <p:cNvSpPr txBox="1"/>
            <p:nvPr/>
          </p:nvSpPr>
          <p:spPr>
            <a:xfrm>
              <a:off x="1034853" y="3682676"/>
              <a:ext cx="1600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day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7DF396-134C-4D01-B1C2-F8F359EA5C8A}"/>
                </a:ext>
              </a:extLst>
            </p:cNvPr>
            <p:cNvSpPr txBox="1"/>
            <p:nvPr/>
          </p:nvSpPr>
          <p:spPr>
            <a:xfrm>
              <a:off x="1079658" y="5200313"/>
              <a:ext cx="1600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day</a:t>
              </a:r>
              <a:endParaRPr kumimoji="0" lang="en-CA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FBEAB4-7C8C-4714-A083-2EE600FEB6EF}"/>
                </a:ext>
              </a:extLst>
            </p:cNvPr>
            <p:cNvSpPr txBox="1"/>
            <p:nvPr/>
          </p:nvSpPr>
          <p:spPr>
            <a:xfrm>
              <a:off x="9559849" y="5736239"/>
              <a:ext cx="2387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day</a:t>
              </a:r>
              <a:endParaRPr kumimoji="0" lang="en-CA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2043F5-3F08-45AC-A77A-1C918CEBEF33}"/>
                </a:ext>
              </a:extLst>
            </p:cNvPr>
            <p:cNvSpPr txBox="1"/>
            <p:nvPr/>
          </p:nvSpPr>
          <p:spPr>
            <a:xfrm>
              <a:off x="714978" y="0"/>
              <a:ext cx="11352696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Forecast  Improvements 1981 to 2012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70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19CD7-3EBE-485F-B096-6AA4212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</a:rPr>
              <a:t>Challenge 2		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Lack of Data Globally</a:t>
            </a:r>
            <a:endParaRPr lang="en-CA" sz="40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E6D24-BB7B-4DB1-A30D-A1D67C11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r>
              <a:rPr lang="en-US" sz="3200"/>
              <a:t>Data Sharing</a:t>
            </a:r>
          </a:p>
          <a:p>
            <a:r>
              <a:rPr lang="en-US" sz="3200"/>
              <a:t>Data Holes </a:t>
            </a:r>
            <a:endParaRPr lang="en-CA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B2A5-1B79-4BED-9A63-D1EB13D0F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1" r="-1" b="9969"/>
          <a:stretch/>
        </p:blipFill>
        <p:spPr>
          <a:xfrm>
            <a:off x="8109502" y="2382895"/>
            <a:ext cx="3615776" cy="2104089"/>
          </a:xfrm>
          <a:prstGeom prst="rect">
            <a:avLst/>
          </a:prstGeom>
        </p:spPr>
      </p:pic>
      <p:pic>
        <p:nvPicPr>
          <p:cNvPr id="3074" name="Picture 2" descr="Spire satellite constellation in space">
            <a:extLst>
              <a:ext uri="{FF2B5EF4-FFF2-40B4-BE49-F238E27FC236}">
                <a16:creationId xmlns:a16="http://schemas.microsoft.com/office/drawing/2014/main" id="{B6C888F1-152E-E0DC-19BF-D09F5AB04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50" y="166749"/>
            <a:ext cx="2928997" cy="18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roraTech satellite in orbit over Earth">
            <a:extLst>
              <a:ext uri="{FF2B5EF4-FFF2-40B4-BE49-F238E27FC236}">
                <a16:creationId xmlns:a16="http://schemas.microsoft.com/office/drawing/2014/main" id="{9AF422E3-7925-D913-11B3-56F2625D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49" y="4812258"/>
            <a:ext cx="2928997" cy="18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80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4" y="481062"/>
            <a:ext cx="90367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Important Initiatives – Unified Data Sharing Policy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C3F2AF-EBC5-4E3D-1736-5C436F858E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31381"/>
              </p:ext>
            </p:extLst>
          </p:nvPr>
        </p:nvGraphicFramePr>
        <p:xfrm>
          <a:off x="3771669" y="1572117"/>
          <a:ext cx="6961822" cy="479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EC186F-C5FD-99D3-50F4-1BA4502523B2}"/>
              </a:ext>
            </a:extLst>
          </p:cNvPr>
          <p:cNvSpPr txBox="1"/>
          <p:nvPr/>
        </p:nvSpPr>
        <p:spPr>
          <a:xfrm>
            <a:off x="2586459" y="1356430"/>
            <a:ext cx="334633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Encourages Free and Open Exchange of Data amongst member nations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9C5E6-3804-D625-E8E5-07233973D7FB}"/>
              </a:ext>
            </a:extLst>
          </p:cNvPr>
          <p:cNvSpPr txBox="1"/>
          <p:nvPr/>
        </p:nvSpPr>
        <p:spPr>
          <a:xfrm>
            <a:off x="9082275" y="4459286"/>
            <a:ext cx="158186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Standards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3CB92A-F983-39DA-02A3-9140C9F947FD}"/>
              </a:ext>
            </a:extLst>
          </p:cNvPr>
          <p:cNvSpPr txBox="1"/>
          <p:nvPr/>
        </p:nvSpPr>
        <p:spPr>
          <a:xfrm>
            <a:off x="212204" y="5219897"/>
            <a:ext cx="457083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LDCs can fund network establishment and sustainable operations through data sharing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B8CD99-B740-4227-7B45-3FFC72220FD5}"/>
              </a:ext>
            </a:extLst>
          </p:cNvPr>
          <p:cNvSpPr txBox="1"/>
          <p:nvPr/>
        </p:nvSpPr>
        <p:spPr>
          <a:xfrm>
            <a:off x="1697663" y="2972159"/>
            <a:ext cx="30356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Together, we forge policy and public-private relationships to advance our shared objectives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F9480B-586A-129A-5985-331D50A86444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4733359" y="3433824"/>
            <a:ext cx="1979957" cy="843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D1F1AD-3DDA-735B-0926-9BDBF9F29716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4783042" y="5486400"/>
            <a:ext cx="1010759" cy="566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B283AA-58C2-E49D-3DBB-B33172282370}"/>
              </a:ext>
            </a:extLst>
          </p:cNvPr>
          <p:cNvCxnSpPr>
            <a:cxnSpLocks/>
          </p:cNvCxnSpPr>
          <p:nvPr/>
        </p:nvCxnSpPr>
        <p:spPr>
          <a:xfrm>
            <a:off x="5932789" y="1824942"/>
            <a:ext cx="937933" cy="1103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1F7BBAD-45BB-27EF-B3FB-6C052BB22FEC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596132" y="4828618"/>
            <a:ext cx="1277077" cy="83140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4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5EEB5B-D95C-B68C-28DA-C8AC231E200C}"/>
              </a:ext>
            </a:extLst>
          </p:cNvPr>
          <p:cNvSpPr txBox="1"/>
          <p:nvPr/>
        </p:nvSpPr>
        <p:spPr>
          <a:xfrm>
            <a:off x="381174" y="481062"/>
            <a:ext cx="90367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Important Initiatives – Unified Data </a:t>
            </a:r>
            <a:r>
              <a:rPr lang="en-GB" sz="2500" b="0" i="0" u="none" strike="noStrike" kern="1200" cap="none" spc="0" baseline="0" err="1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Sahring</a:t>
            </a:r>
            <a:r>
              <a:rPr lang="en-GB" sz="2500" b="0" i="0" u="none" strike="noStrike" kern="1200" cap="none" spc="0" baseline="0">
                <a:solidFill>
                  <a:srgbClr val="204893"/>
                </a:solidFill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Policy</a:t>
            </a:r>
            <a:endParaRPr lang="en-GB" sz="2500" b="0" i="0" u="none" strike="noStrike" kern="1200" cap="none" spc="0" baseline="0">
              <a:solidFill>
                <a:srgbClr val="204893"/>
              </a:solidFill>
              <a:uFillTx/>
              <a:latin typeface="Arial Black" panose="020B0A04020102020204" pitchFamily="34" charset="0"/>
              <a:ea typeface="Calibri" pitchFamily="34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5BA5B-1DA7-9EBA-D016-180A1AC61AAE}"/>
              </a:ext>
            </a:extLst>
          </p:cNvPr>
          <p:cNvSpPr/>
          <p:nvPr/>
        </p:nvSpPr>
        <p:spPr>
          <a:xfrm>
            <a:off x="-1" y="0"/>
            <a:ext cx="99261" cy="1524000"/>
          </a:xfrm>
          <a:prstGeom prst="rect">
            <a:avLst/>
          </a:prstGeom>
          <a:solidFill>
            <a:srgbClr val="2048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20C672-6C81-14C8-238B-4D7C98A9EBF8}"/>
              </a:ext>
            </a:extLst>
          </p:cNvPr>
          <p:cNvSpPr/>
          <p:nvPr/>
        </p:nvSpPr>
        <p:spPr>
          <a:xfrm>
            <a:off x="-4011" y="1524000"/>
            <a:ext cx="99261" cy="5334000"/>
          </a:xfrm>
          <a:prstGeom prst="rect">
            <a:avLst/>
          </a:prstGeom>
          <a:solidFill>
            <a:srgbClr val="48B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310EE-818E-9FC8-20D9-44DE470DFDC1}"/>
              </a:ext>
            </a:extLst>
          </p:cNvPr>
          <p:cNvGrpSpPr/>
          <p:nvPr/>
        </p:nvGrpSpPr>
        <p:grpSpPr>
          <a:xfrm>
            <a:off x="10027757" y="71021"/>
            <a:ext cx="1890944" cy="1890944"/>
            <a:chOff x="1049564" y="1905000"/>
            <a:chExt cx="3213104" cy="32131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02CADD-F5EB-DED8-1EE4-42B245811509}"/>
                </a:ext>
              </a:extLst>
            </p:cNvPr>
            <p:cNvSpPr/>
            <p:nvPr/>
          </p:nvSpPr>
          <p:spPr>
            <a:xfrm>
              <a:off x="1049564" y="1905000"/>
              <a:ext cx="3213104" cy="32131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6793F3-216E-6F3D-76BC-EA5606DB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171" t="19543" r="18400" b="19086"/>
            <a:stretch/>
          </p:blipFill>
          <p:spPr>
            <a:xfrm>
              <a:off x="1139373" y="2062844"/>
              <a:ext cx="3020786" cy="2922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D849D2-555F-C1DE-1D94-4A2FD323581E}"/>
              </a:ext>
            </a:extLst>
          </p:cNvPr>
          <p:cNvSpPr txBox="1"/>
          <p:nvPr/>
        </p:nvSpPr>
        <p:spPr>
          <a:xfrm>
            <a:off x="421132" y="6539795"/>
            <a:ext cx="423316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sz="13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 HMEI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C3F2AF-EBC5-4E3D-1736-5C436F858E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783583"/>
              </p:ext>
            </p:extLst>
          </p:nvPr>
        </p:nvGraphicFramePr>
        <p:xfrm>
          <a:off x="3771669" y="1572117"/>
          <a:ext cx="6961822" cy="2579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EC186F-C5FD-99D3-50F4-1BA4502523B2}"/>
              </a:ext>
            </a:extLst>
          </p:cNvPr>
          <p:cNvSpPr txBox="1"/>
          <p:nvPr/>
        </p:nvSpPr>
        <p:spPr>
          <a:xfrm>
            <a:off x="2586459" y="1356430"/>
            <a:ext cx="334633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Encourages Free and Open Exchange of Data amongst member nations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B283AA-58C2-E49D-3DBB-B33172282370}"/>
              </a:ext>
            </a:extLst>
          </p:cNvPr>
          <p:cNvCxnSpPr>
            <a:cxnSpLocks/>
          </p:cNvCxnSpPr>
          <p:nvPr/>
        </p:nvCxnSpPr>
        <p:spPr>
          <a:xfrm>
            <a:off x="5932789" y="1824942"/>
            <a:ext cx="937933" cy="1103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2B71D5-3DD2-3175-D31A-0046D10FF739}"/>
              </a:ext>
            </a:extLst>
          </p:cNvPr>
          <p:cNvSpPr txBox="1"/>
          <p:nvPr/>
        </p:nvSpPr>
        <p:spPr>
          <a:xfrm>
            <a:off x="2485915" y="4522211"/>
            <a:ext cx="56125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>
                <a:solidFill>
                  <a:srgbClr val="000000"/>
                </a:solidFill>
                <a:latin typeface="PF Bague Sans Pro"/>
              </a:rPr>
              <a:t>Resolution 1 (Cg-Ext(2021))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PF Bague Sans Pro"/>
              </a:rPr>
              <a:t>Annex 3 – Guidelines on the application of the data policy in public-private engagement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42610-F4FC-8DE9-6BCA-4EC960C1A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4546" y="3771042"/>
            <a:ext cx="2500768" cy="29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284A1363DC5F49AAD40E1AD37C20D8" ma:contentTypeVersion="18" ma:contentTypeDescription="Create a new document." ma:contentTypeScope="" ma:versionID="25c4b5e5f615d7c92cbd70622c4bf5c9">
  <xsd:schema xmlns:xsd="http://www.w3.org/2001/XMLSchema" xmlns:xs="http://www.w3.org/2001/XMLSchema" xmlns:p="http://schemas.microsoft.com/office/2006/metadata/properties" xmlns:ns3="a2525cca-5832-4c55-92d6-bfbd89c31a55" xmlns:ns4="d21faa40-47b3-476d-9ebd-221cda2a57e7" targetNamespace="http://schemas.microsoft.com/office/2006/metadata/properties" ma:root="true" ma:fieldsID="082bf7effbd2910b524d00108d7396c5" ns3:_="" ns4:_="">
    <xsd:import namespace="a2525cca-5832-4c55-92d6-bfbd89c31a55"/>
    <xsd:import namespace="d21faa40-47b3-476d-9ebd-221cda2a57e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525cca-5832-4c55-92d6-bfbd89c31a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faa40-47b3-476d-9ebd-221cda2a5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21faa40-47b3-476d-9ebd-221cda2a57e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A77EB8-F737-4798-8A69-9B6AAEC56AB0}">
  <ds:schemaRefs>
    <ds:schemaRef ds:uri="a2525cca-5832-4c55-92d6-bfbd89c31a55"/>
    <ds:schemaRef ds:uri="d21faa40-47b3-476d-9ebd-221cda2a57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7FBEC34-F110-40D0-B549-3373AAB655AD}">
  <ds:schemaRefs>
    <ds:schemaRef ds:uri="a2525cca-5832-4c55-92d6-bfbd89c31a55"/>
    <ds:schemaRef ds:uri="d21faa40-47b3-476d-9ebd-221cda2a57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03EAA44-3D1D-4B12-9150-D165574FA0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13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Challenge 1  Changing Climate</vt:lpstr>
      <vt:lpstr>PowerPoint Presentation</vt:lpstr>
      <vt:lpstr>Challenge 2   Lack of Data Globally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Nirav Mistri</dc:creator>
  <cp:revision>1</cp:revision>
  <dcterms:created xsi:type="dcterms:W3CDTF">2023-10-31T06:20:42Z</dcterms:created>
  <dcterms:modified xsi:type="dcterms:W3CDTF">2024-06-12T15:59:42Z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4ff75c-06bb-41b3-ac47-ce70f3a9faee_Enabled">
    <vt:lpwstr>true</vt:lpwstr>
  </property>
  <property fmtid="{D5CDD505-2E9C-101B-9397-08002B2CF9AE}" pid="3" name="MSIP_Label_134ff75c-06bb-41b3-ac47-ce70f3a9faee_SetDate">
    <vt:lpwstr>2024-02-02T17:32:11Z</vt:lpwstr>
  </property>
  <property fmtid="{D5CDD505-2E9C-101B-9397-08002B2CF9AE}" pid="4" name="MSIP_Label_134ff75c-06bb-41b3-ac47-ce70f3a9faee_Method">
    <vt:lpwstr>Standard</vt:lpwstr>
  </property>
  <property fmtid="{D5CDD505-2E9C-101B-9397-08002B2CF9AE}" pid="5" name="MSIP_Label_134ff75c-06bb-41b3-ac47-ce70f3a9faee_Name">
    <vt:lpwstr>Internal</vt:lpwstr>
  </property>
  <property fmtid="{D5CDD505-2E9C-101B-9397-08002B2CF9AE}" pid="6" name="MSIP_Label_134ff75c-06bb-41b3-ac47-ce70f3a9faee_SiteId">
    <vt:lpwstr>75258168-0fa1-459e-94a6-968aabb9186a</vt:lpwstr>
  </property>
  <property fmtid="{D5CDD505-2E9C-101B-9397-08002B2CF9AE}" pid="7" name="MSIP_Label_134ff75c-06bb-41b3-ac47-ce70f3a9faee_ActionId">
    <vt:lpwstr>19332dbb-5e4c-46fb-8548-e1019dc8065a</vt:lpwstr>
  </property>
  <property fmtid="{D5CDD505-2E9C-101B-9397-08002B2CF9AE}" pid="8" name="MSIP_Label_134ff75c-06bb-41b3-ac47-ce70f3a9faee_ContentBits">
    <vt:lpwstr>0</vt:lpwstr>
  </property>
  <property fmtid="{D5CDD505-2E9C-101B-9397-08002B2CF9AE}" pid="9" name="ContentTypeId">
    <vt:lpwstr>0x010100F1284A1363DC5F49AAD40E1AD37C20D8</vt:lpwstr>
  </property>
</Properties>
</file>