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384" r:id="rId5"/>
    <p:sldId id="385" r:id="rId6"/>
    <p:sldId id="386" r:id="rId7"/>
    <p:sldId id="3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F39926-218B-4BAE-BD89-E7F21BE1447A}" v="27" dt="2021-05-26T09:15:26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6357" autoAdjust="0"/>
  </p:normalViewPr>
  <p:slideViewPr>
    <p:cSldViewPr snapToGrid="0">
      <p:cViewPr varScale="1">
        <p:scale>
          <a:sx n="120" d="100"/>
          <a:sy n="120" d="100"/>
        </p:scale>
        <p:origin x="797" y="-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2400A-8C0F-4E4D-A6FC-63D87121917F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EEACF-12EF-42BA-9B2D-AF25C4980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07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446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1864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0458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9565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0320A-1A0A-4AD6-8AB6-818D29282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2BCB7-7FA3-4C96-ABF8-DCF78B140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2A356-DADF-4F8D-8E55-8D959B6A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FFA-808F-451E-AEF7-A61C2182383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5DA24-7B51-4E18-B06B-69CC96F9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F994F-4BC0-43DB-92B4-D6AA416C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C0D5-0D37-4F74-B44A-627BE8D0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11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9BD53-C136-4D04-AA38-AC9F9F45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360F4E-E432-4016-89FF-0EF0AAA76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EF1E-3596-4E12-B3E6-90EA08848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FFA-808F-451E-AEF7-A61C2182383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ACBF1-8F55-4C58-9575-238919A87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E129A-794B-4E4B-8299-67AE29E0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C0D5-0D37-4F74-B44A-627BE8D0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66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C9451B-E786-4AEF-B9DF-2A346164B1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98967-BB47-440C-9B3A-A5233014A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0D596-FDD4-47D2-A0FD-96D1C3E4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FFA-808F-451E-AEF7-A61C2182383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A07B0-2AD9-4625-ABA0-C35C8876D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61E86-CFB3-4E19-B342-910A7191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C0D5-0D37-4F74-B44A-627BE8D0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37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A002-A905-47E3-8CED-DCCF8E4A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6087E-6CC3-4540-BEF8-4CAF4D3CF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FCFF5-8AFB-4A0A-AA01-CE91C7576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FFA-808F-451E-AEF7-A61C2182383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B02C9-7FEA-4261-904E-226F6709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9875A-A525-4CD8-9AB9-870E3C2E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C0D5-0D37-4F74-B44A-627BE8D0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40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F3233-553D-495A-99BF-69CD2C6ED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FA859-A556-4821-B8E9-FC1FD157F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433C8-47F7-4F53-B397-F203CC7F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FFA-808F-451E-AEF7-A61C2182383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01E95-5852-4B19-B7B4-90D0986C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5BA02-C9DE-436C-AF93-DEF4541F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C0D5-0D37-4F74-B44A-627BE8D0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78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AABD6-C54C-4A35-9DF3-7B2EF358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100A-E96D-473F-8C92-060BCE332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EB926-EE10-424D-8379-A7876AE62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FC4B5-002C-4111-BCD8-41A7ECCA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FFA-808F-451E-AEF7-A61C2182383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3ECDE-7771-434B-AFF6-3F9A70CB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4887A-73F5-43EA-AA8E-6047766A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C0D5-0D37-4F74-B44A-627BE8D0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22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20BA9-CFD2-4208-9357-6A994A969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55844-BA9E-4515-BE2B-35EAC0FAD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07499-B3D5-425A-94E0-B6E589B5C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F10E75-CC9B-4235-B90D-10D6B0BEA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F9349D-CDF2-43E0-A977-3E13C7312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6430A9-3F87-42E3-BBC7-2F320C9D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FFA-808F-451E-AEF7-A61C2182383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2098F-E2DE-4D2F-AEA4-F205C453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16C69-7629-41FD-8EFB-32493D073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C0D5-0D37-4F74-B44A-627BE8D0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8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6E4C-69E4-4D87-B929-410997E4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AA5EF-58A2-4CDA-B3B0-D834F708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FFA-808F-451E-AEF7-A61C2182383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999FD-6B44-439A-8B54-BD405069A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E8DB5-01F0-47FD-B43C-0FEDFD9A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C0D5-0D37-4F74-B44A-627BE8D0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A8BD6-CD5F-4D19-BD8C-59AF446CF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FFA-808F-451E-AEF7-A61C2182383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85893D-5906-4F24-9CB5-8586F9FC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517BD-66FE-4346-AE59-412EF3D0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C0D5-0D37-4F74-B44A-627BE8D0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58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7D3F5-B2FD-43A6-8FE2-6EDCEA77E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8C544-F433-4D98-96B2-C844CBBF0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2F115-781F-4152-95C7-7962156C5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CA42B-5945-4DF6-B707-D6D26150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FFA-808F-451E-AEF7-A61C2182383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BC522-3CCA-4761-BB81-B8F350548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2FEEF-E026-484A-9A39-9AD87ECB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C0D5-0D37-4F74-B44A-627BE8D0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60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B3204-2A91-465C-8339-460E2F45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10A3F-D202-4D4A-954B-13EA92987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213A6-21C9-48D8-895A-54333EFDE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B570A-A036-4E92-90FB-A142DE7E4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FFA-808F-451E-AEF7-A61C2182383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90D34-FD8D-49DD-9035-E1C598C57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D7F0C-F311-4285-B079-E47D151D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C0D5-0D37-4F74-B44A-627BE8D0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3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D93137-2BAD-400D-97C9-DC86F9941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D4F7-C4A4-4B87-A666-EBC77C2F9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E6839-1621-4F22-96CB-5B6426EA8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0CFFA-808F-451E-AEF7-A61C2182383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D6504-E292-4307-AD65-F0766F2DD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FF7C5-A59B-4EAA-8CCA-2A487F55F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BC0D5-0D37-4F74-B44A-627BE8D0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86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indoor, ceiling, person, people&#10;&#10;Description automatically generated">
            <a:extLst>
              <a:ext uri="{FF2B5EF4-FFF2-40B4-BE49-F238E27FC236}">
                <a16:creationId xmlns:a16="http://schemas.microsoft.com/office/drawing/2014/main" id="{52A3FD82-A7F5-4F73-A7B0-8A52AF0FF0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5"/>
          <a:stretch/>
        </p:blipFill>
        <p:spPr>
          <a:xfrm>
            <a:off x="0" y="-3"/>
            <a:ext cx="12192000" cy="68580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30768D-3277-F841-B2BC-0EB2299593B4}"/>
              </a:ext>
            </a:extLst>
          </p:cNvPr>
          <p:cNvSpPr/>
          <p:nvPr/>
        </p:nvSpPr>
        <p:spPr>
          <a:xfrm>
            <a:off x="-11786" y="-3"/>
            <a:ext cx="12218956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8000">
                <a:srgbClr val="0190CC">
                  <a:alpha val="85000"/>
                </a:srgbClr>
              </a:gs>
              <a:gs pos="100000">
                <a:srgbClr val="016B95">
                  <a:alpha val="8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84BC4A-F022-9149-9202-1A0D9BFBD83C}"/>
              </a:ext>
            </a:extLst>
          </p:cNvPr>
          <p:cNvSpPr txBox="1">
            <a:spLocks/>
          </p:cNvSpPr>
          <p:nvPr/>
        </p:nvSpPr>
        <p:spPr>
          <a:xfrm>
            <a:off x="6867427" y="418159"/>
            <a:ext cx="5061654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MESSAGES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5F241EA-5C9B-412B-8341-7DD26D943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280630"/>
            <a:ext cx="2453645" cy="829058"/>
          </a:xfrm>
          <a:prstGeom prst="rect">
            <a:avLst/>
          </a:prstGeom>
        </p:spPr>
      </p:pic>
      <p:pic>
        <p:nvPicPr>
          <p:cNvPr id="54" name="Picture 2" descr="wmo2016_powerpoint_standard_v2_dark-1.jpg">
            <a:extLst>
              <a:ext uri="{FF2B5EF4-FFF2-40B4-BE49-F238E27FC236}">
                <a16:creationId xmlns:a16="http://schemas.microsoft.com/office/drawing/2014/main" id="{C4546835-549E-490C-BEEE-41B1095457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5" r="97925"/>
          <a:stretch/>
        </p:blipFill>
        <p:spPr>
          <a:xfrm>
            <a:off x="-11786" y="1977474"/>
            <a:ext cx="190500" cy="488052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EF7879D-AD90-4A47-92A5-FA1566C331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60" y="383838"/>
            <a:ext cx="3375903" cy="98396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A574E11-C817-4F9B-8690-2EFD302FC03C}"/>
              </a:ext>
            </a:extLst>
          </p:cNvPr>
          <p:cNvSpPr/>
          <p:nvPr/>
        </p:nvSpPr>
        <p:spPr>
          <a:xfrm>
            <a:off x="12207170" y="1"/>
            <a:ext cx="33408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5000"/>
            </a:schemeClr>
          </a:solidFill>
          <a:ln>
            <a:noFill/>
          </a:ln>
          <a:effectLst>
            <a:outerShdw blurRad="558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C41F70B-D819-4068-9E76-5241FAB1C494}"/>
              </a:ext>
            </a:extLst>
          </p:cNvPr>
          <p:cNvSpPr txBox="1">
            <a:spLocks/>
          </p:cNvSpPr>
          <p:nvPr/>
        </p:nvSpPr>
        <p:spPr>
          <a:xfrm>
            <a:off x="782782" y="2103780"/>
            <a:ext cx="10633363" cy="3504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342900" indent="-342900" algn="just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2021-2030 decade: Exciting times ahead in Earth System modelling with significant improvements of the forecasts of all time scales “from minutes to seasons”</a:t>
            </a:r>
          </a:p>
          <a:p>
            <a:pPr marL="342900" indent="-342900" algn="just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These improvements will be a major contribution to the common goal of building stronger resilience at all levels – from planetary to local</a:t>
            </a:r>
          </a:p>
          <a:p>
            <a:pPr marL="342900" indent="-342900" algn="just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OCP White Paper #1 “Future of Weather and Climate Forecasting” is offered as a tool to researchers, practitioners, planners and decision-makers – its key messages and recommendations could fit to various national or business scenarios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87A324F-241F-47AE-9117-22EEEDB672D1}"/>
              </a:ext>
            </a:extLst>
          </p:cNvPr>
          <p:cNvSpPr txBox="1">
            <a:spLocks/>
          </p:cNvSpPr>
          <p:nvPr/>
        </p:nvSpPr>
        <p:spPr>
          <a:xfrm>
            <a:off x="503382" y="1277627"/>
            <a:ext cx="11575473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tabLst>
                <a:tab pos="2238375" algn="l"/>
              </a:tabLst>
            </a:pPr>
            <a:r>
              <a:rPr lang="en-US" sz="2000" b="0" dirty="0">
                <a:solidFill>
                  <a:srgbClr val="7030A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Theme: </a:t>
            </a:r>
          </a:p>
          <a:p>
            <a:pPr>
              <a:tabLst>
                <a:tab pos="2238375" algn="l"/>
              </a:tabLst>
            </a:pPr>
            <a:r>
              <a:rPr lang="en-US" sz="2000" b="0" dirty="0">
                <a:solidFill>
                  <a:srgbClr val="7030A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Launch of the first OCP White Paper on Future of Weather and Climate Forecasting (vision 2030+)</a:t>
            </a:r>
          </a:p>
        </p:txBody>
      </p:sp>
    </p:spTree>
    <p:extLst>
      <p:ext uri="{BB962C8B-B14F-4D97-AF65-F5344CB8AC3E}">
        <p14:creationId xmlns:p14="http://schemas.microsoft.com/office/powerpoint/2010/main" val="4027344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indoor, ceiling, person, people&#10;&#10;Description automatically generated">
            <a:extLst>
              <a:ext uri="{FF2B5EF4-FFF2-40B4-BE49-F238E27FC236}">
                <a16:creationId xmlns:a16="http://schemas.microsoft.com/office/drawing/2014/main" id="{52A3FD82-A7F5-4F73-A7B0-8A52AF0FF0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5"/>
          <a:stretch/>
        </p:blipFill>
        <p:spPr>
          <a:xfrm>
            <a:off x="0" y="-3"/>
            <a:ext cx="12192000" cy="68580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30768D-3277-F841-B2BC-0EB2299593B4}"/>
              </a:ext>
            </a:extLst>
          </p:cNvPr>
          <p:cNvSpPr/>
          <p:nvPr/>
        </p:nvSpPr>
        <p:spPr>
          <a:xfrm>
            <a:off x="-11786" y="-3"/>
            <a:ext cx="12218956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8000">
                <a:srgbClr val="0190CC">
                  <a:alpha val="85000"/>
                </a:srgbClr>
              </a:gs>
              <a:gs pos="100000">
                <a:srgbClr val="016B95">
                  <a:alpha val="8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84BC4A-F022-9149-9202-1A0D9BFBD83C}"/>
              </a:ext>
            </a:extLst>
          </p:cNvPr>
          <p:cNvSpPr txBox="1">
            <a:spLocks/>
          </p:cNvSpPr>
          <p:nvPr/>
        </p:nvSpPr>
        <p:spPr>
          <a:xfrm>
            <a:off x="6867427" y="418159"/>
            <a:ext cx="5061654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MESSAGES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5F241EA-5C9B-412B-8341-7DD26D943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280630"/>
            <a:ext cx="2453645" cy="829058"/>
          </a:xfrm>
          <a:prstGeom prst="rect">
            <a:avLst/>
          </a:prstGeom>
        </p:spPr>
      </p:pic>
      <p:pic>
        <p:nvPicPr>
          <p:cNvPr id="54" name="Picture 2" descr="wmo2016_powerpoint_standard_v2_dark-1.jpg">
            <a:extLst>
              <a:ext uri="{FF2B5EF4-FFF2-40B4-BE49-F238E27FC236}">
                <a16:creationId xmlns:a16="http://schemas.microsoft.com/office/drawing/2014/main" id="{C4546835-549E-490C-BEEE-41B1095457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5" r="97925"/>
          <a:stretch/>
        </p:blipFill>
        <p:spPr>
          <a:xfrm>
            <a:off x="-11786" y="1977474"/>
            <a:ext cx="190500" cy="488052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EF7879D-AD90-4A47-92A5-FA1566C331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60" y="383838"/>
            <a:ext cx="3375903" cy="98396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A574E11-C817-4F9B-8690-2EFD302FC03C}"/>
              </a:ext>
            </a:extLst>
          </p:cNvPr>
          <p:cNvSpPr/>
          <p:nvPr/>
        </p:nvSpPr>
        <p:spPr>
          <a:xfrm>
            <a:off x="12207170" y="1"/>
            <a:ext cx="33408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5000"/>
            </a:schemeClr>
          </a:solidFill>
          <a:ln>
            <a:noFill/>
          </a:ln>
          <a:effectLst>
            <a:outerShdw blurRad="558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87A324F-241F-47AE-9117-22EEEDB672D1}"/>
              </a:ext>
            </a:extLst>
          </p:cNvPr>
          <p:cNvSpPr txBox="1">
            <a:spLocks/>
          </p:cNvSpPr>
          <p:nvPr/>
        </p:nvSpPr>
        <p:spPr>
          <a:xfrm>
            <a:off x="503382" y="1258735"/>
            <a:ext cx="11575473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tabLst>
                <a:tab pos="2238375" algn="l"/>
              </a:tabLst>
            </a:pPr>
            <a:r>
              <a:rPr lang="en-US" sz="2000" b="0" dirty="0">
                <a:solidFill>
                  <a:srgbClr val="7030A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Theme: </a:t>
            </a:r>
          </a:p>
          <a:p>
            <a:pPr>
              <a:tabLst>
                <a:tab pos="2238375" algn="l"/>
              </a:tabLst>
            </a:pPr>
            <a:r>
              <a:rPr lang="en-US" sz="2000" b="0" dirty="0">
                <a:solidFill>
                  <a:srgbClr val="7030A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Launch of the first OCP White Paper on Future of Weather and Climate Forecasting (vision 2030+)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5D2BA0C-81C4-42E2-9112-75F9FA7957B7}"/>
              </a:ext>
            </a:extLst>
          </p:cNvPr>
          <p:cNvSpPr txBox="1">
            <a:spLocks/>
          </p:cNvSpPr>
          <p:nvPr/>
        </p:nvSpPr>
        <p:spPr>
          <a:xfrm>
            <a:off x="779318" y="1984585"/>
            <a:ext cx="10633363" cy="41529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Technology and research</a:t>
            </a:r>
          </a:p>
          <a:p>
            <a:pPr marL="800100" lvl="1" indent="-342900" algn="just">
              <a:spcAft>
                <a:spcPts val="8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Major technological developments in HPC, Cloud, AI/ML</a:t>
            </a:r>
          </a:p>
          <a:p>
            <a:pPr marL="800100" lvl="1" indent="-342900" algn="just">
              <a:spcAft>
                <a:spcPts val="8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observations from satellites, private companies, IoT</a:t>
            </a:r>
          </a:p>
          <a:p>
            <a:pPr marL="800100" lvl="1" indent="-342900" algn="just">
              <a:spcAft>
                <a:spcPts val="8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Accelerated R-2-O and innovation </a:t>
            </a:r>
          </a:p>
          <a:p>
            <a:pPr marL="800100" lvl="1" indent="-342900" algn="just">
              <a:spcAft>
                <a:spcPts val="8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Aligned strategy for weather and climate models development</a:t>
            </a:r>
            <a:endParaRPr lang="en-US" sz="2000" b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Partnerships are essential – a common view of all speakers</a:t>
            </a:r>
          </a:p>
          <a:p>
            <a:pPr marL="800100" lvl="1" indent="-342900" algn="just">
              <a:spcAft>
                <a:spcPts val="8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They should be strategic, built around a common goal</a:t>
            </a:r>
          </a:p>
          <a:p>
            <a:pPr marL="800100" lvl="1" indent="-342900" algn="just">
              <a:spcAft>
                <a:spcPts val="8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Motivational differences should not be an obstacle</a:t>
            </a:r>
          </a:p>
          <a:p>
            <a:pPr marL="800100" lvl="1" indent="-342900" algn="just">
              <a:spcAft>
                <a:spcPts val="8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Build more collaborative opportunities</a:t>
            </a:r>
          </a:p>
          <a:p>
            <a:pPr marL="800100" lvl="1" indent="-342900" algn="just">
              <a:spcAft>
                <a:spcPts val="8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Engage with users – co-design</a:t>
            </a:r>
          </a:p>
        </p:txBody>
      </p:sp>
    </p:spTree>
    <p:extLst>
      <p:ext uri="{BB962C8B-B14F-4D97-AF65-F5344CB8AC3E}">
        <p14:creationId xmlns:p14="http://schemas.microsoft.com/office/powerpoint/2010/main" val="1001718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indoor, ceiling, person, people&#10;&#10;Description automatically generated">
            <a:extLst>
              <a:ext uri="{FF2B5EF4-FFF2-40B4-BE49-F238E27FC236}">
                <a16:creationId xmlns:a16="http://schemas.microsoft.com/office/drawing/2014/main" id="{52A3FD82-A7F5-4F73-A7B0-8A52AF0FF0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5"/>
          <a:stretch/>
        </p:blipFill>
        <p:spPr>
          <a:xfrm>
            <a:off x="0" y="-3"/>
            <a:ext cx="12192000" cy="68580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30768D-3277-F841-B2BC-0EB2299593B4}"/>
              </a:ext>
            </a:extLst>
          </p:cNvPr>
          <p:cNvSpPr/>
          <p:nvPr/>
        </p:nvSpPr>
        <p:spPr>
          <a:xfrm>
            <a:off x="-11786" y="-3"/>
            <a:ext cx="12218956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8000">
                <a:srgbClr val="0190CC">
                  <a:alpha val="85000"/>
                </a:srgbClr>
              </a:gs>
              <a:gs pos="100000">
                <a:srgbClr val="016B95">
                  <a:alpha val="8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84BC4A-F022-9149-9202-1A0D9BFBD83C}"/>
              </a:ext>
            </a:extLst>
          </p:cNvPr>
          <p:cNvSpPr txBox="1">
            <a:spLocks/>
          </p:cNvSpPr>
          <p:nvPr/>
        </p:nvSpPr>
        <p:spPr>
          <a:xfrm>
            <a:off x="6867427" y="418159"/>
            <a:ext cx="5061654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MESSAGES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5F241EA-5C9B-412B-8341-7DD26D943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280630"/>
            <a:ext cx="2453645" cy="829058"/>
          </a:xfrm>
          <a:prstGeom prst="rect">
            <a:avLst/>
          </a:prstGeom>
        </p:spPr>
      </p:pic>
      <p:pic>
        <p:nvPicPr>
          <p:cNvPr id="54" name="Picture 2" descr="wmo2016_powerpoint_standard_v2_dark-1.jpg">
            <a:extLst>
              <a:ext uri="{FF2B5EF4-FFF2-40B4-BE49-F238E27FC236}">
                <a16:creationId xmlns:a16="http://schemas.microsoft.com/office/drawing/2014/main" id="{C4546835-549E-490C-BEEE-41B1095457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5" r="97925"/>
          <a:stretch/>
        </p:blipFill>
        <p:spPr>
          <a:xfrm>
            <a:off x="-11786" y="1977474"/>
            <a:ext cx="190500" cy="488052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EF7879D-AD90-4A47-92A5-FA1566C331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60" y="383838"/>
            <a:ext cx="3375903" cy="98396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A574E11-C817-4F9B-8690-2EFD302FC03C}"/>
              </a:ext>
            </a:extLst>
          </p:cNvPr>
          <p:cNvSpPr/>
          <p:nvPr/>
        </p:nvSpPr>
        <p:spPr>
          <a:xfrm>
            <a:off x="12207170" y="1"/>
            <a:ext cx="33408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5000"/>
            </a:schemeClr>
          </a:solidFill>
          <a:ln>
            <a:noFill/>
          </a:ln>
          <a:effectLst>
            <a:outerShdw blurRad="558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87A324F-241F-47AE-9117-22EEEDB672D1}"/>
              </a:ext>
            </a:extLst>
          </p:cNvPr>
          <p:cNvSpPr txBox="1">
            <a:spLocks/>
          </p:cNvSpPr>
          <p:nvPr/>
        </p:nvSpPr>
        <p:spPr>
          <a:xfrm>
            <a:off x="522432" y="1258598"/>
            <a:ext cx="11575473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tabLst>
                <a:tab pos="2238375" algn="l"/>
              </a:tabLst>
            </a:pPr>
            <a:r>
              <a:rPr lang="en-US" sz="2000" b="0" dirty="0">
                <a:solidFill>
                  <a:srgbClr val="7030A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Theme: </a:t>
            </a:r>
          </a:p>
          <a:p>
            <a:pPr>
              <a:tabLst>
                <a:tab pos="2238375" algn="l"/>
              </a:tabLst>
            </a:pPr>
            <a:r>
              <a:rPr lang="en-US" sz="2000" b="0" dirty="0">
                <a:solidFill>
                  <a:srgbClr val="7030A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Launch of the first OCP White Paper on Future of Weather and Climate Forecasting (vision 2030+)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5D2BA0C-81C4-42E2-9112-75F9FA7957B7}"/>
              </a:ext>
            </a:extLst>
          </p:cNvPr>
          <p:cNvSpPr txBox="1">
            <a:spLocks/>
          </p:cNvSpPr>
          <p:nvPr/>
        </p:nvSpPr>
        <p:spPr>
          <a:xfrm>
            <a:off x="779318" y="2070714"/>
            <a:ext cx="10633363" cy="456330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Investments</a:t>
            </a:r>
          </a:p>
          <a:p>
            <a:pPr marL="800100" lvl="1" indent="-342900" algn="just">
              <a:spcAft>
                <a:spcPts val="8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Advocate for sustainable and enhanced public investments in the backbone</a:t>
            </a:r>
          </a:p>
          <a:p>
            <a:pPr marL="800100" lvl="1" indent="-342900" algn="just">
              <a:spcAft>
                <a:spcPts val="8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Account for the NEWP advancements (current and expected) in the development assistance financing to raise effectiveness and sustainability</a:t>
            </a:r>
          </a:p>
          <a:p>
            <a:pPr marL="800100" lvl="1" indent="-342900" algn="just">
              <a:spcAft>
                <a:spcPts val="8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Leverage through PPE</a:t>
            </a:r>
            <a:r>
              <a:rPr lang="en-US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investments in all elements of the NEWP systems (OBS, HPC, …)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Evolving roles (link to the Day 2 topic)</a:t>
            </a:r>
          </a:p>
          <a:p>
            <a:pPr marL="800100" lvl="1" indent="-342900" algn="just">
              <a:spcAft>
                <a:spcPts val="8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Rethink “Who Does What” to optimize and develop best scenarios for each stakeholder</a:t>
            </a:r>
          </a:p>
          <a:p>
            <a:pPr marL="800100" lvl="1" indent="-342900" algn="just">
              <a:spcAft>
                <a:spcPts val="8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Consider the needed resources vs. existing resources, e.g., NMHSs and smaller stakeholders to focus on the best use of the ample amount of high-res global ensemble data</a:t>
            </a:r>
          </a:p>
          <a:p>
            <a:pPr marL="800100" lvl="1" indent="-342900" algn="just">
              <a:spcAft>
                <a:spcPts val="8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Open the door for more collaborative opportunities through PPE and other forms of engagement among the sectors</a:t>
            </a:r>
          </a:p>
        </p:txBody>
      </p:sp>
    </p:spTree>
    <p:extLst>
      <p:ext uri="{BB962C8B-B14F-4D97-AF65-F5344CB8AC3E}">
        <p14:creationId xmlns:p14="http://schemas.microsoft.com/office/powerpoint/2010/main" val="1107568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indoor, ceiling, person, people&#10;&#10;Description automatically generated">
            <a:extLst>
              <a:ext uri="{FF2B5EF4-FFF2-40B4-BE49-F238E27FC236}">
                <a16:creationId xmlns:a16="http://schemas.microsoft.com/office/drawing/2014/main" id="{52A3FD82-A7F5-4F73-A7B0-8A52AF0FF0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5"/>
          <a:stretch/>
        </p:blipFill>
        <p:spPr>
          <a:xfrm>
            <a:off x="0" y="-3"/>
            <a:ext cx="12192000" cy="68580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30768D-3277-F841-B2BC-0EB2299593B4}"/>
              </a:ext>
            </a:extLst>
          </p:cNvPr>
          <p:cNvSpPr/>
          <p:nvPr/>
        </p:nvSpPr>
        <p:spPr>
          <a:xfrm>
            <a:off x="-11786" y="-3"/>
            <a:ext cx="12218956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8000">
                <a:srgbClr val="0190CC">
                  <a:alpha val="85000"/>
                </a:srgbClr>
              </a:gs>
              <a:gs pos="100000">
                <a:srgbClr val="016B95">
                  <a:alpha val="8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84BC4A-F022-9149-9202-1A0D9BFBD83C}"/>
              </a:ext>
            </a:extLst>
          </p:cNvPr>
          <p:cNvSpPr txBox="1">
            <a:spLocks/>
          </p:cNvSpPr>
          <p:nvPr/>
        </p:nvSpPr>
        <p:spPr>
          <a:xfrm>
            <a:off x="6867427" y="418159"/>
            <a:ext cx="5061654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MESSAGES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5F241EA-5C9B-412B-8341-7DD26D943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280630"/>
            <a:ext cx="2453645" cy="829058"/>
          </a:xfrm>
          <a:prstGeom prst="rect">
            <a:avLst/>
          </a:prstGeom>
        </p:spPr>
      </p:pic>
      <p:pic>
        <p:nvPicPr>
          <p:cNvPr id="54" name="Picture 2" descr="wmo2016_powerpoint_standard_v2_dark-1.jpg">
            <a:extLst>
              <a:ext uri="{FF2B5EF4-FFF2-40B4-BE49-F238E27FC236}">
                <a16:creationId xmlns:a16="http://schemas.microsoft.com/office/drawing/2014/main" id="{C4546835-549E-490C-BEEE-41B1095457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5" r="97925"/>
          <a:stretch/>
        </p:blipFill>
        <p:spPr>
          <a:xfrm>
            <a:off x="-11786" y="1977474"/>
            <a:ext cx="190500" cy="488052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EF7879D-AD90-4A47-92A5-FA1566C331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60" y="383838"/>
            <a:ext cx="3375903" cy="98396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A574E11-C817-4F9B-8690-2EFD302FC03C}"/>
              </a:ext>
            </a:extLst>
          </p:cNvPr>
          <p:cNvSpPr/>
          <p:nvPr/>
        </p:nvSpPr>
        <p:spPr>
          <a:xfrm>
            <a:off x="12207170" y="1"/>
            <a:ext cx="33408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5000"/>
            </a:schemeClr>
          </a:solidFill>
          <a:ln>
            <a:noFill/>
          </a:ln>
          <a:effectLst>
            <a:outerShdw blurRad="558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5D2BA0C-81C4-42E2-9112-75F9FA7957B7}"/>
              </a:ext>
            </a:extLst>
          </p:cNvPr>
          <p:cNvSpPr txBox="1">
            <a:spLocks/>
          </p:cNvSpPr>
          <p:nvPr/>
        </p:nvSpPr>
        <p:spPr>
          <a:xfrm>
            <a:off x="711777" y="1795317"/>
            <a:ext cx="11260282" cy="505061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one left behind</a:t>
            </a:r>
          </a:p>
          <a:p>
            <a:pPr marL="800100" lvl="1" indent="-342900" algn="just">
              <a:spcAft>
                <a:spcPts val="6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Help less developed countries to maximize the benefits including through PPE </a:t>
            </a:r>
          </a:p>
          <a:p>
            <a:pPr marL="800100" lvl="1" indent="-342900" algn="just">
              <a:spcAft>
                <a:spcPts val="6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Enhance data sharing to get better products from the NEWP systems</a:t>
            </a:r>
          </a:p>
          <a:p>
            <a:pPr marL="800100" lvl="1" indent="-342900" algn="just">
              <a:spcAft>
                <a:spcPts val="6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Build capacity in downscaling ever improving NEWP products to significantly improve the services provided at national and local levels</a:t>
            </a:r>
          </a:p>
          <a:p>
            <a:pPr marL="800100" lvl="1" indent="-342900" algn="just">
              <a:spcAft>
                <a:spcPts val="6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Better engage scientists from developing countries in the NEWP development</a:t>
            </a:r>
            <a:r>
              <a:rPr lang="en-US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800100" lvl="1" indent="-342900" algn="just">
              <a:spcAft>
                <a:spcPts val="600"/>
              </a:spcAft>
              <a:buSzPct val="70000"/>
              <a:buFont typeface="Wingdings" panose="05000000000000000000" pitchFamily="2" charset="2"/>
              <a:buChar char="q"/>
            </a:pPr>
            <a:endParaRPr lang="en-US" sz="1000" b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WMO role</a:t>
            </a:r>
          </a:p>
          <a:p>
            <a:pPr marL="800100" lvl="1" indent="-342900" algn="just">
              <a:spcAft>
                <a:spcPts val="6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Continue to lead the international cooperation and promote multisector engagement through the OCP</a:t>
            </a:r>
          </a:p>
          <a:p>
            <a:pPr marL="800100" lvl="1" indent="-342900" algn="just">
              <a:spcAft>
                <a:spcPts val="6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and develop further the GDPFS (supported by the GBON, WIGOS and WIS) as a backbone used by all stakeholders</a:t>
            </a:r>
          </a:p>
          <a:p>
            <a:pPr marL="800100" lvl="1" indent="-342900" algn="just">
              <a:spcAft>
                <a:spcPts val="60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Provide the needed guidance and methodology for quality assurance in the multi-stakeholder service delivery environment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2A9238-82C1-4A58-BF69-B007453E1DB3}"/>
              </a:ext>
            </a:extLst>
          </p:cNvPr>
          <p:cNvSpPr txBox="1">
            <a:spLocks/>
          </p:cNvSpPr>
          <p:nvPr/>
        </p:nvSpPr>
        <p:spPr>
          <a:xfrm>
            <a:off x="522432" y="1258598"/>
            <a:ext cx="11575473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tabLst>
                <a:tab pos="2238375" algn="l"/>
              </a:tabLst>
            </a:pPr>
            <a:r>
              <a:rPr lang="en-US" sz="2000" b="0" dirty="0">
                <a:solidFill>
                  <a:srgbClr val="7030A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Theme: </a:t>
            </a:r>
          </a:p>
          <a:p>
            <a:pPr>
              <a:tabLst>
                <a:tab pos="2238375" algn="l"/>
              </a:tabLst>
            </a:pPr>
            <a:r>
              <a:rPr lang="en-US" sz="2000" b="0" dirty="0">
                <a:solidFill>
                  <a:srgbClr val="7030A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Launch of the first OCP White Paper on Future of Weather and Climate Forecasting (vision 2030+)</a:t>
            </a:r>
          </a:p>
        </p:txBody>
      </p:sp>
    </p:spTree>
    <p:extLst>
      <p:ext uri="{BB962C8B-B14F-4D97-AF65-F5344CB8AC3E}">
        <p14:creationId xmlns:p14="http://schemas.microsoft.com/office/powerpoint/2010/main" val="3466963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2C33F860B12549BBFFEBC6D49A0FE3" ma:contentTypeVersion="13" ma:contentTypeDescription="Create a new document." ma:contentTypeScope="" ma:versionID="2e62456a42738ebb603040274926dc45">
  <xsd:schema xmlns:xsd="http://www.w3.org/2001/XMLSchema" xmlns:xs="http://www.w3.org/2001/XMLSchema" xmlns:p="http://schemas.microsoft.com/office/2006/metadata/properties" xmlns:ns3="0ad21789-21d1-45fd-bedf-f6192c839c35" xmlns:ns4="6a6330a4-cdb6-405c-9a01-1fea4add7f60" targetNamespace="http://schemas.microsoft.com/office/2006/metadata/properties" ma:root="true" ma:fieldsID="8ca15aac39cbf3269394c371fb08a5b9" ns3:_="" ns4:_="">
    <xsd:import namespace="0ad21789-21d1-45fd-bedf-f6192c839c35"/>
    <xsd:import namespace="6a6330a4-cdb6-405c-9a01-1fea4add7f6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d21789-21d1-45fd-bedf-f6192c839c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330a4-cdb6-405c-9a01-1fea4add7f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5A6FC2-ACBE-4877-8E30-F2D4B4F017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d21789-21d1-45fd-bedf-f6192c839c35"/>
    <ds:schemaRef ds:uri="6a6330a4-cdb6-405c-9a01-1fea4add7f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92107D-43A5-4C4C-B673-5196D27CC1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AE8DE1-F01D-4942-A39D-BFB4CF964AAE}">
  <ds:schemaRefs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6a6330a4-cdb6-405c-9a01-1fea4add7f60"/>
    <ds:schemaRef ds:uri="0ad21789-21d1-45fd-bedf-f6192c839c3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564</TotalTime>
  <Words>484</Words>
  <Application>Microsoft Office PowerPoint</Application>
  <PresentationFormat>Widescreen</PresentationFormat>
  <Paragraphs>47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 Wang</dc:creator>
  <cp:lastModifiedBy>Dimitar Ivanov</cp:lastModifiedBy>
  <cp:revision>6</cp:revision>
  <dcterms:created xsi:type="dcterms:W3CDTF">2021-05-07T18:20:35Z</dcterms:created>
  <dcterms:modified xsi:type="dcterms:W3CDTF">2021-05-26T10:51:53Z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0x010100822C33F860B12549BBFFEBC6D49A0FE3</vt:lpwstr>
  </property>
</Properties>
</file>