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6" r:id="rId5"/>
    <p:sldId id="263" r:id="rId6"/>
    <p:sldId id="266" r:id="rId7"/>
    <p:sldId id="264" r:id="rId8"/>
    <p:sldId id="269" r:id="rId9"/>
    <p:sldId id="268" r:id="rId10"/>
    <p:sldId id="260" r:id="rId11"/>
    <p:sldId id="261" r:id="rId12"/>
  </p:sldIdLst>
  <p:sldSz cx="18288000" cy="10287000"/>
  <p:notesSz cx="6858000" cy="9144000"/>
  <p:embeddedFontLst>
    <p:embeddedFont>
      <p:font typeface="Arial Bold" panose="020B0704020202020204" pitchFamily="34" charset="0"/>
      <p:regular r:id="rId14"/>
      <p:bold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pitchFamily="2" charset="0"/>
      <p:regular r:id="rId20"/>
      <p:bold r:id="rId21"/>
    </p:embeddedFont>
    <p:embeddedFont>
      <p:font typeface="Montserrat Medium" panose="00000600000000000000" pitchFamily="2" charset="0"/>
      <p:regular r:id="rId22"/>
      <p:italic r:id="rId23"/>
    </p:embeddedFont>
    <p:embeddedFont>
      <p:font typeface="PF Bague Sans Pro" panose="020B0604020202020204" charset="0"/>
      <p:regular r:id="rId24"/>
    </p:embeddedFont>
    <p:embeddedFont>
      <p:font typeface="Univers LT Std 1" panose="020B0604020202020204" charset="0"/>
      <p:regular r:id="rId25"/>
    </p:embeddedFont>
    <p:embeddedFont>
      <p:font typeface="Univers LT Std 3" panose="020B0604020202020204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24A"/>
    <a:srgbClr val="005BAA"/>
    <a:srgbClr val="36D1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4073C-6A19-EE6A-E1B2-B2D3A4E3EA1D}" v="9" dt="2023-11-10T15:22:59.404"/>
    <p1510:client id="{23C0F81C-AC42-444F-B44D-03E574CFC907}" v="1795" dt="2023-11-09T19:34:30.391"/>
    <p1510:client id="{56B92AE9-8CF8-45B6-BF6A-8405E98FB267}" v="9" dt="2023-11-10T08:52:14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36" y="-17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FC74-96E4-4614-B7F9-1D4E131EA98D}" type="datetimeFigureOut">
              <a:rPr lang="LID4096" smtClean="0"/>
              <a:t>12/19/2023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15484-F9C3-4C2C-B31F-18DFCE01C8E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13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15484-F9C3-4C2C-B31F-18DFCE01C8E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393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39568" y="-241115"/>
            <a:ext cx="21027568" cy="12184318"/>
          </a:xfrm>
          <a:custGeom>
            <a:avLst/>
            <a:gdLst/>
            <a:ahLst/>
            <a:cxnLst/>
            <a:rect l="l" t="t" r="r" b="b"/>
            <a:pathLst>
              <a:path w="21027568" h="12184318">
                <a:moveTo>
                  <a:pt x="0" y="0"/>
                </a:moveTo>
                <a:lnTo>
                  <a:pt x="21027568" y="0"/>
                </a:lnTo>
                <a:lnTo>
                  <a:pt x="21027568" y="12184318"/>
                </a:lnTo>
                <a:lnTo>
                  <a:pt x="0" y="121843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</a:blip>
            <a:stretch>
              <a:fillRect l="-1434" t="-1207" b="-1542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47599" y="1682324"/>
            <a:ext cx="18657034" cy="0"/>
          </a:xfrm>
          <a:prstGeom prst="line">
            <a:avLst/>
          </a:prstGeom>
          <a:ln w="38100" cap="flat">
            <a:solidFill>
              <a:srgbClr val="FFFFFF">
                <a:alpha val="17647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-341620" y="3242949"/>
            <a:ext cx="683240" cy="2608095"/>
            <a:chOff x="0" y="0"/>
            <a:chExt cx="141952" cy="5418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1952" cy="541867"/>
            </a:xfrm>
            <a:custGeom>
              <a:avLst/>
              <a:gdLst/>
              <a:ahLst/>
              <a:cxnLst/>
              <a:rect l="l" t="t" r="r" b="b"/>
              <a:pathLst>
                <a:path w="141952" h="541867">
                  <a:moveTo>
                    <a:pt x="0" y="0"/>
                  </a:moveTo>
                  <a:lnTo>
                    <a:pt x="141952" y="0"/>
                  </a:lnTo>
                  <a:lnTo>
                    <a:pt x="14195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529DD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04775"/>
              <a:ext cx="141952" cy="646642"/>
            </a:xfrm>
            <a:prstGeom prst="rect">
              <a:avLst/>
            </a:prstGeom>
          </p:spPr>
          <p:txBody>
            <a:bodyPr lIns="64397" tIns="64397" rIns="64397" bIns="64397" rtlCol="0" anchor="ctr"/>
            <a:lstStyle/>
            <a:p>
              <a:pPr algn="ctr">
                <a:lnSpc>
                  <a:spcPts val="490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41620" y="4440691"/>
            <a:ext cx="683240" cy="2608095"/>
            <a:chOff x="0" y="0"/>
            <a:chExt cx="141952" cy="5418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1952" cy="541867"/>
            </a:xfrm>
            <a:custGeom>
              <a:avLst/>
              <a:gdLst/>
              <a:ahLst/>
              <a:cxnLst/>
              <a:rect l="l" t="t" r="r" b="b"/>
              <a:pathLst>
                <a:path w="141952" h="541867">
                  <a:moveTo>
                    <a:pt x="0" y="0"/>
                  </a:moveTo>
                  <a:lnTo>
                    <a:pt x="141952" y="0"/>
                  </a:lnTo>
                  <a:lnTo>
                    <a:pt x="14195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70BF5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04775"/>
              <a:ext cx="141952" cy="646642"/>
            </a:xfrm>
            <a:prstGeom prst="rect">
              <a:avLst/>
            </a:prstGeom>
          </p:spPr>
          <p:txBody>
            <a:bodyPr lIns="64397" tIns="64397" rIns="64397" bIns="64397" rtlCol="0" anchor="ctr"/>
            <a:lstStyle/>
            <a:p>
              <a:pPr algn="ctr">
                <a:lnSpc>
                  <a:spcPts val="490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41620" y="5744739"/>
            <a:ext cx="683240" cy="2608095"/>
            <a:chOff x="0" y="0"/>
            <a:chExt cx="141952" cy="5418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1952" cy="541867"/>
            </a:xfrm>
            <a:custGeom>
              <a:avLst/>
              <a:gdLst/>
              <a:ahLst/>
              <a:cxnLst/>
              <a:rect l="l" t="t" r="r" b="b"/>
              <a:pathLst>
                <a:path w="141952" h="541867">
                  <a:moveTo>
                    <a:pt x="0" y="0"/>
                  </a:moveTo>
                  <a:lnTo>
                    <a:pt x="141952" y="0"/>
                  </a:lnTo>
                  <a:lnTo>
                    <a:pt x="14195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5A64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41952" cy="646642"/>
            </a:xfrm>
            <a:prstGeom prst="rect">
              <a:avLst/>
            </a:prstGeom>
          </p:spPr>
          <p:txBody>
            <a:bodyPr lIns="64397" tIns="64397" rIns="64397" bIns="64397" rtlCol="0" anchor="ctr"/>
            <a:lstStyle/>
            <a:p>
              <a:pPr algn="ctr">
                <a:lnSpc>
                  <a:spcPts val="4907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41620" y="7048787"/>
            <a:ext cx="683240" cy="4313818"/>
            <a:chOff x="0" y="0"/>
            <a:chExt cx="141952" cy="89625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1952" cy="896253"/>
            </a:xfrm>
            <a:custGeom>
              <a:avLst/>
              <a:gdLst/>
              <a:ahLst/>
              <a:cxnLst/>
              <a:rect l="l" t="t" r="r" b="b"/>
              <a:pathLst>
                <a:path w="141952" h="896253">
                  <a:moveTo>
                    <a:pt x="0" y="0"/>
                  </a:moveTo>
                  <a:lnTo>
                    <a:pt x="141952" y="0"/>
                  </a:lnTo>
                  <a:lnTo>
                    <a:pt x="141952" y="896253"/>
                  </a:lnTo>
                  <a:lnTo>
                    <a:pt x="0" y="8962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141952" cy="1001028"/>
            </a:xfrm>
            <a:prstGeom prst="rect">
              <a:avLst/>
            </a:prstGeom>
          </p:spPr>
          <p:txBody>
            <a:bodyPr lIns="64397" tIns="64397" rIns="64397" bIns="64397" rtlCol="0" anchor="ctr"/>
            <a:lstStyle/>
            <a:p>
              <a:pPr algn="ctr">
                <a:lnSpc>
                  <a:spcPts val="4907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713411" y="6899405"/>
            <a:ext cx="4242235" cy="3273484"/>
          </a:xfrm>
          <a:custGeom>
            <a:avLst/>
            <a:gdLst/>
            <a:ahLst/>
            <a:cxnLst/>
            <a:rect l="l" t="t" r="r" b="b"/>
            <a:pathLst>
              <a:path w="4242235" h="3273484">
                <a:moveTo>
                  <a:pt x="0" y="0"/>
                </a:moveTo>
                <a:lnTo>
                  <a:pt x="4242236" y="0"/>
                </a:lnTo>
                <a:lnTo>
                  <a:pt x="4242236" y="3273484"/>
                </a:lnTo>
                <a:lnTo>
                  <a:pt x="0" y="3273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679" t="-87408" r="-105039" b="-52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364388" y="3124550"/>
            <a:ext cx="9286818" cy="373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0"/>
              </a:lnSpc>
            </a:pPr>
            <a:r>
              <a:rPr lang="en-US" sz="8195">
                <a:solidFill>
                  <a:srgbClr val="FFFFFF"/>
                </a:solidFill>
                <a:latin typeface="PF Bague Sans Pro"/>
              </a:rPr>
              <a:t>Renovating the State of the Climate</a:t>
            </a:r>
          </a:p>
          <a:p>
            <a:pPr algn="ctr">
              <a:lnSpc>
                <a:spcPts val="9670"/>
              </a:lnSpc>
            </a:pPr>
            <a:r>
              <a:rPr lang="en-US" sz="8195">
                <a:solidFill>
                  <a:srgbClr val="6CC24A"/>
                </a:solidFill>
                <a:latin typeface="PF Bague Sans Pro"/>
              </a:rPr>
              <a:t>Write Shop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08110" y="919095"/>
            <a:ext cx="9451629" cy="40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4"/>
              </a:lnSpc>
              <a:spcBef>
                <a:spcPct val="0"/>
              </a:spcBef>
            </a:pPr>
            <a:r>
              <a:rPr lang="en-US" sz="2124">
                <a:solidFill>
                  <a:srgbClr val="FFFFFF"/>
                </a:solidFill>
                <a:latin typeface="Univers LT Std 1"/>
              </a:rPr>
              <a:t>8-10 November,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28325" y="1242888"/>
            <a:ext cx="12303832" cy="64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7"/>
              </a:lnSpc>
            </a:pPr>
            <a:r>
              <a:rPr lang="en-US" sz="3826">
                <a:solidFill>
                  <a:srgbClr val="003DA5"/>
                </a:solidFill>
                <a:latin typeface="Montserrat Bold"/>
              </a:rPr>
              <a:t>Outcome from Plenary-1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0600" y="2095500"/>
            <a:ext cx="16916400" cy="7049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  <a:spcBef>
                <a:spcPct val="0"/>
              </a:spcBef>
            </a:pPr>
            <a:r>
              <a:rPr lang="en-US" sz="2400" spc="23" dirty="0">
                <a:solidFill>
                  <a:srgbClr val="155BAA"/>
                </a:solidFill>
                <a:latin typeface="Montserrat Bold"/>
              </a:rPr>
              <a:t>Deliverable 1: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Paper raising fundamental questions such as on the benefit of continuing the current scheme of global and regional reports.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spc="23" dirty="0">
              <a:solidFill>
                <a:srgbClr val="155BAA"/>
              </a:solidFill>
              <a:latin typeface="Montserrat Bold"/>
            </a:endParaRPr>
          </a:p>
          <a:p>
            <a:pPr>
              <a:lnSpc>
                <a:spcPts val="2879"/>
              </a:lnSpc>
              <a:spcBef>
                <a:spcPct val="0"/>
              </a:spcBef>
            </a:pPr>
            <a:endParaRPr lang="en-US" sz="2400" spc="23" dirty="0">
              <a:solidFill>
                <a:srgbClr val="155BAA"/>
              </a:solidFill>
              <a:latin typeface="Montserrat Bold"/>
            </a:endParaRPr>
          </a:p>
          <a:p>
            <a:pPr>
              <a:lnSpc>
                <a:spcPts val="2879"/>
              </a:lnSpc>
              <a:spcBef>
                <a:spcPct val="0"/>
              </a:spcBef>
            </a:pPr>
            <a:r>
              <a:rPr lang="en-US" sz="2400" spc="23" dirty="0">
                <a:solidFill>
                  <a:srgbClr val="155BAA"/>
                </a:solidFill>
                <a:latin typeface="Montserrat Bold"/>
              </a:rPr>
              <a:t>11 key overarching questions have been identified</a:t>
            </a:r>
          </a:p>
          <a:p>
            <a:pPr>
              <a:lnSpc>
                <a:spcPts val="2879"/>
              </a:lnSpc>
              <a:spcBef>
                <a:spcPct val="0"/>
              </a:spcBef>
            </a:pPr>
            <a:endParaRPr lang="en-US" sz="2400" spc="23" dirty="0">
              <a:solidFill>
                <a:srgbClr val="155BAA"/>
              </a:solidFill>
              <a:latin typeface="Montserrat Bold"/>
            </a:endParaRP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the benefit of continuing the current scheme of global/regional reports? 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makes WMO, IPCC &amp; BAMS different? What makes our report unique? 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we make use of existing initiatives to communicate climate information to COP authoritatively and unambiguously (especially considering harmonizing methodologies and including other papers on sea level/carbon budget, IGCC, IPCC etc.) ?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navigate 1.5° / temperature issue? 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can we resolve data issues? 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improve the fundamental structure of the reports (provisional, global, and regional)?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Who is our actual audience?  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navigate impact information across the reports? 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Attribution? (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Difference between indicators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/long term changes—filling gap from IPCC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extremes)   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can we prepare to report on effectiveness of mitigation/emissions reductions?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to bring in positive information?  </a:t>
            </a:r>
          </a:p>
          <a:p>
            <a:pPr marL="342900" indent="-342900">
              <a:lnSpc>
                <a:spcPts val="2879"/>
              </a:lnSpc>
              <a:spcBef>
                <a:spcPct val="0"/>
              </a:spcBef>
              <a:buAutoNum type="arabicParenR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How to tackle uncertainties? (Calculating &amp; communicating)(Particularly ensuring that numbers are clearly defined in terms of certainty)</a:t>
            </a:r>
          </a:p>
          <a:p>
            <a:pPr>
              <a:lnSpc>
                <a:spcPts val="2879"/>
              </a:lnSpc>
              <a:spcBef>
                <a:spcPct val="0"/>
              </a:spcBef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2879"/>
              </a:lnSpc>
              <a:spcBef>
                <a:spcPct val="0"/>
              </a:spcBef>
            </a:pPr>
            <a:endParaRPr lang="en-US" sz="2400" spc="23" dirty="0">
              <a:solidFill>
                <a:srgbClr val="000000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2695" y="2860189"/>
            <a:ext cx="1184453" cy="1204018"/>
          </a:xfrm>
          <a:custGeom>
            <a:avLst/>
            <a:gdLst/>
            <a:ahLst/>
            <a:cxnLst/>
            <a:rect l="l" t="t" r="r" b="b"/>
            <a:pathLst>
              <a:path w="1184453" h="1204018">
                <a:moveTo>
                  <a:pt x="0" y="0"/>
                </a:moveTo>
                <a:lnTo>
                  <a:pt x="1184452" y="0"/>
                </a:lnTo>
                <a:lnTo>
                  <a:pt x="1184452" y="1204018"/>
                </a:lnTo>
                <a:lnTo>
                  <a:pt x="0" y="1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82695" y="4465071"/>
            <a:ext cx="1184453" cy="1204018"/>
          </a:xfrm>
          <a:custGeom>
            <a:avLst/>
            <a:gdLst/>
            <a:ahLst/>
            <a:cxnLst/>
            <a:rect l="l" t="t" r="r" b="b"/>
            <a:pathLst>
              <a:path w="1184453" h="1204018">
                <a:moveTo>
                  <a:pt x="0" y="0"/>
                </a:moveTo>
                <a:lnTo>
                  <a:pt x="1184452" y="0"/>
                </a:lnTo>
                <a:lnTo>
                  <a:pt x="1184452" y="1204018"/>
                </a:lnTo>
                <a:lnTo>
                  <a:pt x="0" y="1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82695" y="6069953"/>
            <a:ext cx="1184453" cy="1204018"/>
          </a:xfrm>
          <a:custGeom>
            <a:avLst/>
            <a:gdLst/>
            <a:ahLst/>
            <a:cxnLst/>
            <a:rect l="l" t="t" r="r" b="b"/>
            <a:pathLst>
              <a:path w="1184453" h="1204018">
                <a:moveTo>
                  <a:pt x="0" y="0"/>
                </a:moveTo>
                <a:lnTo>
                  <a:pt x="1184452" y="0"/>
                </a:lnTo>
                <a:lnTo>
                  <a:pt x="1184452" y="1204018"/>
                </a:lnTo>
                <a:lnTo>
                  <a:pt x="0" y="1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28325" y="1242888"/>
            <a:ext cx="12303832" cy="64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7"/>
              </a:lnSpc>
            </a:pPr>
            <a:r>
              <a:rPr lang="en-US" sz="3826">
                <a:solidFill>
                  <a:srgbClr val="003DA5"/>
                </a:solidFill>
                <a:latin typeface="Montserrat Bold"/>
              </a:rPr>
              <a:t>Deliverable 2: </a:t>
            </a:r>
            <a:r>
              <a:rPr lang="en-US" sz="3826">
                <a:solidFill>
                  <a:srgbClr val="003DA5"/>
                </a:solidFill>
                <a:latin typeface="Montserrat"/>
              </a:rPr>
              <a:t> Scenarios for future directions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365677" y="3109773"/>
            <a:ext cx="13893623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  <a:spcBef>
                <a:spcPct val="0"/>
              </a:spcBef>
            </a:pPr>
            <a:r>
              <a:rPr lang="en-US" sz="2400" spc="23">
                <a:solidFill>
                  <a:srgbClr val="155BAA"/>
                </a:solidFill>
                <a:latin typeface="Montserrat Bold"/>
              </a:rPr>
              <a:t>Optimize the overlap/duplication</a:t>
            </a:r>
            <a:r>
              <a:rPr lang="en-US" sz="2400" spc="23">
                <a:solidFill>
                  <a:srgbClr val="000000"/>
                </a:solidFill>
                <a:latin typeface="Montserrat"/>
              </a:rPr>
              <a:t> with United in Science: Both WMO </a:t>
            </a:r>
            <a:r>
              <a:rPr lang="en-US" sz="2400" spc="23" err="1">
                <a:solidFill>
                  <a:srgbClr val="000000"/>
                </a:solidFill>
                <a:latin typeface="Montserrat"/>
              </a:rPr>
              <a:t>SoGC</a:t>
            </a:r>
            <a:r>
              <a:rPr lang="en-US" sz="2400" spc="23">
                <a:solidFill>
                  <a:srgbClr val="000000"/>
                </a:solidFill>
                <a:latin typeface="Montserrat"/>
              </a:rPr>
              <a:t> and </a:t>
            </a:r>
            <a:r>
              <a:rPr lang="en-US" sz="2400" spc="23" err="1">
                <a:solidFill>
                  <a:srgbClr val="000000"/>
                </a:solidFill>
                <a:latin typeface="Montserrat"/>
              </a:rPr>
              <a:t>UiS</a:t>
            </a:r>
            <a:r>
              <a:rPr lang="en-US" sz="2400" spc="23">
                <a:solidFill>
                  <a:srgbClr val="000000"/>
                </a:solidFill>
                <a:latin typeface="Montserrat"/>
              </a:rPr>
              <a:t> reports are annual, science focused reports addressing the policy community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65677" y="4895630"/>
            <a:ext cx="1073967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  <a:spcBef>
                <a:spcPct val="0"/>
              </a:spcBef>
            </a:pPr>
            <a:r>
              <a:rPr lang="en-US" sz="2400" spc="23">
                <a:solidFill>
                  <a:srgbClr val="2C92D5"/>
                </a:solidFill>
                <a:latin typeface="Montserrat Bold"/>
              </a:rPr>
              <a:t>Regional State of the Climate Digital Hubs</a:t>
            </a:r>
            <a:r>
              <a:rPr lang="en-US" sz="2400" spc="23">
                <a:solidFill>
                  <a:srgbClr val="000000"/>
                </a:solidFill>
                <a:latin typeface="Montserrat"/>
              </a:rPr>
              <a:t> (instead of PDF reports)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65677" y="6225627"/>
            <a:ext cx="12904016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  <a:spcBef>
                <a:spcPct val="0"/>
              </a:spcBef>
            </a:pPr>
            <a:r>
              <a:rPr lang="en-US" sz="2400" spc="23">
                <a:solidFill>
                  <a:srgbClr val="36D1D6"/>
                </a:solidFill>
                <a:latin typeface="Montserrat Bold"/>
              </a:rPr>
              <a:t>A single policy brief </a:t>
            </a:r>
            <a:r>
              <a:rPr lang="en-US" sz="2400" spc="23">
                <a:solidFill>
                  <a:srgbClr val="000000"/>
                </a:solidFill>
                <a:latin typeface="Montserrat"/>
              </a:rPr>
              <a:t>from across reports to be communicated at COP for policy makers ( maximum 10  pages) to replace the submission of provisional report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65677" y="7802528"/>
            <a:ext cx="13622747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  <a:spcBef>
                <a:spcPct val="0"/>
              </a:spcBef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WMO State of the </a:t>
            </a:r>
            <a:r>
              <a:rPr lang="en-US" sz="2400" spc="23">
                <a:solidFill>
                  <a:srgbClr val="37C9EF"/>
                </a:solidFill>
                <a:latin typeface="Montserrat Bold"/>
              </a:rPr>
              <a:t>Global Climate will continue</a:t>
            </a:r>
            <a:r>
              <a:rPr lang="en-US" sz="2400" spc="23">
                <a:solidFill>
                  <a:srgbClr val="000000"/>
                </a:solidFill>
                <a:latin typeface="Montserrat"/>
              </a:rPr>
              <a:t> to be produced and published in the 1st Q of the following year, focusing on headline climate indicators and top ( 10?) high impact events  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82695" y="7674835"/>
            <a:ext cx="1184453" cy="1204018"/>
          </a:xfrm>
          <a:custGeom>
            <a:avLst/>
            <a:gdLst/>
            <a:ahLst/>
            <a:cxnLst/>
            <a:rect l="l" t="t" r="r" b="b"/>
            <a:pathLst>
              <a:path w="1184453" h="1204018">
                <a:moveTo>
                  <a:pt x="0" y="0"/>
                </a:moveTo>
                <a:lnTo>
                  <a:pt x="1184452" y="0"/>
                </a:lnTo>
                <a:lnTo>
                  <a:pt x="1184452" y="1204019"/>
                </a:lnTo>
                <a:lnTo>
                  <a:pt x="0" y="1204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381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88096" y="4648517"/>
            <a:ext cx="16068675" cy="0"/>
          </a:xfrm>
          <a:prstGeom prst="line">
            <a:avLst/>
          </a:prstGeom>
          <a:ln w="19050" cap="rnd">
            <a:solidFill>
              <a:srgbClr val="155BA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4014201" y="4471536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BA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1262285" y="4471536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BAA"/>
            </a:solidFill>
          </p:spPr>
        </p:sp>
      </p:grpSp>
      <p:sp>
        <p:nvSpPr>
          <p:cNvPr id="7" name="AutoShape 7"/>
          <p:cNvSpPr/>
          <p:nvPr/>
        </p:nvSpPr>
        <p:spPr>
          <a:xfrm flipV="1">
            <a:off x="766706" y="3097137"/>
            <a:ext cx="0" cy="1579637"/>
          </a:xfrm>
          <a:prstGeom prst="line">
            <a:avLst/>
          </a:prstGeom>
          <a:ln w="19050" cap="rnd">
            <a:solidFill>
              <a:srgbClr val="155BAA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604781" y="2773287"/>
            <a:ext cx="323850" cy="32385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BAA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5696800" y="2901279"/>
            <a:ext cx="330252" cy="1138798"/>
          </a:xfrm>
          <a:custGeom>
            <a:avLst/>
            <a:gdLst/>
            <a:ahLst/>
            <a:cxnLst/>
            <a:rect l="l" t="t" r="r" b="b"/>
            <a:pathLst>
              <a:path w="330252" h="1138798">
                <a:moveTo>
                  <a:pt x="0" y="0"/>
                </a:moveTo>
                <a:lnTo>
                  <a:pt x="330251" y="0"/>
                </a:lnTo>
                <a:lnTo>
                  <a:pt x="330251" y="1138798"/>
                </a:lnTo>
                <a:lnTo>
                  <a:pt x="0" y="113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355733" y="3134446"/>
            <a:ext cx="4671319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Regularly updated, accommodating regional specificities &amp; priorities</a:t>
            </a:r>
          </a:p>
        </p:txBody>
      </p:sp>
      <p:sp>
        <p:nvSpPr>
          <p:cNvPr id="12" name="Freeform 12"/>
          <p:cNvSpPr/>
          <p:nvPr/>
        </p:nvSpPr>
        <p:spPr>
          <a:xfrm rot="5400000">
            <a:off x="10247748" y="5852819"/>
            <a:ext cx="797687" cy="2750645"/>
          </a:xfrm>
          <a:custGeom>
            <a:avLst/>
            <a:gdLst/>
            <a:ahLst/>
            <a:cxnLst/>
            <a:rect l="l" t="t" r="r" b="b"/>
            <a:pathLst>
              <a:path w="797687" h="2750645">
                <a:moveTo>
                  <a:pt x="0" y="0"/>
                </a:moveTo>
                <a:lnTo>
                  <a:pt x="797687" y="0"/>
                </a:lnTo>
                <a:lnTo>
                  <a:pt x="797687" y="2750645"/>
                </a:lnTo>
                <a:lnTo>
                  <a:pt x="0" y="2750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937896" y="2669625"/>
            <a:ext cx="3967951" cy="156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Montserrat"/>
              </a:rPr>
              <a:t>Maps (temperature, precipitation, sea level, others)</a:t>
            </a: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Montserrat"/>
              </a:rPr>
              <a:t>Climate indicators dashboard</a:t>
            </a:r>
          </a:p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Montserrat"/>
              </a:rPr>
              <a:t>Extreme events -- summaries &amp; impacts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10067772" y="3097137"/>
            <a:ext cx="0" cy="1551380"/>
          </a:xfrm>
          <a:prstGeom prst="line">
            <a:avLst/>
          </a:prstGeom>
          <a:ln w="19050" cap="rnd">
            <a:solidFill>
              <a:srgbClr val="155BAA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9905847" y="2773287"/>
            <a:ext cx="323850" cy="32385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BAA"/>
            </a:solidFill>
          </p:spPr>
        </p:sp>
      </p:grpSp>
      <p:sp>
        <p:nvSpPr>
          <p:cNvPr id="17" name="AutoShape 17"/>
          <p:cNvSpPr/>
          <p:nvPr/>
        </p:nvSpPr>
        <p:spPr>
          <a:xfrm flipH="1" flipV="1">
            <a:off x="13998110" y="3900662"/>
            <a:ext cx="483071" cy="1552226"/>
          </a:xfrm>
          <a:prstGeom prst="line">
            <a:avLst/>
          </a:prstGeom>
          <a:ln w="19050" cap="rnd">
            <a:solidFill>
              <a:srgbClr val="155BA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4580579" y="4648517"/>
            <a:ext cx="16068675" cy="0"/>
          </a:xfrm>
          <a:prstGeom prst="line">
            <a:avLst/>
          </a:prstGeom>
          <a:ln w="19050" cap="rnd">
            <a:solidFill>
              <a:srgbClr val="155BA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15910233" y="4471536"/>
            <a:ext cx="323850" cy="32385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5BAA"/>
            </a:solidFill>
          </p:spPr>
        </p:sp>
      </p:grpSp>
      <p:sp>
        <p:nvSpPr>
          <p:cNvPr id="21" name="Freeform 21"/>
          <p:cNvSpPr/>
          <p:nvPr/>
        </p:nvSpPr>
        <p:spPr>
          <a:xfrm rot="-9957546" flipH="1">
            <a:off x="2069069" y="5990133"/>
            <a:ext cx="387365" cy="1157884"/>
          </a:xfrm>
          <a:custGeom>
            <a:avLst/>
            <a:gdLst/>
            <a:ahLst/>
            <a:cxnLst/>
            <a:rect l="l" t="t" r="r" b="b"/>
            <a:pathLst>
              <a:path w="387365" h="1157884">
                <a:moveTo>
                  <a:pt x="387364" y="0"/>
                </a:moveTo>
                <a:lnTo>
                  <a:pt x="0" y="0"/>
                </a:lnTo>
                <a:lnTo>
                  <a:pt x="0" y="1157883"/>
                </a:lnTo>
                <a:lnTo>
                  <a:pt x="387364" y="1157883"/>
                </a:lnTo>
                <a:lnTo>
                  <a:pt x="3873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8976898" y="5182330"/>
            <a:ext cx="4104768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Bold"/>
              </a:rPr>
              <a:t>COP Climate Update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4781" y="859875"/>
            <a:ext cx="13384234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63"/>
              </a:lnSpc>
              <a:spcBef>
                <a:spcPct val="0"/>
              </a:spcBef>
            </a:pPr>
            <a:r>
              <a:rPr lang="en-US" sz="5053">
                <a:solidFill>
                  <a:srgbClr val="003DA5"/>
                </a:solidFill>
                <a:latin typeface="Montserrat Bold"/>
              </a:rPr>
              <a:t>Proposed Future SoC Scenario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5726" y="2688675"/>
            <a:ext cx="4571074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Bold"/>
              </a:rPr>
              <a:t>Updating regional hubs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55589" y="5019675"/>
            <a:ext cx="3364925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Montserrat Bold"/>
              </a:rPr>
              <a:t>United in Science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41339" y="5469890"/>
            <a:ext cx="3696097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Incorporates annual updates on the SoC to be launched ahead of UNGA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17517" y="7613846"/>
            <a:ext cx="3411765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7" lvl="1" indent="-194308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Montserrat"/>
              </a:rPr>
              <a:t> ≈5 pages: </a:t>
            </a:r>
          </a:p>
          <a:p>
            <a:pPr marL="777234" lvl="2" indent="-259078">
              <a:lnSpc>
                <a:spcPts val="2519"/>
              </a:lnSpc>
              <a:buFont typeface="Arial"/>
              <a:buChar char="⚬"/>
            </a:pPr>
            <a:r>
              <a:rPr lang="en-US" sz="1799">
                <a:solidFill>
                  <a:srgbClr val="000000"/>
                </a:solidFill>
                <a:latin typeface="Montserrat"/>
              </a:rPr>
              <a:t>Most relevant climate indicator updates</a:t>
            </a:r>
          </a:p>
          <a:p>
            <a:pPr marL="777234" lvl="2" indent="-259078">
              <a:lnSpc>
                <a:spcPts val="2519"/>
              </a:lnSpc>
              <a:buFont typeface="Arial"/>
              <a:buChar char="⚬"/>
            </a:pPr>
            <a:r>
              <a:rPr lang="en-US" sz="1799">
                <a:solidFill>
                  <a:srgbClr val="000000"/>
                </a:solidFill>
                <a:latin typeface="Montserrat"/>
              </a:rPr>
              <a:t>Regional State of Climate Summaries</a:t>
            </a:r>
          </a:p>
          <a:p>
            <a:pPr>
              <a:lnSpc>
                <a:spcPts val="2519"/>
              </a:lnSpc>
            </a:pPr>
            <a:endParaRPr lang="en-US" sz="1799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0866502" y="7546917"/>
            <a:ext cx="5205656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160"/>
              </a:lnSpc>
              <a:buFont typeface="Arial"/>
              <a:buChar char="•"/>
            </a:pPr>
            <a:r>
              <a:rPr lang="en-US" sz="1800" spc="16">
                <a:solidFill>
                  <a:srgbClr val="000000"/>
                </a:solidFill>
                <a:latin typeface="Montserrat"/>
              </a:rPr>
              <a:t>≈ 5 pages - key messages from: </a:t>
            </a:r>
          </a:p>
          <a:p>
            <a:pPr marL="777240" lvl="2" indent="-259080">
              <a:lnSpc>
                <a:spcPts val="2160"/>
              </a:lnSpc>
              <a:spcBef>
                <a:spcPct val="0"/>
              </a:spcBef>
              <a:buFont typeface="Arial"/>
              <a:buChar char="⚬"/>
            </a:pPr>
            <a:r>
              <a:rPr lang="en-US" sz="1800" spc="16">
                <a:solidFill>
                  <a:srgbClr val="000000"/>
                </a:solidFill>
                <a:latin typeface="Montserrat"/>
              </a:rPr>
              <a:t>Climate Services/United in Science</a:t>
            </a:r>
          </a:p>
          <a:p>
            <a:pPr marL="777240" lvl="2" indent="-259080">
              <a:lnSpc>
                <a:spcPts val="2160"/>
              </a:lnSpc>
              <a:spcBef>
                <a:spcPct val="0"/>
              </a:spcBef>
              <a:buFont typeface="Arial"/>
              <a:buChar char="⚬"/>
            </a:pPr>
            <a:r>
              <a:rPr lang="en-US" sz="1800" spc="16">
                <a:solidFill>
                  <a:srgbClr val="000000"/>
                </a:solidFill>
                <a:latin typeface="Montserrat"/>
                <a:ea typeface="Montserrat"/>
              </a:rPr>
              <a:t>BAMS/IPCC/1.5°</a:t>
            </a:r>
          </a:p>
          <a:p>
            <a:pPr marL="777240" lvl="2" indent="-259080">
              <a:lnSpc>
                <a:spcPts val="2160"/>
              </a:lnSpc>
              <a:spcBef>
                <a:spcPct val="0"/>
              </a:spcBef>
              <a:buFont typeface="Arial"/>
              <a:buChar char="⚬"/>
            </a:pPr>
            <a:r>
              <a:rPr lang="en-US" sz="1800" spc="16">
                <a:solidFill>
                  <a:srgbClr val="000000"/>
                </a:solidFill>
                <a:latin typeface="Montserrat"/>
              </a:rPr>
              <a:t>ENSO update </a:t>
            </a:r>
          </a:p>
          <a:p>
            <a:pPr marL="777240" lvl="2" indent="-259080">
              <a:lnSpc>
                <a:spcPts val="2160"/>
              </a:lnSpc>
              <a:spcBef>
                <a:spcPct val="0"/>
              </a:spcBef>
              <a:buFont typeface="Arial"/>
              <a:buChar char="⚬"/>
            </a:pPr>
            <a:r>
              <a:rPr lang="en-US" sz="1800" spc="17">
                <a:solidFill>
                  <a:srgbClr val="000000"/>
                </a:solidFill>
                <a:latin typeface="Montserrat"/>
              </a:rPr>
              <a:t>Resilience indicators/climate action tracking (energy, $)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323400" y="5584920"/>
            <a:ext cx="4201620" cy="109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Harmonized document targeted to COP priorities &amp; policy-makers needs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388672" y="7082155"/>
            <a:ext cx="4076387" cy="29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7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Montserrat Bold"/>
              </a:rPr>
              <a:t>State of the Climate Update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253688" y="4981575"/>
            <a:ext cx="3034312" cy="89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Montserrat Bold"/>
              </a:rPr>
              <a:t>State of the Climate (Y+1)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253688" y="5837803"/>
            <a:ext cx="2743283" cy="116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96"/>
              </a:lnSpc>
              <a:spcBef>
                <a:spcPct val="0"/>
              </a:spcBef>
            </a:pPr>
            <a:r>
              <a:rPr lang="en-US" sz="1712">
                <a:solidFill>
                  <a:srgbClr val="000000"/>
                </a:solidFill>
                <a:latin typeface="Montserrat"/>
              </a:rPr>
              <a:t>Shortened version focused more on indicators &amp; 5-10 key events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09617" y="7465060"/>
            <a:ext cx="3696097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Montserrat"/>
              </a:rPr>
              <a:t>ET-CMA to contribute text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2CEEB2-788E-A627-2E4C-A2CC966BA549}"/>
              </a:ext>
            </a:extLst>
          </p:cNvPr>
          <p:cNvSpPr txBox="1"/>
          <p:nvPr/>
        </p:nvSpPr>
        <p:spPr>
          <a:xfrm>
            <a:off x="723900" y="571500"/>
            <a:ext cx="16840200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</a:rPr>
              <a:t>International Workshop on the </a:t>
            </a:r>
            <a:r>
              <a:rPr lang="en-US" sz="2700" b="1" dirty="0" err="1">
                <a:solidFill>
                  <a:schemeClr val="accent1"/>
                </a:solidFill>
              </a:rPr>
              <a:t>Modernisation</a:t>
            </a:r>
            <a:r>
              <a:rPr lang="en-US" sz="2700" b="1" dirty="0">
                <a:solidFill>
                  <a:schemeClr val="accent1"/>
                </a:solidFill>
              </a:rPr>
              <a:t> of the State of the Climate Reporting</a:t>
            </a:r>
          </a:p>
          <a:p>
            <a:endParaRPr lang="en-US" sz="2700" b="1" dirty="0">
              <a:solidFill>
                <a:schemeClr val="accent1"/>
              </a:solidFill>
            </a:endParaRPr>
          </a:p>
          <a:p>
            <a:r>
              <a:rPr lang="en-US" sz="2700" b="1" dirty="0"/>
              <a:t> I- Objectives</a:t>
            </a:r>
          </a:p>
          <a:p>
            <a:pPr marL="514350" indent="-514350">
              <a:buAutoNum type="arabicParenR"/>
            </a:pPr>
            <a:r>
              <a:rPr lang="en-US" sz="2700" dirty="0"/>
              <a:t>Bring together key players in the reporting on the State of the Climate</a:t>
            </a:r>
          </a:p>
          <a:p>
            <a:pPr marL="514350" indent="-514350">
              <a:buAutoNum type="arabicParenR"/>
            </a:pPr>
            <a:r>
              <a:rPr lang="en-US" sz="2700" dirty="0"/>
              <a:t>Discuss scientific issues and questions that have been raised during the write-shop </a:t>
            </a:r>
          </a:p>
          <a:p>
            <a:pPr marL="514350" indent="-514350">
              <a:buAutoNum type="arabicParenR"/>
            </a:pPr>
            <a:r>
              <a:rPr lang="en-US" sz="2700" dirty="0"/>
              <a:t>Promote synergy, co-production and linkages</a:t>
            </a:r>
          </a:p>
          <a:p>
            <a:pPr marL="514350" indent="-514350">
              <a:buAutoNum type="arabicParenR"/>
            </a:pPr>
            <a:r>
              <a:rPr lang="en-US" sz="2700" dirty="0"/>
              <a:t>Prospect implementation of emerging methodologies, tools and various data sources</a:t>
            </a:r>
          </a:p>
          <a:p>
            <a:endParaRPr lang="en-US" sz="2700" dirty="0"/>
          </a:p>
          <a:p>
            <a:r>
              <a:rPr lang="en-US" sz="2700" b="1" dirty="0"/>
              <a:t>Venue </a:t>
            </a:r>
            <a:r>
              <a:rPr lang="en-US" sz="2700" dirty="0"/>
              <a:t>Offenbach, Germany, 8-10 July 2024 </a:t>
            </a:r>
          </a:p>
          <a:p>
            <a:endParaRPr lang="en-US" sz="2700" dirty="0"/>
          </a:p>
          <a:p>
            <a:r>
              <a:rPr lang="en-US" sz="2700" b="1" dirty="0"/>
              <a:t>Expected number of Participants: </a:t>
            </a:r>
            <a:r>
              <a:rPr lang="en-US" sz="2700" dirty="0"/>
              <a:t>to be determined:   face to face primarily, but consider hybrid option</a:t>
            </a:r>
          </a:p>
          <a:p>
            <a:r>
              <a:rPr lang="en-US" sz="2700" b="1" dirty="0"/>
              <a:t>Expected: Outcomes</a:t>
            </a:r>
          </a:p>
          <a:p>
            <a:endParaRPr lang="en-US" sz="2700" dirty="0"/>
          </a:p>
          <a:p>
            <a:r>
              <a:rPr lang="en-US" sz="2700" dirty="0"/>
              <a:t>1- Refinement and agreement of the white papers from this write-shop</a:t>
            </a:r>
          </a:p>
          <a:p>
            <a:r>
              <a:rPr lang="en-US" sz="2700" dirty="0"/>
              <a:t>2- Recommendations to be submitted to WMO  bodies (Executive Council, Regional Associations, Research Board, Policy Advisors) on Scenarios discussed at this write-shop</a:t>
            </a:r>
          </a:p>
          <a:p>
            <a:r>
              <a:rPr lang="en-US" sz="2700" dirty="0"/>
              <a:t>3- Raise interest on the opportunities to publish papers on questions that need more </a:t>
            </a:r>
            <a:r>
              <a:rPr lang="en-US" sz="2700" dirty="0" err="1"/>
              <a:t>indepth</a:t>
            </a:r>
            <a:r>
              <a:rPr lang="en-US" sz="2700" dirty="0"/>
              <a:t> consideration, in peer-review journals</a:t>
            </a:r>
          </a:p>
          <a:p>
            <a:endParaRPr lang="en-US" sz="2700" dirty="0"/>
          </a:p>
          <a:p>
            <a:endParaRPr lang="en-US" sz="2700" dirty="0"/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2700" dirty="0"/>
          </a:p>
          <a:p>
            <a:pPr marL="428625" indent="-428625">
              <a:buFont typeface="Wingdings" panose="05000000000000000000" pitchFamily="2" charset="2"/>
              <a:buChar char="v"/>
            </a:pPr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2950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41D0-2EF0-E975-E238-6007E92FC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667B-339B-36E0-E1C5-6BAF49CC8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6992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discussions on the objectives and expected outcomes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Workshop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to invite ( Participants), by field of expertise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3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1558" y="-36916"/>
            <a:ext cx="4582719" cy="1800624"/>
          </a:xfrm>
          <a:custGeom>
            <a:avLst/>
            <a:gdLst/>
            <a:ahLst/>
            <a:cxnLst/>
            <a:rect l="l" t="t" r="r" b="b"/>
            <a:pathLst>
              <a:path w="4582719" h="1800624">
                <a:moveTo>
                  <a:pt x="0" y="0"/>
                </a:moveTo>
                <a:lnTo>
                  <a:pt x="4582719" y="0"/>
                </a:lnTo>
                <a:lnTo>
                  <a:pt x="4582719" y="1800623"/>
                </a:lnTo>
                <a:lnTo>
                  <a:pt x="0" y="180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4" r="-32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288" y="1655889"/>
            <a:ext cx="18316576" cy="28576"/>
            <a:chOff x="0" y="0"/>
            <a:chExt cx="24422102" cy="38102"/>
          </a:xfrm>
        </p:grpSpPr>
        <p:sp>
          <p:nvSpPr>
            <p:cNvPr id="4" name="Freeform 4"/>
            <p:cNvSpPr/>
            <p:nvPr/>
          </p:nvSpPr>
          <p:spPr>
            <a:xfrm>
              <a:off x="19050" y="0"/>
              <a:ext cx="24384000" cy="38100"/>
            </a:xfrm>
            <a:custGeom>
              <a:avLst/>
              <a:gdLst/>
              <a:ahLst/>
              <a:cxnLst/>
              <a:rect l="l" t="t" r="r" b="b"/>
              <a:pathLst>
                <a:path w="24384000" h="38100">
                  <a:moveTo>
                    <a:pt x="0" y="0"/>
                  </a:moveTo>
                  <a:lnTo>
                    <a:pt x="24384000" y="0"/>
                  </a:lnTo>
                  <a:lnTo>
                    <a:pt x="24384000" y="3810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5BAA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373298" y="2812972"/>
            <a:ext cx="4354121" cy="61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en-US" sz="3600" spc="34">
                <a:solidFill>
                  <a:srgbClr val="0D0D0D"/>
                </a:solidFill>
                <a:latin typeface="Montserrat"/>
              </a:rPr>
              <a:t>1.1 Lorem ipsum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91436" y="3725112"/>
            <a:ext cx="2170090" cy="77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Lorem</a:t>
            </a:r>
          </a:p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Ipsum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789961" y="3725112"/>
            <a:ext cx="1446209" cy="77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Lorem</a:t>
            </a:r>
          </a:p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Ipsum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91436" y="7342627"/>
            <a:ext cx="2170090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Lorem</a:t>
            </a:r>
          </a:p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Ipsum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89961" y="7342627"/>
            <a:ext cx="1526491" cy="7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Lorem</a:t>
            </a:r>
          </a:p>
          <a:p>
            <a:pPr algn="r">
              <a:lnSpc>
                <a:spcPts val="2879"/>
              </a:lnSpc>
            </a:pPr>
            <a:r>
              <a:rPr lang="en-US" sz="2400" spc="23">
                <a:solidFill>
                  <a:srgbClr val="000000"/>
                </a:solidFill>
                <a:latin typeface="Montserrat"/>
              </a:rPr>
              <a:t>Ipsum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3298" y="4036384"/>
            <a:ext cx="5870804" cy="341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480"/>
              </a:lnSpc>
            </a:pPr>
            <a:r>
              <a:rPr lang="en-US" sz="5400" spc="52">
                <a:solidFill>
                  <a:srgbClr val="42AB37"/>
                </a:solidFill>
                <a:latin typeface="Montserrat Medium"/>
              </a:rPr>
              <a:t>Lorem Ipsum</a:t>
            </a:r>
          </a:p>
          <a:p>
            <a:pPr algn="r">
              <a:lnSpc>
                <a:spcPts val="6480"/>
              </a:lnSpc>
            </a:pPr>
            <a:r>
              <a:rPr lang="en-US" sz="5400" spc="52">
                <a:solidFill>
                  <a:srgbClr val="42AB37"/>
                </a:solidFill>
                <a:latin typeface="Montserrat Medium"/>
              </a:rPr>
              <a:t>peria quatures qui quatas son deo dolenitium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-9525" y="-9525"/>
            <a:ext cx="18307050" cy="10306050"/>
            <a:chOff x="0" y="0"/>
            <a:chExt cx="24409400" cy="13741400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05BAA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688042" y="2189654"/>
            <a:ext cx="8911913" cy="140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-129" dirty="0">
                <a:solidFill>
                  <a:srgbClr val="FFFFFF"/>
                </a:solidFill>
                <a:latin typeface="Arial Bold"/>
              </a:rPr>
              <a:t>Thank you.</a:t>
            </a:r>
          </a:p>
        </p:txBody>
      </p:sp>
      <p:sp>
        <p:nvSpPr>
          <p:cNvPr id="14" name="Freeform 14"/>
          <p:cNvSpPr/>
          <p:nvPr/>
        </p:nvSpPr>
        <p:spPr>
          <a:xfrm>
            <a:off x="-389308" y="2459202"/>
            <a:ext cx="11677652" cy="7720236"/>
          </a:xfrm>
          <a:custGeom>
            <a:avLst/>
            <a:gdLst/>
            <a:ahLst/>
            <a:cxnLst/>
            <a:rect l="l" t="t" r="r" b="b"/>
            <a:pathLst>
              <a:path w="11677652" h="7720236">
                <a:moveTo>
                  <a:pt x="0" y="0"/>
                </a:moveTo>
                <a:lnTo>
                  <a:pt x="11677651" y="0"/>
                </a:lnTo>
                <a:lnTo>
                  <a:pt x="11677651" y="7720236"/>
                </a:lnTo>
                <a:lnTo>
                  <a:pt x="0" y="7720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" b="-1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013602" y="4808219"/>
            <a:ext cx="6603818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4800">
                <a:solidFill>
                  <a:srgbClr val="FFFFFF"/>
                </a:solidFill>
                <a:latin typeface="Arial"/>
              </a:rPr>
              <a:t>wmo.int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B4006B-9D86-9B76-D16B-6CBA3CD49FFE}"/>
              </a:ext>
            </a:extLst>
          </p:cNvPr>
          <p:cNvSpPr/>
          <p:nvPr/>
        </p:nvSpPr>
        <p:spPr>
          <a:xfrm>
            <a:off x="9163051" y="0"/>
            <a:ext cx="9163053" cy="1028700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06232-55AF-C43A-A9EE-BE6B3D265277}"/>
              </a:ext>
            </a:extLst>
          </p:cNvPr>
          <p:cNvSpPr/>
          <p:nvPr/>
        </p:nvSpPr>
        <p:spPr>
          <a:xfrm>
            <a:off x="-1" y="0"/>
            <a:ext cx="9163052" cy="10287000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B22BF9-8926-2292-257C-7DFCDD06D9F5}"/>
              </a:ext>
            </a:extLst>
          </p:cNvPr>
          <p:cNvCxnSpPr/>
          <p:nvPr/>
        </p:nvCxnSpPr>
        <p:spPr>
          <a:xfrm>
            <a:off x="9448800" y="723900"/>
            <a:ext cx="0" cy="84582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3AC653-BFCB-C77F-2D83-0EEFD4ABC005}"/>
              </a:ext>
            </a:extLst>
          </p:cNvPr>
          <p:cNvSpPr txBox="1"/>
          <p:nvPr/>
        </p:nvSpPr>
        <p:spPr>
          <a:xfrm>
            <a:off x="990600" y="2461728"/>
            <a:ext cx="7315200" cy="9169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6927"/>
              </a:lnSpc>
            </a:pPr>
            <a:r>
              <a:rPr lang="en-US" sz="4800" b="1" spc="-192">
                <a:solidFill>
                  <a:schemeClr val="bg1"/>
                </a:solidFill>
                <a:latin typeface="Univers LT Std 3"/>
              </a:rPr>
              <a:t>Indicators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E1898-98B3-FDC2-A922-A5DDB7E308A5}"/>
              </a:ext>
            </a:extLst>
          </p:cNvPr>
          <p:cNvSpPr txBox="1"/>
          <p:nvPr/>
        </p:nvSpPr>
        <p:spPr>
          <a:xfrm>
            <a:off x="10744201" y="2454729"/>
            <a:ext cx="6553199" cy="911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927"/>
              </a:lnSpc>
            </a:pPr>
            <a:r>
              <a:rPr lang="en-US" sz="4800" spc="-192">
                <a:solidFill>
                  <a:schemeClr val="bg1"/>
                </a:solidFill>
                <a:latin typeface="Univers LT Std 3"/>
              </a:rPr>
              <a:t>Extreme Events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E4110C-D2CF-9921-E069-1F134692D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90001"/>
              </p:ext>
            </p:extLst>
          </p:nvPr>
        </p:nvGraphicFramePr>
        <p:xfrm>
          <a:off x="1510554" y="3753073"/>
          <a:ext cx="5715000" cy="6159500"/>
        </p:xfrm>
        <a:graphic>
          <a:graphicData uri="http://schemas.openxmlformats.org/drawingml/2006/table">
            <a:tbl>
              <a:tblPr/>
              <a:tblGrid>
                <a:gridCol w="5715000">
                  <a:extLst>
                    <a:ext uri="{9D8B030D-6E8A-4147-A177-3AD203B41FA5}">
                      <a16:colId xmlns:a16="http://schemas.microsoft.com/office/drawing/2014/main" val="4137793004"/>
                    </a:ext>
                  </a:extLst>
                </a:gridCol>
              </a:tblGrid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Jura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954686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Jessica Blunden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83808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Atsushi Goto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612349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endParaRPr lang="en-CH" sz="4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51436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Mxolisi </a:t>
                      </a:r>
                      <a:r>
                        <a:rPr lang="en-GB" sz="40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Shongwe</a:t>
                      </a:r>
                      <a:endParaRPr lang="en-GB" sz="4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9678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Karina von Schuckmann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483757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Atsushi Minami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379318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Markus Ziese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197304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Robert Dunn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60141"/>
                  </a:ext>
                </a:extLst>
              </a:tr>
              <a:tr h="250587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Anny </a:t>
                      </a:r>
                      <a:r>
                        <a:rPr lang="en-GB" sz="4000" b="0" i="0" u="none" strike="noStrike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Cazenave</a:t>
                      </a:r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02364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003255-D42D-24AF-A44C-0ACA27058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80695"/>
              </p:ext>
            </p:extLst>
          </p:nvPr>
        </p:nvGraphicFramePr>
        <p:xfrm>
          <a:off x="11405537" y="3841119"/>
          <a:ext cx="5565771" cy="6159500"/>
        </p:xfrm>
        <a:graphic>
          <a:graphicData uri="http://schemas.openxmlformats.org/drawingml/2006/table">
            <a:tbl>
              <a:tblPr/>
              <a:tblGrid>
                <a:gridCol w="5565771">
                  <a:extLst>
                    <a:ext uri="{9D8B030D-6E8A-4147-A177-3AD203B41FA5}">
                      <a16:colId xmlns:a16="http://schemas.microsoft.com/office/drawing/2014/main" val="238524687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Lake 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560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Blair Trewin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0719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Jose Alvaro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129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CH" sz="40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8517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Henry Reges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7776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Sarah Diouf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5038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John Kennedy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1676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Claire Ransom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319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Awatif Ebrahim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677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CH" sz="4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339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97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2842d5b1-29b9-4ee3-93b9-2c5bb8741781"/>
  <p:tag name="SLIDO_EVENT_SECTION_UUID" val="c43e33f2-e808-4db2-a4c2-1e15b3923bc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19" ma:contentTypeDescription="Create a new document." ma:contentTypeScope="" ma:versionID="757da7bee988a31fa1313c7da238fbb9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435059acb642ee5d9bf8ca74320a1985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writingtea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ritingteam" ma:index="20" nillable="true" ma:displayName="writing team" ma:format="Dropdown" ma:list="UserInfo" ma:SharePointGroup="0" ma:internalName="writingtea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a24cdc8-8870-4ebd-a024-58577794ff9a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ritingteam xmlns="2c63548e-e22e-43cb-a415-9193d4d80a38">
      <UserInfo>
        <DisplayName/>
        <AccountId xsi:nil="true"/>
        <AccountType/>
      </UserInfo>
    </writingteam>
    <TaxCatchAll xmlns="9d2c9005-3129-4719-81ca-2fc8d806cf37" xsi:nil="true"/>
    <lcf76f155ced4ddcb4097134ff3c332f xmlns="2c63548e-e22e-43cb-a415-9193d4d80a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1CAD99-66B8-4B1F-B0EB-A16AE478076F}">
  <ds:schemaRefs>
    <ds:schemaRef ds:uri="2c63548e-e22e-43cb-a415-9193d4d80a38"/>
    <ds:schemaRef ds:uri="9d2c9005-3129-4719-81ca-2fc8d806cf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C395F2B-385B-480F-AFFE-BC34038BB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953967-A48A-4719-AB61-1A7206C4C2F6}">
  <ds:schemaRefs>
    <ds:schemaRef ds:uri="http://schemas.microsoft.com/office/infopath/2007/PartnerControls"/>
    <ds:schemaRef ds:uri="2c63548e-e22e-43cb-a415-9193d4d80a38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9d2c9005-3129-4719-81ca-2fc8d806cf37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Custom</PresentationFormat>
  <Paragraphs>80</Paragraphs>
  <Slides>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Write-Shop Slides</dc:title>
  <cp:lastModifiedBy>Claire Ransom</cp:lastModifiedBy>
  <cp:revision>4</cp:revision>
  <dcterms:created xsi:type="dcterms:W3CDTF">2006-08-16T00:00:00Z</dcterms:created>
  <dcterms:modified xsi:type="dcterms:W3CDTF">2023-12-19T12:46:07Z</dcterms:modified>
  <dc:identifier>DAFy7ZlD1JE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  <property fmtid="{D5CDD505-2E9C-101B-9397-08002B2CF9AE}" pid="3" name="ContentTypeId">
    <vt:lpwstr>0x010100B0C1E5BA222991439BA07A4745E8FDAA</vt:lpwstr>
  </property>
  <property fmtid="{D5CDD505-2E9C-101B-9397-08002B2CF9AE}" pid="4" name="MediaServiceImageTags">
    <vt:lpwstr/>
  </property>
</Properties>
</file>