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78" r:id="rId5"/>
    <p:sldId id="279" r:id="rId6"/>
    <p:sldId id="348" r:id="rId7"/>
    <p:sldId id="351" r:id="rId8"/>
    <p:sldId id="349" r:id="rId9"/>
    <p:sldId id="350" r:id="rId10"/>
    <p:sldId id="28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oeke Kuik" initials="FK" lastIdx="7" clrIdx="0">
    <p:extLst>
      <p:ext uri="{19B8F6BF-5375-455C-9EA6-DF929625EA0E}">
        <p15:presenceInfo xmlns:p15="http://schemas.microsoft.com/office/powerpoint/2012/main" userId="8e861f53c833dbe6" providerId="Windows Live"/>
      </p:ext>
    </p:extLst>
  </p:cmAuthor>
  <p:cmAuthor id="2" name="Brian Day" initials="BD" lastIdx="6" clrIdx="1">
    <p:extLst>
      <p:ext uri="{19B8F6BF-5375-455C-9EA6-DF929625EA0E}">
        <p15:presenceInfo xmlns:p15="http://schemas.microsoft.com/office/powerpoint/2012/main" userId="S::Brian.Day@campbellsci.ca::e642458b-2350-4060-a9d1-a80cde64998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106E5D-20B3-4EFE-A83B-1F9475BA8BD4}" v="2" dt="2023-02-03T17:08:09.9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5" autoAdjust="0"/>
    <p:restoredTop sz="86604" autoAdjust="0"/>
  </p:normalViewPr>
  <p:slideViewPr>
    <p:cSldViewPr snapToGrid="0">
      <p:cViewPr varScale="1">
        <p:scale>
          <a:sx n="95" d="100"/>
          <a:sy n="95" d="100"/>
        </p:scale>
        <p:origin x="111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A82408-173F-4D13-89DE-5E96BE956477}" type="datetimeFigureOut">
              <a:rPr lang="en-US" smtClean="0"/>
              <a:t>07-Feb-23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C0D73F-5CBC-4A72-9AE8-9BD8F77B8904}" type="slidenum">
              <a:rPr lang="en-US" smtClean="0"/>
              <a:t>‹#›</a:t>
            </a:fld>
            <a:endParaRPr lang="en-US"/>
          </a:p>
        </p:txBody>
      </p:sp>
    </p:spTree>
    <p:extLst>
      <p:ext uri="{BB962C8B-B14F-4D97-AF65-F5344CB8AC3E}">
        <p14:creationId xmlns:p14="http://schemas.microsoft.com/office/powerpoint/2010/main" val="1685476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C0D73F-5CBC-4A72-9AE8-9BD8F77B8904}" type="slidenum">
              <a:rPr lang="en-US" smtClean="0"/>
              <a:t>1</a:t>
            </a:fld>
            <a:endParaRPr lang="en-US"/>
          </a:p>
        </p:txBody>
      </p:sp>
    </p:spTree>
    <p:extLst>
      <p:ext uri="{BB962C8B-B14F-4D97-AF65-F5344CB8AC3E}">
        <p14:creationId xmlns:p14="http://schemas.microsoft.com/office/powerpoint/2010/main" val="860655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C0D73F-5CBC-4A72-9AE8-9BD8F77B8904}" type="slidenum">
              <a:rPr lang="en-US" smtClean="0"/>
              <a:t>2</a:t>
            </a:fld>
            <a:endParaRPr lang="en-US"/>
          </a:p>
        </p:txBody>
      </p:sp>
    </p:spTree>
    <p:extLst>
      <p:ext uri="{BB962C8B-B14F-4D97-AF65-F5344CB8AC3E}">
        <p14:creationId xmlns:p14="http://schemas.microsoft.com/office/powerpoint/2010/main" val="3515920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HMEI members affirm and support the central role of met services as the single authoritative voice for weather alerts, especially when it pertains to public health and safety</a:t>
            </a:r>
          </a:p>
          <a:p>
            <a:endParaRPr lang="en-US" dirty="0"/>
          </a:p>
        </p:txBody>
      </p:sp>
      <p:sp>
        <p:nvSpPr>
          <p:cNvPr id="4" name="Slide Number Placeholder 3"/>
          <p:cNvSpPr>
            <a:spLocks noGrp="1"/>
          </p:cNvSpPr>
          <p:nvPr>
            <p:ph type="sldNum" sz="quarter" idx="5"/>
          </p:nvPr>
        </p:nvSpPr>
        <p:spPr/>
        <p:txBody>
          <a:bodyPr/>
          <a:lstStyle/>
          <a:p>
            <a:fld id="{8DC0D73F-5CBC-4A72-9AE8-9BD8F77B8904}" type="slidenum">
              <a:rPr lang="en-US" smtClean="0"/>
              <a:t>3</a:t>
            </a:fld>
            <a:endParaRPr lang="en-US"/>
          </a:p>
        </p:txBody>
      </p:sp>
    </p:spTree>
    <p:extLst>
      <p:ext uri="{BB962C8B-B14F-4D97-AF65-F5344CB8AC3E}">
        <p14:creationId xmlns:p14="http://schemas.microsoft.com/office/powerpoint/2010/main" val="3931316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lumMod val="75000"/>
                  <a:lumOff val="25000"/>
                </a:schemeClr>
              </a:solidFill>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8DC0D73F-5CBC-4A72-9AE8-9BD8F77B8904}" type="slidenum">
              <a:rPr lang="en-US" smtClean="0"/>
              <a:t>4</a:t>
            </a:fld>
            <a:endParaRPr lang="en-US"/>
          </a:p>
        </p:txBody>
      </p:sp>
    </p:spTree>
    <p:extLst>
      <p:ext uri="{BB962C8B-B14F-4D97-AF65-F5344CB8AC3E}">
        <p14:creationId xmlns:p14="http://schemas.microsoft.com/office/powerpoint/2010/main" val="3562599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AAA09-C1C0-4B9B-A795-DB0DF28946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F54F67-1FC2-4230-BEC9-993D34E22F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09313F-BE05-417B-93A5-91A602F30B89}"/>
              </a:ext>
            </a:extLst>
          </p:cNvPr>
          <p:cNvSpPr>
            <a:spLocks noGrp="1"/>
          </p:cNvSpPr>
          <p:nvPr>
            <p:ph type="dt" sz="half" idx="10"/>
          </p:nvPr>
        </p:nvSpPr>
        <p:spPr/>
        <p:txBody>
          <a:bodyPr/>
          <a:lstStyle/>
          <a:p>
            <a:fld id="{867FD72E-AF72-486D-A82A-F9F54843CB81}" type="datetimeFigureOut">
              <a:rPr lang="en-US" smtClean="0"/>
              <a:t>07-Feb-23</a:t>
            </a:fld>
            <a:endParaRPr lang="en-US"/>
          </a:p>
        </p:txBody>
      </p:sp>
      <p:sp>
        <p:nvSpPr>
          <p:cNvPr id="5" name="Footer Placeholder 4">
            <a:extLst>
              <a:ext uri="{FF2B5EF4-FFF2-40B4-BE49-F238E27FC236}">
                <a16:creationId xmlns:a16="http://schemas.microsoft.com/office/drawing/2014/main" id="{9E66956B-3F6A-4BD5-8528-482412FF8D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2B37AE-5FE1-4F75-8E8B-C02752FBD567}"/>
              </a:ext>
            </a:extLst>
          </p:cNvPr>
          <p:cNvSpPr>
            <a:spLocks noGrp="1"/>
          </p:cNvSpPr>
          <p:nvPr>
            <p:ph type="sldNum" sz="quarter" idx="12"/>
          </p:nvPr>
        </p:nvSpPr>
        <p:spPr/>
        <p:txBody>
          <a:bodyPr/>
          <a:lstStyle/>
          <a:p>
            <a:fld id="{1A0FFF1D-48B3-46B4-912E-48E146F6B27C}" type="slidenum">
              <a:rPr lang="en-US" smtClean="0"/>
              <a:t>‹#›</a:t>
            </a:fld>
            <a:endParaRPr lang="en-US"/>
          </a:p>
        </p:txBody>
      </p:sp>
    </p:spTree>
    <p:extLst>
      <p:ext uri="{BB962C8B-B14F-4D97-AF65-F5344CB8AC3E}">
        <p14:creationId xmlns:p14="http://schemas.microsoft.com/office/powerpoint/2010/main" val="254187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BE3D6-A195-4BA2-A189-D97DA117D6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F6476A-FC79-497B-BCE1-7010FF0407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5505E2-976A-4273-BD2A-123088AA8DB6}"/>
              </a:ext>
            </a:extLst>
          </p:cNvPr>
          <p:cNvSpPr>
            <a:spLocks noGrp="1"/>
          </p:cNvSpPr>
          <p:nvPr>
            <p:ph type="dt" sz="half" idx="10"/>
          </p:nvPr>
        </p:nvSpPr>
        <p:spPr/>
        <p:txBody>
          <a:bodyPr/>
          <a:lstStyle/>
          <a:p>
            <a:fld id="{867FD72E-AF72-486D-A82A-F9F54843CB81}" type="datetimeFigureOut">
              <a:rPr lang="en-US" smtClean="0"/>
              <a:t>07-Feb-23</a:t>
            </a:fld>
            <a:endParaRPr lang="en-US"/>
          </a:p>
        </p:txBody>
      </p:sp>
      <p:sp>
        <p:nvSpPr>
          <p:cNvPr id="5" name="Footer Placeholder 4">
            <a:extLst>
              <a:ext uri="{FF2B5EF4-FFF2-40B4-BE49-F238E27FC236}">
                <a16:creationId xmlns:a16="http://schemas.microsoft.com/office/drawing/2014/main" id="{4E508171-EB4D-45D3-B4BB-7DB4A15DA1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6F3752-1FD0-416B-A971-020BDDB50DC7}"/>
              </a:ext>
            </a:extLst>
          </p:cNvPr>
          <p:cNvSpPr>
            <a:spLocks noGrp="1"/>
          </p:cNvSpPr>
          <p:nvPr>
            <p:ph type="sldNum" sz="quarter" idx="12"/>
          </p:nvPr>
        </p:nvSpPr>
        <p:spPr/>
        <p:txBody>
          <a:bodyPr/>
          <a:lstStyle/>
          <a:p>
            <a:fld id="{1A0FFF1D-48B3-46B4-912E-48E146F6B27C}" type="slidenum">
              <a:rPr lang="en-US" smtClean="0"/>
              <a:t>‹#›</a:t>
            </a:fld>
            <a:endParaRPr lang="en-US"/>
          </a:p>
        </p:txBody>
      </p:sp>
    </p:spTree>
    <p:extLst>
      <p:ext uri="{BB962C8B-B14F-4D97-AF65-F5344CB8AC3E}">
        <p14:creationId xmlns:p14="http://schemas.microsoft.com/office/powerpoint/2010/main" val="295453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BC465-565C-4280-A670-23667F3598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D8242E-D0C9-4889-A42C-58A955ADA0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4EC360-1B18-4B0F-B794-B0A991499390}"/>
              </a:ext>
            </a:extLst>
          </p:cNvPr>
          <p:cNvSpPr>
            <a:spLocks noGrp="1"/>
          </p:cNvSpPr>
          <p:nvPr>
            <p:ph type="dt" sz="half" idx="10"/>
          </p:nvPr>
        </p:nvSpPr>
        <p:spPr/>
        <p:txBody>
          <a:bodyPr/>
          <a:lstStyle/>
          <a:p>
            <a:fld id="{867FD72E-AF72-486D-A82A-F9F54843CB81}" type="datetimeFigureOut">
              <a:rPr lang="en-US" smtClean="0"/>
              <a:t>07-Feb-23</a:t>
            </a:fld>
            <a:endParaRPr lang="en-US"/>
          </a:p>
        </p:txBody>
      </p:sp>
      <p:sp>
        <p:nvSpPr>
          <p:cNvPr id="5" name="Footer Placeholder 4">
            <a:extLst>
              <a:ext uri="{FF2B5EF4-FFF2-40B4-BE49-F238E27FC236}">
                <a16:creationId xmlns:a16="http://schemas.microsoft.com/office/drawing/2014/main" id="{901CB6DA-1166-4B79-89B4-0BABA067AE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587A9-DA4F-41D0-AF57-D64AB42B4D6E}"/>
              </a:ext>
            </a:extLst>
          </p:cNvPr>
          <p:cNvSpPr>
            <a:spLocks noGrp="1"/>
          </p:cNvSpPr>
          <p:nvPr>
            <p:ph type="sldNum" sz="quarter" idx="12"/>
          </p:nvPr>
        </p:nvSpPr>
        <p:spPr/>
        <p:txBody>
          <a:bodyPr/>
          <a:lstStyle/>
          <a:p>
            <a:fld id="{1A0FFF1D-48B3-46B4-912E-48E146F6B27C}" type="slidenum">
              <a:rPr lang="en-US" smtClean="0"/>
              <a:t>‹#›</a:t>
            </a:fld>
            <a:endParaRPr lang="en-US"/>
          </a:p>
        </p:txBody>
      </p:sp>
    </p:spTree>
    <p:extLst>
      <p:ext uri="{BB962C8B-B14F-4D97-AF65-F5344CB8AC3E}">
        <p14:creationId xmlns:p14="http://schemas.microsoft.com/office/powerpoint/2010/main" val="603708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E39D3-3A53-44EB-8718-BA46733D40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2D2F94-061C-4701-A9AC-62C93808BEA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9A4A80-7074-49A5-831F-EBA7153FD7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53857F-3B82-497F-B2F0-0657CABB523D}"/>
              </a:ext>
            </a:extLst>
          </p:cNvPr>
          <p:cNvSpPr>
            <a:spLocks noGrp="1"/>
          </p:cNvSpPr>
          <p:nvPr>
            <p:ph type="dt" sz="half" idx="10"/>
          </p:nvPr>
        </p:nvSpPr>
        <p:spPr/>
        <p:txBody>
          <a:bodyPr/>
          <a:lstStyle/>
          <a:p>
            <a:fld id="{867FD72E-AF72-486D-A82A-F9F54843CB81}" type="datetimeFigureOut">
              <a:rPr lang="en-US" smtClean="0"/>
              <a:t>07-Feb-23</a:t>
            </a:fld>
            <a:endParaRPr lang="en-US"/>
          </a:p>
        </p:txBody>
      </p:sp>
      <p:sp>
        <p:nvSpPr>
          <p:cNvPr id="6" name="Footer Placeholder 5">
            <a:extLst>
              <a:ext uri="{FF2B5EF4-FFF2-40B4-BE49-F238E27FC236}">
                <a16:creationId xmlns:a16="http://schemas.microsoft.com/office/drawing/2014/main" id="{322D862F-043C-4602-B50C-D94B3E7F08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0A90EA-19FD-455B-B21A-FD118397E7CE}"/>
              </a:ext>
            </a:extLst>
          </p:cNvPr>
          <p:cNvSpPr>
            <a:spLocks noGrp="1"/>
          </p:cNvSpPr>
          <p:nvPr>
            <p:ph type="sldNum" sz="quarter" idx="12"/>
          </p:nvPr>
        </p:nvSpPr>
        <p:spPr/>
        <p:txBody>
          <a:bodyPr/>
          <a:lstStyle/>
          <a:p>
            <a:fld id="{1A0FFF1D-48B3-46B4-912E-48E146F6B27C}" type="slidenum">
              <a:rPr lang="en-US" smtClean="0"/>
              <a:t>‹#›</a:t>
            </a:fld>
            <a:endParaRPr lang="en-US"/>
          </a:p>
        </p:txBody>
      </p:sp>
    </p:spTree>
    <p:extLst>
      <p:ext uri="{BB962C8B-B14F-4D97-AF65-F5344CB8AC3E}">
        <p14:creationId xmlns:p14="http://schemas.microsoft.com/office/powerpoint/2010/main" val="2524946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64A8F-503A-4620-A61D-838D3F09B8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3E05C9-7B66-48E1-90A4-40C5CAAC5B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43530B-ADA2-4994-86B2-4E4CA14879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CFA887-148F-4344-9206-3397B439E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46EEF7-FFCD-42BA-A482-6DCE0D8700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BC39D6-456D-4812-97A1-3985A03916B2}"/>
              </a:ext>
            </a:extLst>
          </p:cNvPr>
          <p:cNvSpPr>
            <a:spLocks noGrp="1"/>
          </p:cNvSpPr>
          <p:nvPr>
            <p:ph type="dt" sz="half" idx="10"/>
          </p:nvPr>
        </p:nvSpPr>
        <p:spPr/>
        <p:txBody>
          <a:bodyPr/>
          <a:lstStyle/>
          <a:p>
            <a:fld id="{867FD72E-AF72-486D-A82A-F9F54843CB81}" type="datetimeFigureOut">
              <a:rPr lang="en-US" smtClean="0"/>
              <a:t>07-Feb-23</a:t>
            </a:fld>
            <a:endParaRPr lang="en-US"/>
          </a:p>
        </p:txBody>
      </p:sp>
      <p:sp>
        <p:nvSpPr>
          <p:cNvPr id="8" name="Footer Placeholder 7">
            <a:extLst>
              <a:ext uri="{FF2B5EF4-FFF2-40B4-BE49-F238E27FC236}">
                <a16:creationId xmlns:a16="http://schemas.microsoft.com/office/drawing/2014/main" id="{D6AD8733-7CA8-4765-BE13-2943EE61E2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BAB34C-ADA6-4F9E-8DF3-E2A24F8649A0}"/>
              </a:ext>
            </a:extLst>
          </p:cNvPr>
          <p:cNvSpPr>
            <a:spLocks noGrp="1"/>
          </p:cNvSpPr>
          <p:nvPr>
            <p:ph type="sldNum" sz="quarter" idx="12"/>
          </p:nvPr>
        </p:nvSpPr>
        <p:spPr/>
        <p:txBody>
          <a:bodyPr/>
          <a:lstStyle/>
          <a:p>
            <a:fld id="{1A0FFF1D-48B3-46B4-912E-48E146F6B27C}" type="slidenum">
              <a:rPr lang="en-US" smtClean="0"/>
              <a:t>‹#›</a:t>
            </a:fld>
            <a:endParaRPr lang="en-US"/>
          </a:p>
        </p:txBody>
      </p:sp>
    </p:spTree>
    <p:extLst>
      <p:ext uri="{BB962C8B-B14F-4D97-AF65-F5344CB8AC3E}">
        <p14:creationId xmlns:p14="http://schemas.microsoft.com/office/powerpoint/2010/main" val="2988436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47CAF-6D8B-41F8-9746-254285D1CD0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89EB3D-D58B-473E-B3E3-9364AB6536E2}"/>
              </a:ext>
            </a:extLst>
          </p:cNvPr>
          <p:cNvSpPr>
            <a:spLocks noGrp="1"/>
          </p:cNvSpPr>
          <p:nvPr>
            <p:ph type="dt" sz="half" idx="10"/>
          </p:nvPr>
        </p:nvSpPr>
        <p:spPr/>
        <p:txBody>
          <a:bodyPr/>
          <a:lstStyle/>
          <a:p>
            <a:fld id="{867FD72E-AF72-486D-A82A-F9F54843CB81}" type="datetimeFigureOut">
              <a:rPr lang="en-US" smtClean="0"/>
              <a:t>07-Feb-23</a:t>
            </a:fld>
            <a:endParaRPr lang="en-US"/>
          </a:p>
        </p:txBody>
      </p:sp>
      <p:sp>
        <p:nvSpPr>
          <p:cNvPr id="4" name="Footer Placeholder 3">
            <a:extLst>
              <a:ext uri="{FF2B5EF4-FFF2-40B4-BE49-F238E27FC236}">
                <a16:creationId xmlns:a16="http://schemas.microsoft.com/office/drawing/2014/main" id="{CD9B44BF-EE7B-42BF-90C0-C728748C53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869F77-66DD-4595-ADE0-9B889DD2AAF6}"/>
              </a:ext>
            </a:extLst>
          </p:cNvPr>
          <p:cNvSpPr>
            <a:spLocks noGrp="1"/>
          </p:cNvSpPr>
          <p:nvPr>
            <p:ph type="sldNum" sz="quarter" idx="12"/>
          </p:nvPr>
        </p:nvSpPr>
        <p:spPr/>
        <p:txBody>
          <a:bodyPr/>
          <a:lstStyle/>
          <a:p>
            <a:fld id="{1A0FFF1D-48B3-46B4-912E-48E146F6B27C}" type="slidenum">
              <a:rPr lang="en-US" smtClean="0"/>
              <a:t>‹#›</a:t>
            </a:fld>
            <a:endParaRPr lang="en-US"/>
          </a:p>
        </p:txBody>
      </p:sp>
    </p:spTree>
    <p:extLst>
      <p:ext uri="{BB962C8B-B14F-4D97-AF65-F5344CB8AC3E}">
        <p14:creationId xmlns:p14="http://schemas.microsoft.com/office/powerpoint/2010/main" val="333117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96FF39-6B5D-48C9-8DE7-6A793862BDD8}"/>
              </a:ext>
            </a:extLst>
          </p:cNvPr>
          <p:cNvSpPr>
            <a:spLocks noGrp="1"/>
          </p:cNvSpPr>
          <p:nvPr>
            <p:ph type="dt" sz="half" idx="10"/>
          </p:nvPr>
        </p:nvSpPr>
        <p:spPr/>
        <p:txBody>
          <a:bodyPr/>
          <a:lstStyle/>
          <a:p>
            <a:fld id="{867FD72E-AF72-486D-A82A-F9F54843CB81}" type="datetimeFigureOut">
              <a:rPr lang="en-US" smtClean="0"/>
              <a:t>07-Feb-23</a:t>
            </a:fld>
            <a:endParaRPr lang="en-US"/>
          </a:p>
        </p:txBody>
      </p:sp>
      <p:sp>
        <p:nvSpPr>
          <p:cNvPr id="3" name="Footer Placeholder 2">
            <a:extLst>
              <a:ext uri="{FF2B5EF4-FFF2-40B4-BE49-F238E27FC236}">
                <a16:creationId xmlns:a16="http://schemas.microsoft.com/office/drawing/2014/main" id="{03FB5CC6-B5AF-451B-BCF6-488E57149D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74200E-5FD8-44C7-B93B-0A678BE8E2D9}"/>
              </a:ext>
            </a:extLst>
          </p:cNvPr>
          <p:cNvSpPr>
            <a:spLocks noGrp="1"/>
          </p:cNvSpPr>
          <p:nvPr>
            <p:ph type="sldNum" sz="quarter" idx="12"/>
          </p:nvPr>
        </p:nvSpPr>
        <p:spPr/>
        <p:txBody>
          <a:bodyPr/>
          <a:lstStyle/>
          <a:p>
            <a:fld id="{1A0FFF1D-48B3-46B4-912E-48E146F6B27C}" type="slidenum">
              <a:rPr lang="en-US" smtClean="0"/>
              <a:t>‹#›</a:t>
            </a:fld>
            <a:endParaRPr lang="en-US"/>
          </a:p>
        </p:txBody>
      </p:sp>
    </p:spTree>
    <p:extLst>
      <p:ext uri="{BB962C8B-B14F-4D97-AF65-F5344CB8AC3E}">
        <p14:creationId xmlns:p14="http://schemas.microsoft.com/office/powerpoint/2010/main" val="392832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D793C-7DB8-4019-B6D1-84653C4D1C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AC9814-D2A2-4A24-8A23-1F581E6BD6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233647-B235-4139-85E9-6513377DB4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FB7636-4FE0-4724-A551-1FDCD276409F}"/>
              </a:ext>
            </a:extLst>
          </p:cNvPr>
          <p:cNvSpPr>
            <a:spLocks noGrp="1"/>
          </p:cNvSpPr>
          <p:nvPr>
            <p:ph type="dt" sz="half" idx="10"/>
          </p:nvPr>
        </p:nvSpPr>
        <p:spPr/>
        <p:txBody>
          <a:bodyPr/>
          <a:lstStyle/>
          <a:p>
            <a:fld id="{867FD72E-AF72-486D-A82A-F9F54843CB81}" type="datetimeFigureOut">
              <a:rPr lang="en-US" smtClean="0"/>
              <a:t>07-Feb-23</a:t>
            </a:fld>
            <a:endParaRPr lang="en-US"/>
          </a:p>
        </p:txBody>
      </p:sp>
      <p:sp>
        <p:nvSpPr>
          <p:cNvPr id="6" name="Footer Placeholder 5">
            <a:extLst>
              <a:ext uri="{FF2B5EF4-FFF2-40B4-BE49-F238E27FC236}">
                <a16:creationId xmlns:a16="http://schemas.microsoft.com/office/drawing/2014/main" id="{D92DA399-04A7-46AE-8C54-CA05B451FC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DCC327-F917-41EF-8034-BE204EA3F928}"/>
              </a:ext>
            </a:extLst>
          </p:cNvPr>
          <p:cNvSpPr>
            <a:spLocks noGrp="1"/>
          </p:cNvSpPr>
          <p:nvPr>
            <p:ph type="sldNum" sz="quarter" idx="12"/>
          </p:nvPr>
        </p:nvSpPr>
        <p:spPr/>
        <p:txBody>
          <a:bodyPr/>
          <a:lstStyle/>
          <a:p>
            <a:fld id="{1A0FFF1D-48B3-46B4-912E-48E146F6B27C}" type="slidenum">
              <a:rPr lang="en-US" smtClean="0"/>
              <a:t>‹#›</a:t>
            </a:fld>
            <a:endParaRPr lang="en-US"/>
          </a:p>
        </p:txBody>
      </p:sp>
    </p:spTree>
    <p:extLst>
      <p:ext uri="{BB962C8B-B14F-4D97-AF65-F5344CB8AC3E}">
        <p14:creationId xmlns:p14="http://schemas.microsoft.com/office/powerpoint/2010/main" val="1514330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CE158-372B-4363-8716-A5E5531DC3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B2A9A6-114A-4A0E-823C-A7CA64853B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F3FB2D-A32B-4962-94CB-4029D93A23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F3F06B-71B0-4A7A-ADAC-35F07B3D3350}"/>
              </a:ext>
            </a:extLst>
          </p:cNvPr>
          <p:cNvSpPr>
            <a:spLocks noGrp="1"/>
          </p:cNvSpPr>
          <p:nvPr>
            <p:ph type="dt" sz="half" idx="10"/>
          </p:nvPr>
        </p:nvSpPr>
        <p:spPr/>
        <p:txBody>
          <a:bodyPr/>
          <a:lstStyle/>
          <a:p>
            <a:fld id="{867FD72E-AF72-486D-A82A-F9F54843CB81}" type="datetimeFigureOut">
              <a:rPr lang="en-US" smtClean="0"/>
              <a:t>07-Feb-23</a:t>
            </a:fld>
            <a:endParaRPr lang="en-US"/>
          </a:p>
        </p:txBody>
      </p:sp>
      <p:sp>
        <p:nvSpPr>
          <p:cNvPr id="6" name="Footer Placeholder 5">
            <a:extLst>
              <a:ext uri="{FF2B5EF4-FFF2-40B4-BE49-F238E27FC236}">
                <a16:creationId xmlns:a16="http://schemas.microsoft.com/office/drawing/2014/main" id="{B7C04BFF-F23F-41E8-843B-D74F270780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DB4C23-BAE3-4AD4-AB04-3FFB43778271}"/>
              </a:ext>
            </a:extLst>
          </p:cNvPr>
          <p:cNvSpPr>
            <a:spLocks noGrp="1"/>
          </p:cNvSpPr>
          <p:nvPr>
            <p:ph type="sldNum" sz="quarter" idx="12"/>
          </p:nvPr>
        </p:nvSpPr>
        <p:spPr/>
        <p:txBody>
          <a:bodyPr/>
          <a:lstStyle/>
          <a:p>
            <a:fld id="{1A0FFF1D-48B3-46B4-912E-48E146F6B27C}" type="slidenum">
              <a:rPr lang="en-US" smtClean="0"/>
              <a:t>‹#›</a:t>
            </a:fld>
            <a:endParaRPr lang="en-US"/>
          </a:p>
        </p:txBody>
      </p:sp>
    </p:spTree>
    <p:extLst>
      <p:ext uri="{BB962C8B-B14F-4D97-AF65-F5344CB8AC3E}">
        <p14:creationId xmlns:p14="http://schemas.microsoft.com/office/powerpoint/2010/main" val="3106759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50F53-4BC9-4D5E-ACE4-CECA1BA7CF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483D10-27DD-46B7-9E1F-1DE58ABC74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CC03B1-6022-4DE8-8294-332CF6A7EA34}"/>
              </a:ext>
            </a:extLst>
          </p:cNvPr>
          <p:cNvSpPr>
            <a:spLocks noGrp="1"/>
          </p:cNvSpPr>
          <p:nvPr>
            <p:ph type="dt" sz="half" idx="10"/>
          </p:nvPr>
        </p:nvSpPr>
        <p:spPr/>
        <p:txBody>
          <a:bodyPr/>
          <a:lstStyle/>
          <a:p>
            <a:fld id="{867FD72E-AF72-486D-A82A-F9F54843CB81}" type="datetimeFigureOut">
              <a:rPr lang="en-US" smtClean="0"/>
              <a:t>07-Feb-23</a:t>
            </a:fld>
            <a:endParaRPr lang="en-US"/>
          </a:p>
        </p:txBody>
      </p:sp>
      <p:sp>
        <p:nvSpPr>
          <p:cNvPr id="5" name="Footer Placeholder 4">
            <a:extLst>
              <a:ext uri="{FF2B5EF4-FFF2-40B4-BE49-F238E27FC236}">
                <a16:creationId xmlns:a16="http://schemas.microsoft.com/office/drawing/2014/main" id="{E5508C6C-35CF-4C6D-90A7-FC84FF694D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372112-F674-44C0-9145-7DB0EA02DCB6}"/>
              </a:ext>
            </a:extLst>
          </p:cNvPr>
          <p:cNvSpPr>
            <a:spLocks noGrp="1"/>
          </p:cNvSpPr>
          <p:nvPr>
            <p:ph type="sldNum" sz="quarter" idx="12"/>
          </p:nvPr>
        </p:nvSpPr>
        <p:spPr/>
        <p:txBody>
          <a:bodyPr/>
          <a:lstStyle/>
          <a:p>
            <a:fld id="{1A0FFF1D-48B3-46B4-912E-48E146F6B27C}" type="slidenum">
              <a:rPr lang="en-US" smtClean="0"/>
              <a:t>‹#›</a:t>
            </a:fld>
            <a:endParaRPr lang="en-US"/>
          </a:p>
        </p:txBody>
      </p:sp>
    </p:spTree>
    <p:extLst>
      <p:ext uri="{BB962C8B-B14F-4D97-AF65-F5344CB8AC3E}">
        <p14:creationId xmlns:p14="http://schemas.microsoft.com/office/powerpoint/2010/main" val="3084369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777CEC-DA60-4451-8C13-E19560E800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D2098E-E908-4F2F-918B-0142BFF1BB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C25186-AC8D-4CB9-85FC-E84A78F8AC85}"/>
              </a:ext>
            </a:extLst>
          </p:cNvPr>
          <p:cNvSpPr>
            <a:spLocks noGrp="1"/>
          </p:cNvSpPr>
          <p:nvPr>
            <p:ph type="dt" sz="half" idx="10"/>
          </p:nvPr>
        </p:nvSpPr>
        <p:spPr/>
        <p:txBody>
          <a:bodyPr/>
          <a:lstStyle/>
          <a:p>
            <a:fld id="{867FD72E-AF72-486D-A82A-F9F54843CB81}" type="datetimeFigureOut">
              <a:rPr lang="en-US" smtClean="0"/>
              <a:t>07-Feb-23</a:t>
            </a:fld>
            <a:endParaRPr lang="en-US"/>
          </a:p>
        </p:txBody>
      </p:sp>
      <p:sp>
        <p:nvSpPr>
          <p:cNvPr id="5" name="Footer Placeholder 4">
            <a:extLst>
              <a:ext uri="{FF2B5EF4-FFF2-40B4-BE49-F238E27FC236}">
                <a16:creationId xmlns:a16="http://schemas.microsoft.com/office/drawing/2014/main" id="{5786FFB7-5A15-4BFD-836C-10DECC3852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65E56D-F28B-4BA2-B930-7F2F168F1B9B}"/>
              </a:ext>
            </a:extLst>
          </p:cNvPr>
          <p:cNvSpPr>
            <a:spLocks noGrp="1"/>
          </p:cNvSpPr>
          <p:nvPr>
            <p:ph type="sldNum" sz="quarter" idx="12"/>
          </p:nvPr>
        </p:nvSpPr>
        <p:spPr/>
        <p:txBody>
          <a:bodyPr/>
          <a:lstStyle/>
          <a:p>
            <a:fld id="{1A0FFF1D-48B3-46B4-912E-48E146F6B27C}" type="slidenum">
              <a:rPr lang="en-US" smtClean="0"/>
              <a:t>‹#›</a:t>
            </a:fld>
            <a:endParaRPr lang="en-US"/>
          </a:p>
        </p:txBody>
      </p:sp>
    </p:spTree>
    <p:extLst>
      <p:ext uri="{BB962C8B-B14F-4D97-AF65-F5344CB8AC3E}">
        <p14:creationId xmlns:p14="http://schemas.microsoft.com/office/powerpoint/2010/main" val="572879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AC2B4D-E9C3-4A5E-A676-22841FB39A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D7468C-3A85-4B8C-BA3C-866E8C2EE7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B59C7-19CC-4725-B894-7A215FDEDD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7FD72E-AF72-486D-A82A-F9F54843CB81}" type="datetimeFigureOut">
              <a:rPr lang="en-US" smtClean="0"/>
              <a:t>07-Feb-23</a:t>
            </a:fld>
            <a:endParaRPr lang="en-US"/>
          </a:p>
        </p:txBody>
      </p:sp>
      <p:sp>
        <p:nvSpPr>
          <p:cNvPr id="5" name="Footer Placeholder 4">
            <a:extLst>
              <a:ext uri="{FF2B5EF4-FFF2-40B4-BE49-F238E27FC236}">
                <a16:creationId xmlns:a16="http://schemas.microsoft.com/office/drawing/2014/main" id="{B537EDF7-91FF-4D66-BCFA-8023CB3488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B4F29CD-D25D-41D2-8027-38A89FE70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0FFF1D-48B3-46B4-912E-48E146F6B27C}" type="slidenum">
              <a:rPr lang="en-US" smtClean="0"/>
              <a:t>‹#›</a:t>
            </a:fld>
            <a:endParaRPr lang="en-US"/>
          </a:p>
        </p:txBody>
      </p:sp>
    </p:spTree>
    <p:extLst>
      <p:ext uri="{BB962C8B-B14F-4D97-AF65-F5344CB8AC3E}">
        <p14:creationId xmlns:p14="http://schemas.microsoft.com/office/powerpoint/2010/main" val="1868790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library.wmo.int/index.php?lvl=notice_display&amp;id=22031#.Y0_K1nZByUl" TargetMode="External"/><Relationship Id="rId5" Type="http://schemas.openxmlformats.org/officeDocument/2006/relationships/hyperlink" Target="https://openknowledge.worldbank.org/handle/10986/38071"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F137D-76D4-45FB-B148-5E00D2BC39D4}"/>
              </a:ext>
            </a:extLst>
          </p:cNvPr>
          <p:cNvSpPr>
            <a:spLocks noGrp="1"/>
          </p:cNvSpPr>
          <p:nvPr>
            <p:ph type="ctrTitle"/>
          </p:nvPr>
        </p:nvSpPr>
        <p:spPr>
          <a:xfrm>
            <a:off x="0" y="624689"/>
            <a:ext cx="12192000" cy="2734147"/>
          </a:xfrm>
        </p:spPr>
        <p:txBody>
          <a:bodyPr>
            <a:normAutofit/>
          </a:bodyPr>
          <a:lstStyle/>
          <a:p>
            <a:r>
              <a:rPr lang="en-US" sz="3200" dirty="0">
                <a:solidFill>
                  <a:schemeClr val="tx1">
                    <a:lumMod val="75000"/>
                    <a:lumOff val="25000"/>
                  </a:schemeClr>
                </a:solidFill>
                <a:latin typeface="Arial" panose="020B0604020202020204" pitchFamily="34" charset="0"/>
                <a:cs typeface="Arial" panose="020B0604020202020204" pitchFamily="34" charset="0"/>
              </a:rPr>
              <a:t>High-Level Regional Forum of the Open Consultative Platform </a:t>
            </a:r>
            <a:br>
              <a:rPr lang="en-US" sz="3200" dirty="0">
                <a:solidFill>
                  <a:schemeClr val="tx1">
                    <a:lumMod val="75000"/>
                    <a:lumOff val="25000"/>
                  </a:schemeClr>
                </a:solidFill>
                <a:latin typeface="Arial" panose="020B0604020202020204" pitchFamily="34" charset="0"/>
                <a:cs typeface="Arial" panose="020B0604020202020204" pitchFamily="34" charset="0"/>
              </a:rPr>
            </a:br>
            <a:r>
              <a:rPr lang="en-US" sz="3200" dirty="0">
                <a:solidFill>
                  <a:schemeClr val="tx1">
                    <a:lumMod val="75000"/>
                    <a:lumOff val="25000"/>
                  </a:schemeClr>
                </a:solidFill>
                <a:latin typeface="Arial" panose="020B0604020202020204" pitchFamily="34" charset="0"/>
                <a:cs typeface="Arial" panose="020B0604020202020204" pitchFamily="34" charset="0"/>
              </a:rPr>
              <a:t> Regional Association IV </a:t>
            </a:r>
            <a:br>
              <a:rPr lang="en-US" sz="3200" dirty="0">
                <a:solidFill>
                  <a:schemeClr val="tx1">
                    <a:lumMod val="75000"/>
                    <a:lumOff val="25000"/>
                  </a:schemeClr>
                </a:solidFill>
                <a:latin typeface="Arial" panose="020B0604020202020204" pitchFamily="34" charset="0"/>
                <a:cs typeface="Arial" panose="020B0604020202020204" pitchFamily="34" charset="0"/>
              </a:rPr>
            </a:br>
            <a:r>
              <a:rPr lang="en-US" sz="3200" dirty="0">
                <a:solidFill>
                  <a:schemeClr val="tx1">
                    <a:lumMod val="75000"/>
                    <a:lumOff val="25000"/>
                  </a:schemeClr>
                </a:solidFill>
                <a:latin typeface="Arial" panose="020B0604020202020204" pitchFamily="34" charset="0"/>
                <a:cs typeface="Arial" panose="020B0604020202020204" pitchFamily="34" charset="0"/>
              </a:rPr>
              <a:t>(North America, Central America, and the Caribbean) </a:t>
            </a:r>
            <a:br>
              <a:rPr lang="en-US" sz="3200" dirty="0">
                <a:solidFill>
                  <a:schemeClr val="tx1">
                    <a:lumMod val="75000"/>
                    <a:lumOff val="25000"/>
                  </a:schemeClr>
                </a:solidFill>
                <a:latin typeface="Arial" panose="020B0604020202020204" pitchFamily="34" charset="0"/>
                <a:cs typeface="Arial" panose="020B0604020202020204" pitchFamily="34" charset="0"/>
              </a:rPr>
            </a:br>
            <a:br>
              <a:rPr lang="en-US" sz="3200" dirty="0">
                <a:solidFill>
                  <a:schemeClr val="tx1">
                    <a:lumMod val="75000"/>
                    <a:lumOff val="25000"/>
                  </a:schemeClr>
                </a:solidFill>
                <a:latin typeface="Arial" panose="020B0604020202020204" pitchFamily="34" charset="0"/>
                <a:cs typeface="Arial" panose="020B0604020202020204" pitchFamily="34" charset="0"/>
              </a:rPr>
            </a:br>
            <a:br>
              <a:rPr lang="en-US" sz="3200" dirty="0">
                <a:solidFill>
                  <a:schemeClr val="tx1">
                    <a:lumMod val="75000"/>
                    <a:lumOff val="25000"/>
                  </a:schemeClr>
                </a:solidFill>
                <a:latin typeface="Arial" panose="020B0604020202020204" pitchFamily="34" charset="0"/>
                <a:cs typeface="Arial" panose="020B0604020202020204" pitchFamily="34" charset="0"/>
              </a:rPr>
            </a:br>
            <a:r>
              <a:rPr lang="en-US" sz="3200" i="1" dirty="0">
                <a:solidFill>
                  <a:schemeClr val="tx1">
                    <a:lumMod val="75000"/>
                    <a:lumOff val="25000"/>
                  </a:schemeClr>
                </a:solidFill>
                <a:latin typeface="Arial" panose="020B0604020202020204" pitchFamily="34" charset="0"/>
                <a:cs typeface="Arial" panose="020B0604020202020204" pitchFamily="34" charset="0"/>
              </a:rPr>
              <a:t>HMEI Overview &amp; Good Practices</a:t>
            </a:r>
            <a:endParaRPr lang="en-US" i="1" dirty="0">
              <a:solidFill>
                <a:schemeClr val="tx1">
                  <a:lumMod val="75000"/>
                  <a:lumOff val="25000"/>
                </a:schemeClr>
              </a:solidFill>
            </a:endParaRPr>
          </a:p>
        </p:txBody>
      </p:sp>
      <p:sp>
        <p:nvSpPr>
          <p:cNvPr id="3" name="Subtitle 2">
            <a:extLst>
              <a:ext uri="{FF2B5EF4-FFF2-40B4-BE49-F238E27FC236}">
                <a16:creationId xmlns:a16="http://schemas.microsoft.com/office/drawing/2014/main" id="{FD331580-7177-4FC7-85C9-6267B5C73E6D}"/>
              </a:ext>
            </a:extLst>
          </p:cNvPr>
          <p:cNvSpPr>
            <a:spLocks noGrp="1"/>
          </p:cNvSpPr>
          <p:nvPr>
            <p:ph type="subTitle" idx="1"/>
          </p:nvPr>
        </p:nvSpPr>
        <p:spPr>
          <a:xfrm>
            <a:off x="0" y="3621386"/>
            <a:ext cx="12192000" cy="407406"/>
          </a:xfrm>
        </p:spPr>
        <p:txBody>
          <a:bodyPr>
            <a:normAutofit/>
          </a:bodyPr>
          <a:lstStyle/>
          <a:p>
            <a:r>
              <a:rPr lang="en-US" sz="2000" dirty="0">
                <a:solidFill>
                  <a:schemeClr val="tx1">
                    <a:lumMod val="75000"/>
                    <a:lumOff val="25000"/>
                  </a:schemeClr>
                </a:solidFill>
                <a:latin typeface="Arial" panose="020B0604020202020204" pitchFamily="34" charset="0"/>
                <a:cs typeface="Arial" panose="020B0604020202020204" pitchFamily="34" charset="0"/>
              </a:rPr>
              <a:t>Kingston, Jamaica – 8 February 2023</a:t>
            </a:r>
          </a:p>
        </p:txBody>
      </p:sp>
      <p:pic>
        <p:nvPicPr>
          <p:cNvPr id="4" name="Picture 3">
            <a:extLst>
              <a:ext uri="{FF2B5EF4-FFF2-40B4-BE49-F238E27FC236}">
                <a16:creationId xmlns:a16="http://schemas.microsoft.com/office/drawing/2014/main" id="{2B6031C0-214F-4D2E-85FE-BB2222193A5C}"/>
              </a:ext>
            </a:extLst>
          </p:cNvPr>
          <p:cNvPicPr>
            <a:picLocks noChangeAspect="1"/>
          </p:cNvPicPr>
          <p:nvPr/>
        </p:nvPicPr>
        <p:blipFill>
          <a:blip r:embed="rId3"/>
          <a:stretch>
            <a:fillRect/>
          </a:stretch>
        </p:blipFill>
        <p:spPr>
          <a:xfrm>
            <a:off x="0" y="5670557"/>
            <a:ext cx="12192000" cy="1187443"/>
          </a:xfrm>
          <a:prstGeom prst="rect">
            <a:avLst/>
          </a:prstGeom>
        </p:spPr>
      </p:pic>
      <p:sp>
        <p:nvSpPr>
          <p:cNvPr id="5" name="Subtitle 2">
            <a:extLst>
              <a:ext uri="{FF2B5EF4-FFF2-40B4-BE49-F238E27FC236}">
                <a16:creationId xmlns:a16="http://schemas.microsoft.com/office/drawing/2014/main" id="{29BE084F-EB43-42DC-8038-33E2440A9D29}"/>
              </a:ext>
            </a:extLst>
          </p:cNvPr>
          <p:cNvSpPr txBox="1">
            <a:spLocks/>
          </p:cNvSpPr>
          <p:nvPr/>
        </p:nvSpPr>
        <p:spPr>
          <a:xfrm>
            <a:off x="0" y="4483115"/>
            <a:ext cx="12192000" cy="1187442"/>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300" b="1" dirty="0">
                <a:solidFill>
                  <a:srgbClr val="0070C0"/>
                </a:solidFill>
                <a:latin typeface="Arial" panose="020B0604020202020204" pitchFamily="34" charset="0"/>
                <a:cs typeface="Arial" panose="020B0604020202020204" pitchFamily="34" charset="0"/>
              </a:rPr>
              <a:t>Jay Wilson</a:t>
            </a:r>
          </a:p>
          <a:p>
            <a:r>
              <a:rPr lang="en-GB" dirty="0">
                <a:latin typeface="Arial" panose="020B0604020202020204" pitchFamily="34" charset="0"/>
                <a:cs typeface="Arial" panose="020B0604020202020204" pitchFamily="34" charset="0"/>
              </a:rPr>
              <a:t>HMEI Councillor for WMO Commissions Collaboration</a:t>
            </a:r>
          </a:p>
          <a:p>
            <a:r>
              <a:rPr lang="en-GB" dirty="0">
                <a:latin typeface="Arial" panose="020B0604020202020204" pitchFamily="34" charset="0"/>
                <a:cs typeface="Arial" panose="020B0604020202020204" pitchFamily="34" charset="0"/>
              </a:rPr>
              <a:t>Director, Business Development &amp; Sustainability, OTT Hydromet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364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6042A6EF-114E-4368-ADA1-AB87A012125A}"/>
              </a:ext>
            </a:extLst>
          </p:cNvPr>
          <p:cNvCxnSpPr>
            <a:cxnSpLocks/>
            <a:stCxn id="7" idx="0"/>
            <a:endCxn id="25" idx="4"/>
          </p:cNvCxnSpPr>
          <p:nvPr/>
        </p:nvCxnSpPr>
        <p:spPr>
          <a:xfrm>
            <a:off x="818207" y="1474803"/>
            <a:ext cx="0" cy="3067632"/>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D5E6E67-6007-4EB9-A2DE-00A4E499F78E}"/>
              </a:ext>
            </a:extLst>
          </p:cNvPr>
          <p:cNvSpPr>
            <a:spLocks noGrp="1"/>
          </p:cNvSpPr>
          <p:nvPr>
            <p:ph type="title"/>
          </p:nvPr>
        </p:nvSpPr>
        <p:spPr>
          <a:xfrm>
            <a:off x="162961" y="339027"/>
            <a:ext cx="8673221" cy="644968"/>
          </a:xfrm>
        </p:spPr>
        <p:txBody>
          <a:bodyPr>
            <a:normAutofit/>
          </a:bodyPr>
          <a:lstStyle/>
          <a:p>
            <a:r>
              <a:rPr lang="en-US" sz="3200" b="1" dirty="0">
                <a:solidFill>
                  <a:srgbClr val="0070C0"/>
                </a:solidFill>
                <a:latin typeface="Arial" panose="020B0604020202020204" pitchFamily="34" charset="0"/>
                <a:cs typeface="Arial" panose="020B0604020202020204" pitchFamily="34" charset="0"/>
              </a:rPr>
              <a:t>HMEI – Association of Hydromet Industry</a:t>
            </a:r>
            <a:endParaRPr lang="en-US" sz="3200" dirty="0">
              <a:solidFill>
                <a:srgbClr val="0070C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33B5D8E-60A1-439F-B6F3-A09253AC79FE}"/>
              </a:ext>
            </a:extLst>
          </p:cNvPr>
          <p:cNvSpPr>
            <a:spLocks noGrp="1"/>
          </p:cNvSpPr>
          <p:nvPr>
            <p:ph idx="1"/>
          </p:nvPr>
        </p:nvSpPr>
        <p:spPr>
          <a:xfrm>
            <a:off x="1141811" y="1279175"/>
            <a:ext cx="10679539" cy="715253"/>
          </a:xfrm>
        </p:spPr>
        <p:txBody>
          <a:bodyPr>
            <a:noAutofit/>
          </a:bodyPr>
          <a:lstStyle/>
          <a:p>
            <a:pPr marL="0" indent="0">
              <a:buNone/>
            </a:pPr>
            <a:r>
              <a:rPr lang="en-US" sz="2200" b="1" dirty="0">
                <a:solidFill>
                  <a:srgbClr val="0070C0"/>
                </a:solidFill>
              </a:rPr>
              <a:t>not-for-profit organization </a:t>
            </a:r>
            <a:r>
              <a:rPr lang="en-US" sz="2200" dirty="0">
                <a:solidFill>
                  <a:schemeClr val="tx1">
                    <a:lumMod val="65000"/>
                    <a:lumOff val="35000"/>
                  </a:schemeClr>
                </a:solidFill>
              </a:rPr>
              <a:t>representing the interests of our 130+ members who are developers, manufacturers, and service providers</a:t>
            </a:r>
          </a:p>
        </p:txBody>
      </p:sp>
      <p:pic>
        <p:nvPicPr>
          <p:cNvPr id="4" name="Picture 3">
            <a:extLst>
              <a:ext uri="{FF2B5EF4-FFF2-40B4-BE49-F238E27FC236}">
                <a16:creationId xmlns:a16="http://schemas.microsoft.com/office/drawing/2014/main" id="{D8CF95DC-A1C7-4881-82F2-6943EF924AF3}"/>
              </a:ext>
            </a:extLst>
          </p:cNvPr>
          <p:cNvPicPr>
            <a:picLocks noChangeAspect="1"/>
          </p:cNvPicPr>
          <p:nvPr/>
        </p:nvPicPr>
        <p:blipFill>
          <a:blip r:embed="rId3"/>
          <a:stretch>
            <a:fillRect/>
          </a:stretch>
        </p:blipFill>
        <p:spPr>
          <a:xfrm>
            <a:off x="0" y="5670557"/>
            <a:ext cx="12192000" cy="1187443"/>
          </a:xfrm>
          <a:prstGeom prst="rect">
            <a:avLst/>
          </a:prstGeom>
        </p:spPr>
      </p:pic>
      <p:graphicFrame>
        <p:nvGraphicFramePr>
          <p:cNvPr id="5" name="Table 26">
            <a:extLst>
              <a:ext uri="{FF2B5EF4-FFF2-40B4-BE49-F238E27FC236}">
                <a16:creationId xmlns:a16="http://schemas.microsoft.com/office/drawing/2014/main" id="{6EB7F76A-151A-4CA8-B618-301390DE4D60}"/>
              </a:ext>
            </a:extLst>
          </p:cNvPr>
          <p:cNvGraphicFramePr>
            <a:graphicFrameLocks noGrp="1"/>
          </p:cNvGraphicFramePr>
          <p:nvPr>
            <p:extLst>
              <p:ext uri="{D42A27DB-BD31-4B8C-83A1-F6EECF244321}">
                <p14:modId xmlns:p14="http://schemas.microsoft.com/office/powerpoint/2010/main" val="3721555629"/>
              </p:ext>
            </p:extLst>
          </p:nvPr>
        </p:nvGraphicFramePr>
        <p:xfrm>
          <a:off x="6033077" y="-4999"/>
          <a:ext cx="6158923" cy="243840"/>
        </p:xfrm>
        <a:graphic>
          <a:graphicData uri="http://schemas.openxmlformats.org/drawingml/2006/table">
            <a:tbl>
              <a:tblPr firstRow="1" bandRow="1">
                <a:tableStyleId>{5C22544A-7EE6-4342-B048-85BDC9FD1C3A}</a:tableStyleId>
              </a:tblPr>
              <a:tblGrid>
                <a:gridCol w="1193800">
                  <a:extLst>
                    <a:ext uri="{9D8B030D-6E8A-4147-A177-3AD203B41FA5}">
                      <a16:colId xmlns:a16="http://schemas.microsoft.com/office/drawing/2014/main" val="2630235803"/>
                    </a:ext>
                  </a:extLst>
                </a:gridCol>
                <a:gridCol w="1193800">
                  <a:extLst>
                    <a:ext uri="{9D8B030D-6E8A-4147-A177-3AD203B41FA5}">
                      <a16:colId xmlns:a16="http://schemas.microsoft.com/office/drawing/2014/main" val="535880937"/>
                    </a:ext>
                  </a:extLst>
                </a:gridCol>
                <a:gridCol w="1193800">
                  <a:extLst>
                    <a:ext uri="{9D8B030D-6E8A-4147-A177-3AD203B41FA5}">
                      <a16:colId xmlns:a16="http://schemas.microsoft.com/office/drawing/2014/main" val="115803873"/>
                    </a:ext>
                  </a:extLst>
                </a:gridCol>
                <a:gridCol w="1383723">
                  <a:extLst>
                    <a:ext uri="{9D8B030D-6E8A-4147-A177-3AD203B41FA5}">
                      <a16:colId xmlns:a16="http://schemas.microsoft.com/office/drawing/2014/main" val="3467091245"/>
                    </a:ext>
                  </a:extLst>
                </a:gridCol>
                <a:gridCol w="1193800">
                  <a:extLst>
                    <a:ext uri="{9D8B030D-6E8A-4147-A177-3AD203B41FA5}">
                      <a16:colId xmlns:a16="http://schemas.microsoft.com/office/drawing/2014/main" val="1949847480"/>
                    </a:ext>
                  </a:extLst>
                </a:gridCol>
              </a:tblGrid>
              <a:tr h="223510">
                <a:tc>
                  <a:txBody>
                    <a:bodyPr/>
                    <a:lstStyle/>
                    <a:p>
                      <a:pPr algn="ctr"/>
                      <a:r>
                        <a:rPr lang="en-US" sz="1000" dirty="0">
                          <a:solidFill>
                            <a:schemeClr val="bg2">
                              <a:lumMod val="50000"/>
                            </a:schemeClr>
                          </a:solidFill>
                        </a:rPr>
                        <a:t>Who We Are</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a:t>
                      </a:r>
                      <a:r>
                        <a:rPr lang="fr-CH" sz="1000" dirty="0" err="1">
                          <a:solidFill>
                            <a:schemeClr val="bg2">
                              <a:lumMod val="50000"/>
                            </a:schemeClr>
                          </a:solidFill>
                        </a:rPr>
                        <a:t>Core</a:t>
                      </a:r>
                      <a:r>
                        <a:rPr lang="fr-CH" sz="1000" dirty="0">
                          <a:solidFill>
                            <a:schemeClr val="bg2">
                              <a:lumMod val="50000"/>
                            </a:schemeClr>
                          </a:solidFill>
                        </a:rPr>
                        <a:t> Values</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EWS Gaps</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Value Proposition</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Contact Info</a:t>
                      </a:r>
                      <a:endParaRPr lang="en-US" sz="1000" dirty="0">
                        <a:solidFill>
                          <a:schemeClr val="bg2">
                            <a:lumMod val="50000"/>
                          </a:schemeClr>
                        </a:solidFill>
                      </a:endParaRPr>
                    </a:p>
                  </a:txBody>
                  <a:tcPr>
                    <a:solidFill>
                      <a:schemeClr val="bg1">
                        <a:lumMod val="95000"/>
                      </a:schemeClr>
                    </a:solidFill>
                  </a:tcPr>
                </a:tc>
                <a:extLst>
                  <a:ext uri="{0D108BD9-81ED-4DB2-BD59-A6C34878D82A}">
                    <a16:rowId xmlns:a16="http://schemas.microsoft.com/office/drawing/2014/main" val="2720627288"/>
                  </a:ext>
                </a:extLst>
              </a:tr>
            </a:tbl>
          </a:graphicData>
        </a:graphic>
      </p:graphicFrame>
      <p:sp>
        <p:nvSpPr>
          <p:cNvPr id="7" name="Oval 6">
            <a:extLst>
              <a:ext uri="{FF2B5EF4-FFF2-40B4-BE49-F238E27FC236}">
                <a16:creationId xmlns:a16="http://schemas.microsoft.com/office/drawing/2014/main" id="{B9447BF3-7134-47C5-B59F-8C0783912280}"/>
              </a:ext>
            </a:extLst>
          </p:cNvPr>
          <p:cNvSpPr/>
          <p:nvPr/>
        </p:nvSpPr>
        <p:spPr>
          <a:xfrm>
            <a:off x="656207" y="1474803"/>
            <a:ext cx="324000" cy="3240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pic>
        <p:nvPicPr>
          <p:cNvPr id="11" name="Graphic 10" descr="Arrow Right with solid fill">
            <a:extLst>
              <a:ext uri="{FF2B5EF4-FFF2-40B4-BE49-F238E27FC236}">
                <a16:creationId xmlns:a16="http://schemas.microsoft.com/office/drawing/2014/main" id="{77E24829-442A-40B6-A3BE-9920C6C33734}"/>
              </a:ext>
            </a:extLst>
          </p:cNvPr>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03046" y="1522037"/>
            <a:ext cx="229531" cy="229531"/>
          </a:xfrm>
          <a:prstGeom prst="rect">
            <a:avLst/>
          </a:prstGeom>
        </p:spPr>
      </p:pic>
      <p:sp>
        <p:nvSpPr>
          <p:cNvPr id="18" name="Content Placeholder 2">
            <a:extLst>
              <a:ext uri="{FF2B5EF4-FFF2-40B4-BE49-F238E27FC236}">
                <a16:creationId xmlns:a16="http://schemas.microsoft.com/office/drawing/2014/main" id="{38A7E060-6805-422F-81FE-B39A899949F3}"/>
              </a:ext>
            </a:extLst>
          </p:cNvPr>
          <p:cNvSpPr txBox="1">
            <a:spLocks/>
          </p:cNvSpPr>
          <p:nvPr/>
        </p:nvSpPr>
        <p:spPr>
          <a:xfrm>
            <a:off x="1141811" y="2195552"/>
            <a:ext cx="10679542" cy="7152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solidFill>
                  <a:srgbClr val="0070C0"/>
                </a:solidFill>
              </a:rPr>
              <a:t>strive to advance </a:t>
            </a:r>
            <a:r>
              <a:rPr lang="en-US" sz="2200" dirty="0">
                <a:solidFill>
                  <a:schemeClr val="tx1">
                    <a:lumMod val="65000"/>
                    <a:lumOff val="35000"/>
                  </a:schemeClr>
                </a:solidFill>
              </a:rPr>
              <a:t>technologies, standards, operational uses and sustainability of equipment, software, systems, and services supporting the weather, water and climate value chain</a:t>
            </a:r>
          </a:p>
          <a:p>
            <a:pPr marL="0" indent="0">
              <a:buNone/>
            </a:pPr>
            <a:endParaRPr lang="en-US" sz="2200" dirty="0">
              <a:solidFill>
                <a:schemeClr val="tx1">
                  <a:lumMod val="65000"/>
                  <a:lumOff val="35000"/>
                </a:schemeClr>
              </a:solidFill>
            </a:endParaRPr>
          </a:p>
        </p:txBody>
      </p:sp>
      <p:sp>
        <p:nvSpPr>
          <p:cNvPr id="19" name="Oval 18">
            <a:extLst>
              <a:ext uri="{FF2B5EF4-FFF2-40B4-BE49-F238E27FC236}">
                <a16:creationId xmlns:a16="http://schemas.microsoft.com/office/drawing/2014/main" id="{250DF8CC-382F-41F2-8C67-D79160DC527E}"/>
              </a:ext>
            </a:extLst>
          </p:cNvPr>
          <p:cNvSpPr/>
          <p:nvPr/>
        </p:nvSpPr>
        <p:spPr>
          <a:xfrm>
            <a:off x="656207" y="2391180"/>
            <a:ext cx="324000" cy="3240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pic>
        <p:nvPicPr>
          <p:cNvPr id="20" name="Graphic 19" descr="Arrow Right with solid fill">
            <a:extLst>
              <a:ext uri="{FF2B5EF4-FFF2-40B4-BE49-F238E27FC236}">
                <a16:creationId xmlns:a16="http://schemas.microsoft.com/office/drawing/2014/main" id="{5FC9F7D2-5AF4-42A4-BC72-4762853B3B2C}"/>
              </a:ext>
            </a:extLst>
          </p:cNvPr>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03046" y="2438414"/>
            <a:ext cx="229531" cy="229531"/>
          </a:xfrm>
          <a:prstGeom prst="rect">
            <a:avLst/>
          </a:prstGeom>
        </p:spPr>
      </p:pic>
      <p:sp>
        <p:nvSpPr>
          <p:cNvPr id="21" name="Content Placeholder 2">
            <a:extLst>
              <a:ext uri="{FF2B5EF4-FFF2-40B4-BE49-F238E27FC236}">
                <a16:creationId xmlns:a16="http://schemas.microsoft.com/office/drawing/2014/main" id="{C32534E6-04F4-461E-AD68-4DB4C96288E9}"/>
              </a:ext>
            </a:extLst>
          </p:cNvPr>
          <p:cNvSpPr txBox="1">
            <a:spLocks/>
          </p:cNvSpPr>
          <p:nvPr/>
        </p:nvSpPr>
        <p:spPr>
          <a:xfrm>
            <a:off x="1141811" y="3106430"/>
            <a:ext cx="10679546" cy="7152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solidFill>
                  <a:srgbClr val="0070C0"/>
                </a:solidFill>
              </a:rPr>
              <a:t>share</a:t>
            </a:r>
            <a:r>
              <a:rPr lang="en-US" sz="2200" dirty="0">
                <a:solidFill>
                  <a:srgbClr val="0070C0"/>
                </a:solidFill>
              </a:rPr>
              <a:t> </a:t>
            </a:r>
            <a:r>
              <a:rPr lang="en-US" sz="2200" b="1" dirty="0">
                <a:solidFill>
                  <a:srgbClr val="0070C0"/>
                </a:solidFill>
              </a:rPr>
              <a:t>the goals </a:t>
            </a:r>
            <a:r>
              <a:rPr lang="en-US" sz="2200" dirty="0">
                <a:solidFill>
                  <a:schemeClr val="tx1">
                    <a:lumMod val="65000"/>
                    <a:lumOff val="35000"/>
                  </a:schemeClr>
                </a:solidFill>
              </a:rPr>
              <a:t>of development partners </a:t>
            </a:r>
            <a:r>
              <a:rPr lang="en-US" sz="2200" b="1" dirty="0">
                <a:solidFill>
                  <a:srgbClr val="0070C0"/>
                </a:solidFill>
              </a:rPr>
              <a:t>to improve human resilience </a:t>
            </a:r>
            <a:r>
              <a:rPr lang="en-US" sz="2200" dirty="0">
                <a:solidFill>
                  <a:schemeClr val="tx1">
                    <a:lumMod val="65000"/>
                    <a:lumOff val="35000"/>
                  </a:schemeClr>
                </a:solidFill>
              </a:rPr>
              <a:t>and economic prosperity</a:t>
            </a:r>
          </a:p>
        </p:txBody>
      </p:sp>
      <p:sp>
        <p:nvSpPr>
          <p:cNvPr id="22" name="Oval 21">
            <a:extLst>
              <a:ext uri="{FF2B5EF4-FFF2-40B4-BE49-F238E27FC236}">
                <a16:creationId xmlns:a16="http://schemas.microsoft.com/office/drawing/2014/main" id="{9E15AF37-0344-4A3B-A502-9E9D1647F27F}"/>
              </a:ext>
            </a:extLst>
          </p:cNvPr>
          <p:cNvSpPr/>
          <p:nvPr/>
        </p:nvSpPr>
        <p:spPr>
          <a:xfrm>
            <a:off x="656207" y="3302058"/>
            <a:ext cx="324000" cy="3240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pic>
        <p:nvPicPr>
          <p:cNvPr id="23" name="Graphic 22" descr="Arrow Right with solid fill">
            <a:extLst>
              <a:ext uri="{FF2B5EF4-FFF2-40B4-BE49-F238E27FC236}">
                <a16:creationId xmlns:a16="http://schemas.microsoft.com/office/drawing/2014/main" id="{83BCCD40-CB2A-4254-9442-0F895C26ADDD}"/>
              </a:ext>
            </a:extLst>
          </p:cNvPr>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03046" y="3349292"/>
            <a:ext cx="229531" cy="229531"/>
          </a:xfrm>
          <a:prstGeom prst="rect">
            <a:avLst/>
          </a:prstGeom>
        </p:spPr>
      </p:pic>
      <p:sp>
        <p:nvSpPr>
          <p:cNvPr id="24" name="Content Placeholder 2">
            <a:extLst>
              <a:ext uri="{FF2B5EF4-FFF2-40B4-BE49-F238E27FC236}">
                <a16:creationId xmlns:a16="http://schemas.microsoft.com/office/drawing/2014/main" id="{E7ACF0ED-71DF-43ED-9551-9FE760DF4390}"/>
              </a:ext>
            </a:extLst>
          </p:cNvPr>
          <p:cNvSpPr txBox="1">
            <a:spLocks/>
          </p:cNvSpPr>
          <p:nvPr/>
        </p:nvSpPr>
        <p:spPr>
          <a:xfrm>
            <a:off x="1141811" y="4022807"/>
            <a:ext cx="10679546" cy="7152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dirty="0">
                <a:solidFill>
                  <a:schemeClr val="tx1">
                    <a:lumMod val="65000"/>
                    <a:lumOff val="35000"/>
                  </a:schemeClr>
                </a:solidFill>
              </a:rPr>
              <a:t>seek to provide </a:t>
            </a:r>
            <a:r>
              <a:rPr lang="en-US" sz="2200" b="1" dirty="0">
                <a:solidFill>
                  <a:srgbClr val="0070C0"/>
                </a:solidFill>
              </a:rPr>
              <a:t>fit for purpose &amp; sustainable solutions </a:t>
            </a:r>
            <a:r>
              <a:rPr lang="en-US" sz="2200" dirty="0">
                <a:solidFill>
                  <a:schemeClr val="tx1">
                    <a:lumMod val="65000"/>
                    <a:lumOff val="35000"/>
                  </a:schemeClr>
                </a:solidFill>
              </a:rPr>
              <a:t>- software, communication, analytical services and equipment to our customers – in an </a:t>
            </a:r>
            <a:r>
              <a:rPr lang="en-US" sz="2200" b="1" dirty="0">
                <a:solidFill>
                  <a:srgbClr val="0070C0"/>
                </a:solidFill>
              </a:rPr>
              <a:t>ethical and collaborative way </a:t>
            </a:r>
            <a:r>
              <a:rPr lang="en-US" sz="2200" dirty="0">
                <a:solidFill>
                  <a:schemeClr val="tx1">
                    <a:lumMod val="65000"/>
                    <a:lumOff val="35000"/>
                  </a:schemeClr>
                </a:solidFill>
              </a:rPr>
              <a:t>that fosters transparency and openness</a:t>
            </a:r>
          </a:p>
        </p:txBody>
      </p:sp>
      <p:sp>
        <p:nvSpPr>
          <p:cNvPr id="25" name="Oval 24">
            <a:extLst>
              <a:ext uri="{FF2B5EF4-FFF2-40B4-BE49-F238E27FC236}">
                <a16:creationId xmlns:a16="http://schemas.microsoft.com/office/drawing/2014/main" id="{8BA11EBD-331D-4F26-A12F-C4AA1D7E71CD}"/>
              </a:ext>
            </a:extLst>
          </p:cNvPr>
          <p:cNvSpPr/>
          <p:nvPr/>
        </p:nvSpPr>
        <p:spPr>
          <a:xfrm>
            <a:off x="656207" y="4218435"/>
            <a:ext cx="324000" cy="3240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pic>
        <p:nvPicPr>
          <p:cNvPr id="26" name="Graphic 25" descr="Arrow Right with solid fill">
            <a:extLst>
              <a:ext uri="{FF2B5EF4-FFF2-40B4-BE49-F238E27FC236}">
                <a16:creationId xmlns:a16="http://schemas.microsoft.com/office/drawing/2014/main" id="{9D3E4AF4-5D01-43AF-82D5-6F63BB653C87}"/>
              </a:ext>
            </a:extLst>
          </p:cNvPr>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03046" y="4265669"/>
            <a:ext cx="229531" cy="229531"/>
          </a:xfrm>
          <a:prstGeom prst="rect">
            <a:avLst/>
          </a:prstGeom>
        </p:spPr>
      </p:pic>
    </p:spTree>
    <p:extLst>
      <p:ext uri="{BB962C8B-B14F-4D97-AF65-F5344CB8AC3E}">
        <p14:creationId xmlns:p14="http://schemas.microsoft.com/office/powerpoint/2010/main" val="3457289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40E550-989E-4B8F-A5BD-34DEECD14C5F}"/>
              </a:ext>
            </a:extLst>
          </p:cNvPr>
          <p:cNvPicPr>
            <a:picLocks noChangeAspect="1"/>
          </p:cNvPicPr>
          <p:nvPr/>
        </p:nvPicPr>
        <p:blipFill>
          <a:blip r:embed="rId3"/>
          <a:stretch>
            <a:fillRect/>
          </a:stretch>
        </p:blipFill>
        <p:spPr>
          <a:xfrm>
            <a:off x="0" y="5670557"/>
            <a:ext cx="12192000" cy="1187443"/>
          </a:xfrm>
          <a:prstGeom prst="rect">
            <a:avLst/>
          </a:prstGeom>
        </p:spPr>
      </p:pic>
      <p:sp>
        <p:nvSpPr>
          <p:cNvPr id="10" name="Title 1">
            <a:extLst>
              <a:ext uri="{FF2B5EF4-FFF2-40B4-BE49-F238E27FC236}">
                <a16:creationId xmlns:a16="http://schemas.microsoft.com/office/drawing/2014/main" id="{A8C59E6A-8358-416F-A98A-22194014C422}"/>
              </a:ext>
            </a:extLst>
          </p:cNvPr>
          <p:cNvSpPr>
            <a:spLocks noGrp="1"/>
          </p:cNvSpPr>
          <p:nvPr>
            <p:ph type="title"/>
          </p:nvPr>
        </p:nvSpPr>
        <p:spPr>
          <a:xfrm>
            <a:off x="162961" y="339027"/>
            <a:ext cx="8673221" cy="644968"/>
          </a:xfrm>
        </p:spPr>
        <p:txBody>
          <a:bodyPr>
            <a:normAutofit/>
          </a:bodyPr>
          <a:lstStyle/>
          <a:p>
            <a:r>
              <a:rPr lang="en-US" sz="3200" b="1" dirty="0">
                <a:solidFill>
                  <a:srgbClr val="0070C0"/>
                </a:solidFill>
                <a:latin typeface="Arial" panose="020B0604020202020204" pitchFamily="34" charset="0"/>
                <a:cs typeface="Arial" panose="020B0604020202020204" pitchFamily="34" charset="0"/>
              </a:rPr>
              <a:t>HMEI – Association of Hydromet Industry</a:t>
            </a:r>
            <a:endParaRPr lang="en-US" sz="3200" dirty="0">
              <a:solidFill>
                <a:srgbClr val="0070C0"/>
              </a:solidFill>
              <a:latin typeface="Arial" panose="020B0604020202020204" pitchFamily="34" charset="0"/>
              <a:cs typeface="Arial" panose="020B0604020202020204" pitchFamily="34" charset="0"/>
            </a:endParaRPr>
          </a:p>
        </p:txBody>
      </p:sp>
      <p:graphicFrame>
        <p:nvGraphicFramePr>
          <p:cNvPr id="11" name="Table 26">
            <a:extLst>
              <a:ext uri="{FF2B5EF4-FFF2-40B4-BE49-F238E27FC236}">
                <a16:creationId xmlns:a16="http://schemas.microsoft.com/office/drawing/2014/main" id="{EC3AB736-EF67-4B2A-A5B8-C2B4CDB0B138}"/>
              </a:ext>
            </a:extLst>
          </p:cNvPr>
          <p:cNvGraphicFramePr>
            <a:graphicFrameLocks noGrp="1"/>
          </p:cNvGraphicFramePr>
          <p:nvPr/>
        </p:nvGraphicFramePr>
        <p:xfrm>
          <a:off x="6033077" y="-4999"/>
          <a:ext cx="6158923" cy="243840"/>
        </p:xfrm>
        <a:graphic>
          <a:graphicData uri="http://schemas.openxmlformats.org/drawingml/2006/table">
            <a:tbl>
              <a:tblPr firstRow="1" bandRow="1">
                <a:tableStyleId>{5C22544A-7EE6-4342-B048-85BDC9FD1C3A}</a:tableStyleId>
              </a:tblPr>
              <a:tblGrid>
                <a:gridCol w="1193800">
                  <a:extLst>
                    <a:ext uri="{9D8B030D-6E8A-4147-A177-3AD203B41FA5}">
                      <a16:colId xmlns:a16="http://schemas.microsoft.com/office/drawing/2014/main" val="2630235803"/>
                    </a:ext>
                  </a:extLst>
                </a:gridCol>
                <a:gridCol w="1193800">
                  <a:extLst>
                    <a:ext uri="{9D8B030D-6E8A-4147-A177-3AD203B41FA5}">
                      <a16:colId xmlns:a16="http://schemas.microsoft.com/office/drawing/2014/main" val="535880937"/>
                    </a:ext>
                  </a:extLst>
                </a:gridCol>
                <a:gridCol w="1193800">
                  <a:extLst>
                    <a:ext uri="{9D8B030D-6E8A-4147-A177-3AD203B41FA5}">
                      <a16:colId xmlns:a16="http://schemas.microsoft.com/office/drawing/2014/main" val="115803873"/>
                    </a:ext>
                  </a:extLst>
                </a:gridCol>
                <a:gridCol w="1383723">
                  <a:extLst>
                    <a:ext uri="{9D8B030D-6E8A-4147-A177-3AD203B41FA5}">
                      <a16:colId xmlns:a16="http://schemas.microsoft.com/office/drawing/2014/main" val="3467091245"/>
                    </a:ext>
                  </a:extLst>
                </a:gridCol>
                <a:gridCol w="1193800">
                  <a:extLst>
                    <a:ext uri="{9D8B030D-6E8A-4147-A177-3AD203B41FA5}">
                      <a16:colId xmlns:a16="http://schemas.microsoft.com/office/drawing/2014/main" val="1949847480"/>
                    </a:ext>
                  </a:extLst>
                </a:gridCol>
              </a:tblGrid>
              <a:tr h="223510">
                <a:tc>
                  <a:txBody>
                    <a:bodyPr/>
                    <a:lstStyle/>
                    <a:p>
                      <a:pPr algn="ctr"/>
                      <a:r>
                        <a:rPr lang="en-US" sz="1000" dirty="0">
                          <a:solidFill>
                            <a:schemeClr val="bg2">
                              <a:lumMod val="50000"/>
                            </a:schemeClr>
                          </a:solidFill>
                        </a:rPr>
                        <a:t>Who We Are</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a:t>
                      </a:r>
                      <a:r>
                        <a:rPr lang="fr-CH" sz="1000" dirty="0" err="1">
                          <a:solidFill>
                            <a:schemeClr val="bg2">
                              <a:lumMod val="50000"/>
                            </a:schemeClr>
                          </a:solidFill>
                        </a:rPr>
                        <a:t>Core</a:t>
                      </a:r>
                      <a:r>
                        <a:rPr lang="fr-CH" sz="1000" dirty="0">
                          <a:solidFill>
                            <a:schemeClr val="bg2">
                              <a:lumMod val="50000"/>
                            </a:schemeClr>
                          </a:solidFill>
                        </a:rPr>
                        <a:t> Values</a:t>
                      </a:r>
                      <a:endParaRPr lang="en-US" sz="1000" dirty="0">
                        <a:solidFill>
                          <a:schemeClr val="bg2">
                            <a:lumMod val="50000"/>
                          </a:schemeClr>
                        </a:solidFill>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EWS Gaps</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Value Proposition</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Contact Info</a:t>
                      </a:r>
                      <a:endParaRPr lang="en-US" sz="1000" dirty="0">
                        <a:solidFill>
                          <a:schemeClr val="bg2">
                            <a:lumMod val="50000"/>
                          </a:schemeClr>
                        </a:solidFill>
                      </a:endParaRPr>
                    </a:p>
                  </a:txBody>
                  <a:tcPr>
                    <a:solidFill>
                      <a:schemeClr val="bg1">
                        <a:lumMod val="95000"/>
                      </a:schemeClr>
                    </a:solidFill>
                  </a:tcPr>
                </a:tc>
                <a:extLst>
                  <a:ext uri="{0D108BD9-81ED-4DB2-BD59-A6C34878D82A}">
                    <a16:rowId xmlns:a16="http://schemas.microsoft.com/office/drawing/2014/main" val="2720627288"/>
                  </a:ext>
                </a:extLst>
              </a:tr>
            </a:tbl>
          </a:graphicData>
        </a:graphic>
      </p:graphicFrame>
      <p:cxnSp>
        <p:nvCxnSpPr>
          <p:cNvPr id="12" name="Straight Connector 11">
            <a:extLst>
              <a:ext uri="{FF2B5EF4-FFF2-40B4-BE49-F238E27FC236}">
                <a16:creationId xmlns:a16="http://schemas.microsoft.com/office/drawing/2014/main" id="{A7DD4FE3-1569-407A-8C92-E9372D503153}"/>
              </a:ext>
            </a:extLst>
          </p:cNvPr>
          <p:cNvCxnSpPr>
            <a:cxnSpLocks/>
            <a:stCxn id="14" idx="0"/>
            <a:endCxn id="23" idx="4"/>
          </p:cNvCxnSpPr>
          <p:nvPr/>
        </p:nvCxnSpPr>
        <p:spPr>
          <a:xfrm>
            <a:off x="818207" y="1474803"/>
            <a:ext cx="0" cy="3067632"/>
          </a:xfrm>
          <a:prstGeom prst="line">
            <a:avLst/>
          </a:prstGeom>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106DB4D2-5544-44D9-8F2E-41AA1CE9F99D}"/>
              </a:ext>
            </a:extLst>
          </p:cNvPr>
          <p:cNvSpPr>
            <a:spLocks noGrp="1"/>
          </p:cNvSpPr>
          <p:nvPr>
            <p:ph idx="1"/>
          </p:nvPr>
        </p:nvSpPr>
        <p:spPr>
          <a:xfrm>
            <a:off x="1141811" y="1279175"/>
            <a:ext cx="9784411" cy="715253"/>
          </a:xfrm>
        </p:spPr>
        <p:txBody>
          <a:bodyPr>
            <a:noAutofit/>
          </a:bodyPr>
          <a:lstStyle/>
          <a:p>
            <a:pPr marL="0" indent="0">
              <a:lnSpc>
                <a:spcPct val="100000"/>
              </a:lnSpc>
              <a:buNone/>
            </a:pPr>
            <a:r>
              <a:rPr lang="en-US" sz="2000" b="1" dirty="0">
                <a:solidFill>
                  <a:srgbClr val="0070C0"/>
                </a:solidFill>
              </a:rPr>
              <a:t>share</a:t>
            </a:r>
            <a:r>
              <a:rPr lang="en-US" sz="2000" dirty="0">
                <a:solidFill>
                  <a:schemeClr val="tx1">
                    <a:lumMod val="65000"/>
                    <a:lumOff val="35000"/>
                  </a:schemeClr>
                </a:solidFill>
              </a:rPr>
              <a:t> our technical expertise</a:t>
            </a:r>
            <a:r>
              <a:rPr lang="en-US" sz="2000" b="1" baseline="30000" dirty="0">
                <a:solidFill>
                  <a:srgbClr val="0070C0"/>
                </a:solidFill>
              </a:rPr>
              <a:t>1</a:t>
            </a:r>
            <a:r>
              <a:rPr lang="en-US" sz="2000" dirty="0">
                <a:solidFill>
                  <a:schemeClr val="tx1">
                    <a:lumMod val="65000"/>
                    <a:lumOff val="35000"/>
                  </a:schemeClr>
                </a:solidFill>
              </a:rPr>
              <a:t> with WMO and other international organizations to ensure policies are informed by the </a:t>
            </a:r>
            <a:r>
              <a:rPr lang="en-US" sz="2000" b="1" dirty="0">
                <a:solidFill>
                  <a:srgbClr val="0070C0"/>
                </a:solidFill>
              </a:rPr>
              <a:t>best science and practice</a:t>
            </a:r>
          </a:p>
          <a:p>
            <a:pPr marL="0" indent="0">
              <a:lnSpc>
                <a:spcPct val="100000"/>
              </a:lnSpc>
              <a:buNone/>
            </a:pPr>
            <a:endParaRPr lang="en-US" sz="2000" dirty="0">
              <a:solidFill>
                <a:schemeClr val="tx1">
                  <a:lumMod val="65000"/>
                  <a:lumOff val="35000"/>
                </a:schemeClr>
              </a:solidFill>
            </a:endParaRPr>
          </a:p>
        </p:txBody>
      </p:sp>
      <p:sp>
        <p:nvSpPr>
          <p:cNvPr id="14" name="Oval 13">
            <a:extLst>
              <a:ext uri="{FF2B5EF4-FFF2-40B4-BE49-F238E27FC236}">
                <a16:creationId xmlns:a16="http://schemas.microsoft.com/office/drawing/2014/main" id="{674B75BE-F099-455B-BC8C-2B55AB3026BF}"/>
              </a:ext>
            </a:extLst>
          </p:cNvPr>
          <p:cNvSpPr/>
          <p:nvPr/>
        </p:nvSpPr>
        <p:spPr>
          <a:xfrm>
            <a:off x="656207" y="1474803"/>
            <a:ext cx="324000" cy="3240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pic>
        <p:nvPicPr>
          <p:cNvPr id="15" name="Graphic 14" descr="Arrow Right with solid fill">
            <a:extLst>
              <a:ext uri="{FF2B5EF4-FFF2-40B4-BE49-F238E27FC236}">
                <a16:creationId xmlns:a16="http://schemas.microsoft.com/office/drawing/2014/main" id="{6355D63B-D698-4754-A222-8512CD3D6385}"/>
              </a:ext>
            </a:extLst>
          </p:cNvPr>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03046" y="1522037"/>
            <a:ext cx="229531" cy="229531"/>
          </a:xfrm>
          <a:prstGeom prst="rect">
            <a:avLst/>
          </a:prstGeom>
        </p:spPr>
      </p:pic>
      <p:grpSp>
        <p:nvGrpSpPr>
          <p:cNvPr id="3" name="Group 2">
            <a:extLst>
              <a:ext uri="{FF2B5EF4-FFF2-40B4-BE49-F238E27FC236}">
                <a16:creationId xmlns:a16="http://schemas.microsoft.com/office/drawing/2014/main" id="{DD3A32C3-A0C9-4E09-A565-FC94AF8342F9}"/>
              </a:ext>
            </a:extLst>
          </p:cNvPr>
          <p:cNvGrpSpPr/>
          <p:nvPr/>
        </p:nvGrpSpPr>
        <p:grpSpPr>
          <a:xfrm>
            <a:off x="656207" y="2195552"/>
            <a:ext cx="10268431" cy="2542508"/>
            <a:chOff x="656207" y="2195552"/>
            <a:chExt cx="10268431" cy="2542508"/>
          </a:xfrm>
        </p:grpSpPr>
        <p:sp>
          <p:nvSpPr>
            <p:cNvPr id="16" name="Content Placeholder 2">
              <a:extLst>
                <a:ext uri="{FF2B5EF4-FFF2-40B4-BE49-F238E27FC236}">
                  <a16:creationId xmlns:a16="http://schemas.microsoft.com/office/drawing/2014/main" id="{D71076C7-91F0-4E13-A8C3-C046E47B8E0D}"/>
                </a:ext>
              </a:extLst>
            </p:cNvPr>
            <p:cNvSpPr txBox="1">
              <a:spLocks/>
            </p:cNvSpPr>
            <p:nvPr/>
          </p:nvSpPr>
          <p:spPr>
            <a:xfrm>
              <a:off x="1141811" y="2195552"/>
              <a:ext cx="9782827" cy="7152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000" b="1" dirty="0">
                  <a:solidFill>
                    <a:srgbClr val="0070C0"/>
                  </a:solidFill>
                </a:rPr>
                <a:t>affirm and support </a:t>
              </a:r>
              <a:r>
                <a:rPr lang="en-US" sz="2000" dirty="0">
                  <a:solidFill>
                    <a:schemeClr val="tx1">
                      <a:lumMod val="65000"/>
                      <a:lumOff val="35000"/>
                    </a:schemeClr>
                  </a:solidFill>
                </a:rPr>
                <a:t>the central role of met services as the single </a:t>
              </a:r>
              <a:r>
                <a:rPr lang="en-US" sz="2000" b="1" dirty="0">
                  <a:solidFill>
                    <a:srgbClr val="0070C0"/>
                  </a:solidFill>
                </a:rPr>
                <a:t>authoritative voice </a:t>
              </a:r>
              <a:r>
                <a:rPr lang="en-US" sz="2000" dirty="0">
                  <a:solidFill>
                    <a:schemeClr val="tx1">
                      <a:lumMod val="65000"/>
                      <a:lumOff val="35000"/>
                    </a:schemeClr>
                  </a:solidFill>
                </a:rPr>
                <a:t>for weather alerts - public health and safety</a:t>
              </a:r>
            </a:p>
          </p:txBody>
        </p:sp>
        <p:sp>
          <p:nvSpPr>
            <p:cNvPr id="17" name="Oval 16">
              <a:extLst>
                <a:ext uri="{FF2B5EF4-FFF2-40B4-BE49-F238E27FC236}">
                  <a16:creationId xmlns:a16="http://schemas.microsoft.com/office/drawing/2014/main" id="{090283E4-A097-4CF2-8AD5-173C91CCA5EE}"/>
                </a:ext>
              </a:extLst>
            </p:cNvPr>
            <p:cNvSpPr/>
            <p:nvPr/>
          </p:nvSpPr>
          <p:spPr>
            <a:xfrm>
              <a:off x="656207" y="2391180"/>
              <a:ext cx="324000" cy="3240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pic>
          <p:nvPicPr>
            <p:cNvPr id="18" name="Graphic 17" descr="Arrow Right with solid fill">
              <a:extLst>
                <a:ext uri="{FF2B5EF4-FFF2-40B4-BE49-F238E27FC236}">
                  <a16:creationId xmlns:a16="http://schemas.microsoft.com/office/drawing/2014/main" id="{C818C44B-01DE-4A81-8372-2402426F3B14}"/>
                </a:ext>
              </a:extLst>
            </p:cNvPr>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03046" y="2438414"/>
              <a:ext cx="229531" cy="229531"/>
            </a:xfrm>
            <a:prstGeom prst="rect">
              <a:avLst/>
            </a:prstGeom>
          </p:spPr>
        </p:pic>
        <p:sp>
          <p:nvSpPr>
            <p:cNvPr id="19" name="Content Placeholder 2">
              <a:extLst>
                <a:ext uri="{FF2B5EF4-FFF2-40B4-BE49-F238E27FC236}">
                  <a16:creationId xmlns:a16="http://schemas.microsoft.com/office/drawing/2014/main" id="{64720060-5221-46A8-A8DD-122E9E07E73D}"/>
                </a:ext>
              </a:extLst>
            </p:cNvPr>
            <p:cNvSpPr txBox="1">
              <a:spLocks/>
            </p:cNvSpPr>
            <p:nvPr/>
          </p:nvSpPr>
          <p:spPr>
            <a:xfrm>
              <a:off x="1141811" y="3106430"/>
              <a:ext cx="9782825" cy="7152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sz="2000" b="1" dirty="0">
                  <a:solidFill>
                    <a:srgbClr val="0070C0"/>
                  </a:solidFill>
                </a:rPr>
                <a:t>support</a:t>
              </a:r>
              <a:r>
                <a:rPr lang="en-US" sz="2000" dirty="0">
                  <a:solidFill>
                    <a:schemeClr val="tx1">
                      <a:lumMod val="65000"/>
                      <a:lumOff val="35000"/>
                    </a:schemeClr>
                  </a:solidFill>
                </a:rPr>
                <a:t> all aspects of the global weather enterprise and seek to bolster the government and academic organizations at its core</a:t>
              </a:r>
            </a:p>
          </p:txBody>
        </p:sp>
        <p:sp>
          <p:nvSpPr>
            <p:cNvPr id="20" name="Oval 19">
              <a:extLst>
                <a:ext uri="{FF2B5EF4-FFF2-40B4-BE49-F238E27FC236}">
                  <a16:creationId xmlns:a16="http://schemas.microsoft.com/office/drawing/2014/main" id="{E51912CF-B7A7-445A-A894-0BAF65F20442}"/>
                </a:ext>
              </a:extLst>
            </p:cNvPr>
            <p:cNvSpPr/>
            <p:nvPr/>
          </p:nvSpPr>
          <p:spPr>
            <a:xfrm>
              <a:off x="656207" y="3302058"/>
              <a:ext cx="324000" cy="3240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pic>
          <p:nvPicPr>
            <p:cNvPr id="21" name="Graphic 20" descr="Arrow Right with solid fill">
              <a:extLst>
                <a:ext uri="{FF2B5EF4-FFF2-40B4-BE49-F238E27FC236}">
                  <a16:creationId xmlns:a16="http://schemas.microsoft.com/office/drawing/2014/main" id="{F19F1D93-BC60-4514-B752-80A259E7B30C}"/>
                </a:ext>
              </a:extLst>
            </p:cNvPr>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03046" y="3349292"/>
              <a:ext cx="229531" cy="229531"/>
            </a:xfrm>
            <a:prstGeom prst="rect">
              <a:avLst/>
            </a:prstGeom>
          </p:spPr>
        </p:pic>
        <p:sp>
          <p:nvSpPr>
            <p:cNvPr id="22" name="Content Placeholder 2">
              <a:extLst>
                <a:ext uri="{FF2B5EF4-FFF2-40B4-BE49-F238E27FC236}">
                  <a16:creationId xmlns:a16="http://schemas.microsoft.com/office/drawing/2014/main" id="{F24761D6-FA3F-44E3-AC56-0AFEEFB17591}"/>
                </a:ext>
              </a:extLst>
            </p:cNvPr>
            <p:cNvSpPr txBox="1">
              <a:spLocks/>
            </p:cNvSpPr>
            <p:nvPr/>
          </p:nvSpPr>
          <p:spPr>
            <a:xfrm>
              <a:off x="1141811" y="4022807"/>
              <a:ext cx="9782821" cy="7152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sz="2000" b="1" dirty="0">
                  <a:solidFill>
                    <a:srgbClr val="0070C0"/>
                  </a:solidFill>
                </a:rPr>
                <a:t>believe</a:t>
              </a:r>
              <a:r>
                <a:rPr lang="en-US" sz="2000" dirty="0">
                  <a:solidFill>
                    <a:schemeClr val="tx1">
                      <a:lumMod val="65000"/>
                      <a:lumOff val="35000"/>
                    </a:schemeClr>
                  </a:solidFill>
                </a:rPr>
                <a:t> private sector engagement is an effective strategy to improve the quality and sustainability of hydromet services and can help close budgetary, technical and human resource gaps in national public institutions</a:t>
              </a:r>
            </a:p>
          </p:txBody>
        </p:sp>
        <p:sp>
          <p:nvSpPr>
            <p:cNvPr id="23" name="Oval 22">
              <a:extLst>
                <a:ext uri="{FF2B5EF4-FFF2-40B4-BE49-F238E27FC236}">
                  <a16:creationId xmlns:a16="http://schemas.microsoft.com/office/drawing/2014/main" id="{0B367271-8E3A-46B6-9470-DCBFD5FC4DDC}"/>
                </a:ext>
              </a:extLst>
            </p:cNvPr>
            <p:cNvSpPr/>
            <p:nvPr/>
          </p:nvSpPr>
          <p:spPr>
            <a:xfrm>
              <a:off x="656207" y="4218435"/>
              <a:ext cx="324000" cy="324000"/>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pic>
          <p:nvPicPr>
            <p:cNvPr id="24" name="Graphic 23" descr="Arrow Right with solid fill">
              <a:extLst>
                <a:ext uri="{FF2B5EF4-FFF2-40B4-BE49-F238E27FC236}">
                  <a16:creationId xmlns:a16="http://schemas.microsoft.com/office/drawing/2014/main" id="{DFD6C891-19A1-4CC0-BB06-60A4C4D9F668}"/>
                </a:ext>
              </a:extLst>
            </p:cNvPr>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03046" y="4265669"/>
              <a:ext cx="229531" cy="229531"/>
            </a:xfrm>
            <a:prstGeom prst="rect">
              <a:avLst/>
            </a:prstGeom>
          </p:spPr>
        </p:pic>
      </p:grpSp>
      <p:sp>
        <p:nvSpPr>
          <p:cNvPr id="2" name="TextBox 1">
            <a:extLst>
              <a:ext uri="{FF2B5EF4-FFF2-40B4-BE49-F238E27FC236}">
                <a16:creationId xmlns:a16="http://schemas.microsoft.com/office/drawing/2014/main" id="{8A71C743-2BC5-4304-9F6D-96047DE3C3D4}"/>
              </a:ext>
            </a:extLst>
          </p:cNvPr>
          <p:cNvSpPr txBox="1"/>
          <p:nvPr/>
        </p:nvSpPr>
        <p:spPr>
          <a:xfrm>
            <a:off x="0" y="5395865"/>
            <a:ext cx="12191999" cy="256480"/>
          </a:xfrm>
          <a:prstGeom prst="rect">
            <a:avLst/>
          </a:prstGeom>
          <a:noFill/>
        </p:spPr>
        <p:txBody>
          <a:bodyPr wrap="square" rtlCol="0">
            <a:spAutoFit/>
          </a:bodyPr>
          <a:lstStyle/>
          <a:p>
            <a:pPr algn="r"/>
            <a:r>
              <a:rPr lang="en-US" sz="1600" b="1" i="1" baseline="30000" dirty="0">
                <a:solidFill>
                  <a:srgbClr val="0070C0"/>
                </a:solidFill>
              </a:rPr>
              <a:t>1</a:t>
            </a:r>
            <a:r>
              <a:rPr lang="en-US" sz="1000" i="1" dirty="0">
                <a:solidFill>
                  <a:schemeClr val="tx1">
                    <a:lumMod val="75000"/>
                    <a:lumOff val="25000"/>
                  </a:schemeClr>
                </a:solidFill>
              </a:rPr>
              <a:t> Publications with WMO &amp; World Bank - </a:t>
            </a:r>
            <a:r>
              <a:rPr lang="en-US" sz="1000" i="1" dirty="0">
                <a:solidFill>
                  <a:schemeClr val="tx1">
                    <a:lumMod val="75000"/>
                    <a:lumOff val="25000"/>
                  </a:schemeClr>
                </a:solidFill>
                <a:ea typeface="Open Sans" panose="020B0606030504020204" pitchFamily="34" charset="0"/>
                <a:cs typeface="Open Sans" panose="020B0606030504020204" pitchFamily="34" charset="0"/>
              </a:rPr>
              <a:t>Generic Automatic Weather Station (AWS) Tender Specifications; </a:t>
            </a:r>
            <a:r>
              <a:rPr lang="en-US" sz="1000" i="1" dirty="0">
                <a:solidFill>
                  <a:schemeClr val="tx1">
                    <a:lumMod val="75000"/>
                    <a:lumOff val="25000"/>
                  </a:schemeClr>
                </a:solidFill>
                <a:effectLst/>
                <a:ea typeface="Open Sans" panose="020B0606030504020204" pitchFamily="34" charset="0"/>
                <a:cs typeface="Open Sans" panose="020B0606030504020204" pitchFamily="34" charset="0"/>
              </a:rPr>
              <a:t>Charting a Course for Sustainable Hydrological and Meteorological Observation Networks in Developing Countries</a:t>
            </a:r>
            <a:r>
              <a:rPr lang="en-US" sz="1000" i="1" dirty="0">
                <a:solidFill>
                  <a:schemeClr val="tx1">
                    <a:lumMod val="75000"/>
                    <a:lumOff val="25000"/>
                  </a:schemeClr>
                </a:solidFill>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2772578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0D3C29-C489-E7EC-6DFF-3E5E9E14E839}"/>
              </a:ext>
            </a:extLst>
          </p:cNvPr>
          <p:cNvSpPr txBox="1"/>
          <p:nvPr/>
        </p:nvSpPr>
        <p:spPr>
          <a:xfrm>
            <a:off x="279707" y="1358468"/>
            <a:ext cx="2699320" cy="829559"/>
          </a:xfrm>
          <a:prstGeom prst="rect">
            <a:avLst/>
          </a:prstGeom>
          <a:solidFill>
            <a:schemeClr val="tx1"/>
          </a:solidFill>
        </p:spPr>
        <p:txBody>
          <a:bodyPr wrap="square" rtlCol="0">
            <a:spAutoFit/>
          </a:bodyPr>
          <a:lstStyle/>
          <a:p>
            <a:endParaRPr lang="en-US" dirty="0"/>
          </a:p>
        </p:txBody>
      </p:sp>
      <p:sp>
        <p:nvSpPr>
          <p:cNvPr id="44" name="Slide Number Placeholder 2"/>
          <p:cNvSpPr>
            <a:spLocks noGrp="1"/>
          </p:cNvSpPr>
          <p:nvPr>
            <p:ph type="sldNum" sz="quarter" idx="10"/>
          </p:nvPr>
        </p:nvSpPr>
        <p:spPr/>
        <p:txBody>
          <a:bodyPr/>
          <a:lstStyle/>
          <a:p>
            <a:fld id="{A5CC0397-EA9A-4D92-9FD6-21D8428F660D}" type="slidenum">
              <a:rPr lang="en-US" smtClean="0">
                <a:solidFill>
                  <a:prstClr val="white"/>
                </a:solidFill>
              </a:rPr>
              <a:pPr/>
              <a:t>4</a:t>
            </a:fld>
            <a:endParaRPr lang="en-US" dirty="0">
              <a:solidFill>
                <a:prstClr val="white"/>
              </a:solidFill>
            </a:endParaRPr>
          </a:p>
        </p:txBody>
      </p:sp>
      <p:graphicFrame>
        <p:nvGraphicFramePr>
          <p:cNvPr id="43" name="Table 26">
            <a:extLst>
              <a:ext uri="{FF2B5EF4-FFF2-40B4-BE49-F238E27FC236}">
                <a16:creationId xmlns:a16="http://schemas.microsoft.com/office/drawing/2014/main" id="{5782DAC8-2EFE-471B-9454-FA44E9442DC6}"/>
              </a:ext>
            </a:extLst>
          </p:cNvPr>
          <p:cNvGraphicFramePr>
            <a:graphicFrameLocks noGrp="1"/>
          </p:cNvGraphicFramePr>
          <p:nvPr/>
        </p:nvGraphicFramePr>
        <p:xfrm>
          <a:off x="6033077" y="-4999"/>
          <a:ext cx="6158923" cy="243840"/>
        </p:xfrm>
        <a:graphic>
          <a:graphicData uri="http://schemas.openxmlformats.org/drawingml/2006/table">
            <a:tbl>
              <a:tblPr firstRow="1" bandRow="1">
                <a:tableStyleId>{5C22544A-7EE6-4342-B048-85BDC9FD1C3A}</a:tableStyleId>
              </a:tblPr>
              <a:tblGrid>
                <a:gridCol w="1193800">
                  <a:extLst>
                    <a:ext uri="{9D8B030D-6E8A-4147-A177-3AD203B41FA5}">
                      <a16:colId xmlns:a16="http://schemas.microsoft.com/office/drawing/2014/main" val="2630235803"/>
                    </a:ext>
                  </a:extLst>
                </a:gridCol>
                <a:gridCol w="1193800">
                  <a:extLst>
                    <a:ext uri="{9D8B030D-6E8A-4147-A177-3AD203B41FA5}">
                      <a16:colId xmlns:a16="http://schemas.microsoft.com/office/drawing/2014/main" val="535880937"/>
                    </a:ext>
                  </a:extLst>
                </a:gridCol>
                <a:gridCol w="1193800">
                  <a:extLst>
                    <a:ext uri="{9D8B030D-6E8A-4147-A177-3AD203B41FA5}">
                      <a16:colId xmlns:a16="http://schemas.microsoft.com/office/drawing/2014/main" val="115803873"/>
                    </a:ext>
                  </a:extLst>
                </a:gridCol>
                <a:gridCol w="1383723">
                  <a:extLst>
                    <a:ext uri="{9D8B030D-6E8A-4147-A177-3AD203B41FA5}">
                      <a16:colId xmlns:a16="http://schemas.microsoft.com/office/drawing/2014/main" val="3467091245"/>
                    </a:ext>
                  </a:extLst>
                </a:gridCol>
                <a:gridCol w="1193800">
                  <a:extLst>
                    <a:ext uri="{9D8B030D-6E8A-4147-A177-3AD203B41FA5}">
                      <a16:colId xmlns:a16="http://schemas.microsoft.com/office/drawing/2014/main" val="1949847480"/>
                    </a:ext>
                  </a:extLst>
                </a:gridCol>
              </a:tblGrid>
              <a:tr h="223510">
                <a:tc>
                  <a:txBody>
                    <a:bodyPr/>
                    <a:lstStyle/>
                    <a:p>
                      <a:pPr algn="ctr"/>
                      <a:r>
                        <a:rPr lang="en-US" sz="1000" dirty="0">
                          <a:solidFill>
                            <a:schemeClr val="bg2">
                              <a:lumMod val="50000"/>
                            </a:schemeClr>
                          </a:solidFill>
                        </a:rPr>
                        <a:t>Who We Are</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a:t>
                      </a:r>
                      <a:r>
                        <a:rPr lang="fr-CH" sz="1000" dirty="0" err="1">
                          <a:solidFill>
                            <a:schemeClr val="bg2">
                              <a:lumMod val="50000"/>
                            </a:schemeClr>
                          </a:solidFill>
                        </a:rPr>
                        <a:t>Core</a:t>
                      </a:r>
                      <a:r>
                        <a:rPr lang="fr-CH" sz="1000" dirty="0">
                          <a:solidFill>
                            <a:schemeClr val="bg2">
                              <a:lumMod val="50000"/>
                            </a:schemeClr>
                          </a:solidFill>
                        </a:rPr>
                        <a:t> Values</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EWS Gaps</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Value Proposition</a:t>
                      </a:r>
                      <a:endParaRPr lang="en-US" sz="1000" dirty="0">
                        <a:solidFill>
                          <a:schemeClr val="bg2">
                            <a:lumMod val="50000"/>
                          </a:schemeClr>
                        </a:solidFill>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Contact Info</a:t>
                      </a:r>
                      <a:endParaRPr lang="en-US" sz="1000" dirty="0">
                        <a:solidFill>
                          <a:schemeClr val="bg2">
                            <a:lumMod val="50000"/>
                          </a:schemeClr>
                        </a:solidFill>
                      </a:endParaRPr>
                    </a:p>
                  </a:txBody>
                  <a:tcPr>
                    <a:solidFill>
                      <a:schemeClr val="bg1">
                        <a:lumMod val="95000"/>
                      </a:schemeClr>
                    </a:solidFill>
                  </a:tcPr>
                </a:tc>
                <a:extLst>
                  <a:ext uri="{0D108BD9-81ED-4DB2-BD59-A6C34878D82A}">
                    <a16:rowId xmlns:a16="http://schemas.microsoft.com/office/drawing/2014/main" val="2720627288"/>
                  </a:ext>
                </a:extLst>
              </a:tr>
            </a:tbl>
          </a:graphicData>
        </a:graphic>
      </p:graphicFrame>
      <p:sp>
        <p:nvSpPr>
          <p:cNvPr id="46" name="Title 1">
            <a:extLst>
              <a:ext uri="{FF2B5EF4-FFF2-40B4-BE49-F238E27FC236}">
                <a16:creationId xmlns:a16="http://schemas.microsoft.com/office/drawing/2014/main" id="{2A13EB0F-7EBB-4E9C-9882-4CF11568E2A0}"/>
              </a:ext>
            </a:extLst>
          </p:cNvPr>
          <p:cNvSpPr txBox="1">
            <a:spLocks/>
          </p:cNvSpPr>
          <p:nvPr/>
        </p:nvSpPr>
        <p:spPr>
          <a:xfrm>
            <a:off x="162961" y="339027"/>
            <a:ext cx="10909427" cy="64496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0070C0"/>
                </a:solidFill>
                <a:latin typeface="Arial" panose="020B0604020202020204" pitchFamily="34" charset="0"/>
                <a:cs typeface="Arial" panose="020B0604020202020204" pitchFamily="34" charset="0"/>
              </a:rPr>
              <a:t>PPE Good Practice </a:t>
            </a:r>
            <a:endParaRPr lang="en-US" sz="3200" dirty="0">
              <a:solidFill>
                <a:srgbClr val="0070C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2A7279F8-3744-BD04-9F53-A4F9B9DA958F}"/>
              </a:ext>
            </a:extLst>
          </p:cNvPr>
          <p:cNvSpPr txBox="1"/>
          <p:nvPr/>
        </p:nvSpPr>
        <p:spPr>
          <a:xfrm>
            <a:off x="3172165" y="1358469"/>
            <a:ext cx="8212618" cy="4401205"/>
          </a:xfrm>
          <a:prstGeom prst="rect">
            <a:avLst/>
          </a:prstGeom>
          <a:noFill/>
        </p:spPr>
        <p:txBody>
          <a:bodyPr wrap="square" rtlCol="0">
            <a:spAutoFit/>
          </a:bodyPr>
          <a:lstStyle/>
          <a:p>
            <a:r>
              <a:rPr lang="en-US" dirty="0">
                <a:solidFill>
                  <a:schemeClr val="tx1">
                    <a:lumMod val="75000"/>
                    <a:lumOff val="25000"/>
                  </a:schemeClr>
                </a:solidFill>
              </a:rPr>
              <a:t>A Public Benefit Corporation committed to providing expanded access to environmental data to enhance public safety, improve the productivity of government agencies and commercial entities, and assist in research and educational initiatives to advance the understanding of Earth systems</a:t>
            </a:r>
          </a:p>
          <a:p>
            <a:endParaRPr lang="en-US" sz="1600" b="1" i="0" u="none" strike="noStrike" baseline="0" dirty="0">
              <a:solidFill>
                <a:srgbClr val="0070C0"/>
              </a:solidFill>
              <a:latin typeface="Calibri" panose="020F0502020204030204" pitchFamily="34" charset="0"/>
            </a:endParaRPr>
          </a:p>
          <a:p>
            <a:r>
              <a:rPr lang="en-US" sz="1600" b="1" i="0" u="none" strike="noStrike" baseline="0" dirty="0">
                <a:solidFill>
                  <a:srgbClr val="0070C0"/>
                </a:solidFill>
                <a:latin typeface="Calibri" panose="020F0502020204030204" pitchFamily="34" charset="0"/>
              </a:rPr>
              <a:t>PROJECT</a:t>
            </a:r>
            <a:r>
              <a:rPr lang="en-US" sz="1600" b="1" dirty="0">
                <a:solidFill>
                  <a:srgbClr val="0070C0"/>
                </a:solidFill>
                <a:latin typeface="Calibri" panose="020F0502020204030204" pitchFamily="34" charset="0"/>
              </a:rPr>
              <a:t>:  National </a:t>
            </a:r>
            <a:r>
              <a:rPr lang="en-US" sz="1600" b="1" dirty="0" err="1">
                <a:solidFill>
                  <a:srgbClr val="0070C0"/>
                </a:solidFill>
                <a:latin typeface="Calibri" panose="020F0502020204030204" pitchFamily="34" charset="0"/>
              </a:rPr>
              <a:t>Mesonet</a:t>
            </a:r>
            <a:r>
              <a:rPr lang="en-US" sz="1600" b="1" dirty="0">
                <a:solidFill>
                  <a:srgbClr val="0070C0"/>
                </a:solidFill>
                <a:latin typeface="Calibri" panose="020F0502020204030204" pitchFamily="34" charset="0"/>
              </a:rPr>
              <a:t> Program (NMP) </a:t>
            </a:r>
          </a:p>
          <a:p>
            <a:pPr marL="285750" indent="-285750">
              <a:buFont typeface="Wingdings" panose="05000000000000000000" pitchFamily="2" charset="2"/>
              <a:buChar char="§"/>
            </a:pPr>
            <a:r>
              <a:rPr lang="en-US" sz="1600" dirty="0">
                <a:solidFill>
                  <a:schemeClr val="tx1">
                    <a:lumMod val="75000"/>
                    <a:lumOff val="25000"/>
                  </a:schemeClr>
                </a:solidFill>
                <a:latin typeface="Calibri" panose="020F0502020204030204" pitchFamily="34" charset="0"/>
              </a:rPr>
              <a:t>48 Partners:</a:t>
            </a:r>
            <a:r>
              <a:rPr lang="en-US" sz="1600" b="1" dirty="0">
                <a:solidFill>
                  <a:schemeClr val="tx1">
                    <a:lumMod val="75000"/>
                    <a:lumOff val="25000"/>
                  </a:schemeClr>
                </a:solidFill>
                <a:latin typeface="Calibri" panose="020F0502020204030204" pitchFamily="34" charset="0"/>
              </a:rPr>
              <a:t>  </a:t>
            </a:r>
            <a:r>
              <a:rPr lang="en-US" sz="1600" dirty="0">
                <a:solidFill>
                  <a:schemeClr val="tx1">
                    <a:lumMod val="75000"/>
                    <a:lumOff val="25000"/>
                  </a:schemeClr>
                </a:solidFill>
                <a:latin typeface="Calibri" panose="020F0502020204030204" pitchFamily="34" charset="0"/>
              </a:rPr>
              <a:t>Private companies, State </a:t>
            </a:r>
            <a:r>
              <a:rPr lang="en-US" sz="1600" dirty="0" err="1">
                <a:solidFill>
                  <a:schemeClr val="tx1">
                    <a:lumMod val="75000"/>
                    <a:lumOff val="25000"/>
                  </a:schemeClr>
                </a:solidFill>
                <a:latin typeface="Calibri" panose="020F0502020204030204" pitchFamily="34" charset="0"/>
              </a:rPr>
              <a:t>mesonets</a:t>
            </a:r>
            <a:r>
              <a:rPr lang="en-US" sz="1600" dirty="0">
                <a:solidFill>
                  <a:schemeClr val="tx1">
                    <a:lumMod val="75000"/>
                    <a:lumOff val="25000"/>
                  </a:schemeClr>
                </a:solidFill>
                <a:latin typeface="Calibri" panose="020F0502020204030204" pitchFamily="34" charset="0"/>
              </a:rPr>
              <a:t>, Academic research organizations</a:t>
            </a:r>
          </a:p>
          <a:p>
            <a:pPr marL="285750" indent="-285750">
              <a:buFont typeface="Wingdings" panose="05000000000000000000" pitchFamily="2" charset="2"/>
              <a:buChar char="§"/>
            </a:pPr>
            <a:r>
              <a:rPr lang="en-US" sz="1600" dirty="0">
                <a:solidFill>
                  <a:schemeClr val="tx1">
                    <a:lumMod val="75000"/>
                    <a:lumOff val="25000"/>
                  </a:schemeClr>
                </a:solidFill>
                <a:latin typeface="Calibri" panose="020F0502020204030204" pitchFamily="34" charset="0"/>
              </a:rPr>
              <a:t>Data type:  aircraft data, boundary layer observations, nationwide surface data</a:t>
            </a:r>
          </a:p>
          <a:p>
            <a:pPr marL="285750" indent="-285750">
              <a:buFont typeface="Wingdings" panose="05000000000000000000" pitchFamily="2" charset="2"/>
              <a:buChar char="§"/>
            </a:pPr>
            <a:r>
              <a:rPr lang="en-US" sz="1600" dirty="0">
                <a:solidFill>
                  <a:schemeClr val="tx1">
                    <a:lumMod val="75000"/>
                    <a:lumOff val="25000"/>
                  </a:schemeClr>
                </a:solidFill>
                <a:latin typeface="Calibri" panose="020F0502020204030204" pitchFamily="34" charset="0"/>
              </a:rPr>
              <a:t>Data use:  NWP, short-term forecast modifications, situational awareness, post-event analysis</a:t>
            </a:r>
          </a:p>
          <a:p>
            <a:endParaRPr lang="en-US" sz="1600" b="1" dirty="0">
              <a:solidFill>
                <a:srgbClr val="0070C0"/>
              </a:solidFill>
              <a:latin typeface="Calibri" panose="020F0502020204030204" pitchFamily="34" charset="0"/>
            </a:endParaRPr>
          </a:p>
          <a:p>
            <a:r>
              <a:rPr lang="en-US" sz="1600" b="1" dirty="0">
                <a:solidFill>
                  <a:srgbClr val="0070C0"/>
                </a:solidFill>
                <a:latin typeface="Calibri" panose="020F0502020204030204" pitchFamily="34" charset="0"/>
              </a:rPr>
              <a:t>BENEFITS</a:t>
            </a:r>
          </a:p>
          <a:p>
            <a:pPr marL="285750" indent="-285750">
              <a:buFont typeface="Wingdings" panose="05000000000000000000" pitchFamily="2" charset="2"/>
              <a:buChar char="§"/>
            </a:pPr>
            <a:r>
              <a:rPr lang="en-US" sz="1600" b="0" i="0" u="none" strike="noStrike" baseline="0" dirty="0">
                <a:solidFill>
                  <a:schemeClr val="tx1">
                    <a:lumMod val="75000"/>
                    <a:lumOff val="25000"/>
                  </a:schemeClr>
                </a:solidFill>
                <a:latin typeface="Calibri" panose="020F0502020204030204" pitchFamily="34" charset="0"/>
              </a:rPr>
              <a:t>Cost </a:t>
            </a:r>
            <a:r>
              <a:rPr lang="en-US" sz="1600" dirty="0">
                <a:solidFill>
                  <a:schemeClr val="tx1">
                    <a:lumMod val="75000"/>
                    <a:lumOff val="25000"/>
                  </a:schemeClr>
                </a:solidFill>
                <a:latin typeface="Calibri" panose="020F0502020204030204" pitchFamily="34" charset="0"/>
              </a:rPr>
              <a:t>efficient: data costs less </a:t>
            </a:r>
            <a:r>
              <a:rPr lang="en-US" sz="1600" b="0" i="0" u="none" strike="noStrike" baseline="0" dirty="0">
                <a:solidFill>
                  <a:schemeClr val="tx1">
                    <a:lumMod val="75000"/>
                    <a:lumOff val="25000"/>
                  </a:schemeClr>
                </a:solidFill>
                <a:latin typeface="Calibri" panose="020F0502020204030204" pitchFamily="34" charset="0"/>
              </a:rPr>
              <a:t>than if the federal government builds own observing capability</a:t>
            </a:r>
          </a:p>
          <a:p>
            <a:pPr marL="285750" indent="-285750">
              <a:buFont typeface="Wingdings" panose="05000000000000000000" pitchFamily="2" charset="2"/>
              <a:buChar char="§"/>
            </a:pPr>
            <a:r>
              <a:rPr lang="en-US" sz="1600" b="0" i="0" u="none" strike="noStrike" baseline="0" dirty="0">
                <a:solidFill>
                  <a:schemeClr val="tx1">
                    <a:lumMod val="75000"/>
                    <a:lumOff val="25000"/>
                  </a:schemeClr>
                </a:solidFill>
                <a:latin typeface="Calibri" panose="020F0502020204030204" pitchFamily="34" charset="0"/>
              </a:rPr>
              <a:t>Fill gaps in federal observing capabilities </a:t>
            </a:r>
          </a:p>
          <a:p>
            <a:pPr marL="285750" indent="-285750">
              <a:buFont typeface="Wingdings" panose="05000000000000000000" pitchFamily="2" charset="2"/>
              <a:buChar char="§"/>
            </a:pPr>
            <a:r>
              <a:rPr lang="en-US" sz="1600" b="0" i="0" u="none" strike="noStrike" baseline="0" dirty="0">
                <a:solidFill>
                  <a:schemeClr val="tx1">
                    <a:lumMod val="75000"/>
                    <a:lumOff val="25000"/>
                  </a:schemeClr>
                </a:solidFill>
                <a:latin typeface="Calibri" panose="020F0502020204030204" pitchFamily="34" charset="0"/>
              </a:rPr>
              <a:t>Structured data rights</a:t>
            </a:r>
          </a:p>
          <a:p>
            <a:pPr marL="285750" indent="-285750">
              <a:buFont typeface="Wingdings" panose="05000000000000000000" pitchFamily="2" charset="2"/>
              <a:buChar char="§"/>
            </a:pPr>
            <a:r>
              <a:rPr lang="en-US" sz="1600" dirty="0">
                <a:solidFill>
                  <a:schemeClr val="tx1">
                    <a:lumMod val="75000"/>
                    <a:lumOff val="25000"/>
                  </a:schemeClr>
                </a:solidFill>
                <a:latin typeface="Calibri" panose="020F0502020204030204" pitchFamily="34" charset="0"/>
              </a:rPr>
              <a:t>Data prices driven by market demand</a:t>
            </a:r>
            <a:endParaRPr lang="en-US" sz="1600" b="0" i="0" u="none" strike="noStrike" baseline="0" dirty="0">
              <a:solidFill>
                <a:schemeClr val="tx1">
                  <a:lumMod val="75000"/>
                  <a:lumOff val="25000"/>
                </a:schemeClr>
              </a:solidFill>
              <a:latin typeface="Calibri" panose="020F0502020204030204" pitchFamily="34" charset="0"/>
            </a:endParaRPr>
          </a:p>
          <a:p>
            <a:pPr marL="285750" indent="-285750">
              <a:buFont typeface="Wingdings" panose="05000000000000000000" pitchFamily="2" charset="2"/>
              <a:buChar char="§"/>
            </a:pPr>
            <a:r>
              <a:rPr lang="en-US" sz="1600" b="0" i="0" u="none" strike="noStrike" baseline="0" dirty="0">
                <a:solidFill>
                  <a:schemeClr val="tx1">
                    <a:lumMod val="75000"/>
                    <a:lumOff val="25000"/>
                  </a:schemeClr>
                </a:solidFill>
                <a:latin typeface="Calibri" panose="020F0502020204030204" pitchFamily="34" charset="0"/>
              </a:rPr>
              <a:t>Incentivize commercial providers to field systems and provide data where gaps exist (e.g., where greatest forecast error originates in global NWP)</a:t>
            </a:r>
          </a:p>
        </p:txBody>
      </p:sp>
      <p:pic>
        <p:nvPicPr>
          <p:cNvPr id="4" name="Picture 3" descr="Logo&#10;&#10;Description automatically generated">
            <a:extLst>
              <a:ext uri="{FF2B5EF4-FFF2-40B4-BE49-F238E27FC236}">
                <a16:creationId xmlns:a16="http://schemas.microsoft.com/office/drawing/2014/main" id="{0F72F539-446B-7E9B-340A-920670F124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708" y="1358469"/>
            <a:ext cx="2699319" cy="831390"/>
          </a:xfrm>
          <a:prstGeom prst="rect">
            <a:avLst/>
          </a:prstGeom>
        </p:spPr>
      </p:pic>
      <p:sp>
        <p:nvSpPr>
          <p:cNvPr id="7" name="TextBox 6">
            <a:extLst>
              <a:ext uri="{FF2B5EF4-FFF2-40B4-BE49-F238E27FC236}">
                <a16:creationId xmlns:a16="http://schemas.microsoft.com/office/drawing/2014/main" id="{BA76EF43-5194-6F40-B081-2A8409D9BE3F}"/>
              </a:ext>
            </a:extLst>
          </p:cNvPr>
          <p:cNvSpPr txBox="1"/>
          <p:nvPr/>
        </p:nvSpPr>
        <p:spPr>
          <a:xfrm>
            <a:off x="19259" y="6215746"/>
            <a:ext cx="12191999" cy="646331"/>
          </a:xfrm>
          <a:prstGeom prst="rect">
            <a:avLst/>
          </a:prstGeom>
          <a:noFill/>
        </p:spPr>
        <p:txBody>
          <a:bodyPr wrap="square" rtlCol="0">
            <a:spAutoFit/>
          </a:bodyPr>
          <a:lstStyle/>
          <a:p>
            <a:pPr algn="ctr"/>
            <a:r>
              <a:rPr lang="en-US" b="1" i="1" dirty="0">
                <a:solidFill>
                  <a:srgbClr val="0070C0"/>
                </a:solidFill>
              </a:rPr>
              <a:t>… a model for effective Public-Private Partnership as it integrates state, local, and private sector assets </a:t>
            </a:r>
          </a:p>
          <a:p>
            <a:pPr algn="ctr"/>
            <a:r>
              <a:rPr lang="en-US" b="1" i="1" dirty="0">
                <a:solidFill>
                  <a:srgbClr val="0070C0"/>
                </a:solidFill>
              </a:rPr>
              <a:t>at a fraction of the cost of deploying and sustaining additional federal assets</a:t>
            </a:r>
          </a:p>
        </p:txBody>
      </p:sp>
    </p:spTree>
    <p:extLst>
      <p:ext uri="{BB962C8B-B14F-4D97-AF65-F5344CB8AC3E}">
        <p14:creationId xmlns:p14="http://schemas.microsoft.com/office/powerpoint/2010/main" val="1961790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2"/>
          <p:cNvSpPr>
            <a:spLocks noGrp="1"/>
          </p:cNvSpPr>
          <p:nvPr>
            <p:ph type="sldNum" sz="quarter" idx="10"/>
          </p:nvPr>
        </p:nvSpPr>
        <p:spPr/>
        <p:txBody>
          <a:bodyPr/>
          <a:lstStyle/>
          <a:p>
            <a:fld id="{A5CC0397-EA9A-4D92-9FD6-21D8428F660D}" type="slidenum">
              <a:rPr lang="en-US" smtClean="0">
                <a:solidFill>
                  <a:prstClr val="white"/>
                </a:solidFill>
              </a:rPr>
              <a:pPr/>
              <a:t>5</a:t>
            </a:fld>
            <a:endParaRPr lang="en-US" dirty="0">
              <a:solidFill>
                <a:prstClr val="white"/>
              </a:solidFill>
            </a:endParaRPr>
          </a:p>
        </p:txBody>
      </p:sp>
      <p:graphicFrame>
        <p:nvGraphicFramePr>
          <p:cNvPr id="43" name="Table 26">
            <a:extLst>
              <a:ext uri="{FF2B5EF4-FFF2-40B4-BE49-F238E27FC236}">
                <a16:creationId xmlns:a16="http://schemas.microsoft.com/office/drawing/2014/main" id="{5782DAC8-2EFE-471B-9454-FA44E9442DC6}"/>
              </a:ext>
            </a:extLst>
          </p:cNvPr>
          <p:cNvGraphicFramePr>
            <a:graphicFrameLocks noGrp="1"/>
          </p:cNvGraphicFramePr>
          <p:nvPr/>
        </p:nvGraphicFramePr>
        <p:xfrm>
          <a:off x="6033077" y="-4999"/>
          <a:ext cx="6158923" cy="243840"/>
        </p:xfrm>
        <a:graphic>
          <a:graphicData uri="http://schemas.openxmlformats.org/drawingml/2006/table">
            <a:tbl>
              <a:tblPr firstRow="1" bandRow="1">
                <a:tableStyleId>{5C22544A-7EE6-4342-B048-85BDC9FD1C3A}</a:tableStyleId>
              </a:tblPr>
              <a:tblGrid>
                <a:gridCol w="1193800">
                  <a:extLst>
                    <a:ext uri="{9D8B030D-6E8A-4147-A177-3AD203B41FA5}">
                      <a16:colId xmlns:a16="http://schemas.microsoft.com/office/drawing/2014/main" val="2630235803"/>
                    </a:ext>
                  </a:extLst>
                </a:gridCol>
                <a:gridCol w="1193800">
                  <a:extLst>
                    <a:ext uri="{9D8B030D-6E8A-4147-A177-3AD203B41FA5}">
                      <a16:colId xmlns:a16="http://schemas.microsoft.com/office/drawing/2014/main" val="535880937"/>
                    </a:ext>
                  </a:extLst>
                </a:gridCol>
                <a:gridCol w="1193800">
                  <a:extLst>
                    <a:ext uri="{9D8B030D-6E8A-4147-A177-3AD203B41FA5}">
                      <a16:colId xmlns:a16="http://schemas.microsoft.com/office/drawing/2014/main" val="115803873"/>
                    </a:ext>
                  </a:extLst>
                </a:gridCol>
                <a:gridCol w="1383723">
                  <a:extLst>
                    <a:ext uri="{9D8B030D-6E8A-4147-A177-3AD203B41FA5}">
                      <a16:colId xmlns:a16="http://schemas.microsoft.com/office/drawing/2014/main" val="3467091245"/>
                    </a:ext>
                  </a:extLst>
                </a:gridCol>
                <a:gridCol w="1193800">
                  <a:extLst>
                    <a:ext uri="{9D8B030D-6E8A-4147-A177-3AD203B41FA5}">
                      <a16:colId xmlns:a16="http://schemas.microsoft.com/office/drawing/2014/main" val="1949847480"/>
                    </a:ext>
                  </a:extLst>
                </a:gridCol>
              </a:tblGrid>
              <a:tr h="223510">
                <a:tc>
                  <a:txBody>
                    <a:bodyPr/>
                    <a:lstStyle/>
                    <a:p>
                      <a:pPr algn="ctr"/>
                      <a:r>
                        <a:rPr lang="en-US" sz="1000" dirty="0">
                          <a:solidFill>
                            <a:schemeClr val="bg2">
                              <a:lumMod val="50000"/>
                            </a:schemeClr>
                          </a:solidFill>
                        </a:rPr>
                        <a:t>Who We Are</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a:t>
                      </a:r>
                      <a:r>
                        <a:rPr lang="fr-CH" sz="1000" dirty="0" err="1">
                          <a:solidFill>
                            <a:schemeClr val="bg2">
                              <a:lumMod val="50000"/>
                            </a:schemeClr>
                          </a:solidFill>
                        </a:rPr>
                        <a:t>Core</a:t>
                      </a:r>
                      <a:r>
                        <a:rPr lang="fr-CH" sz="1000" dirty="0">
                          <a:solidFill>
                            <a:schemeClr val="bg2">
                              <a:lumMod val="50000"/>
                            </a:schemeClr>
                          </a:solidFill>
                        </a:rPr>
                        <a:t> Values</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EWS Gaps</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Value Proposition</a:t>
                      </a:r>
                      <a:endParaRPr lang="en-US" sz="1000" dirty="0">
                        <a:solidFill>
                          <a:schemeClr val="bg2">
                            <a:lumMod val="50000"/>
                          </a:schemeClr>
                        </a:solidFill>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Contact Info</a:t>
                      </a:r>
                      <a:endParaRPr lang="en-US" sz="1000" dirty="0">
                        <a:solidFill>
                          <a:schemeClr val="bg2">
                            <a:lumMod val="50000"/>
                          </a:schemeClr>
                        </a:solidFill>
                      </a:endParaRPr>
                    </a:p>
                  </a:txBody>
                  <a:tcPr>
                    <a:solidFill>
                      <a:schemeClr val="bg1">
                        <a:lumMod val="95000"/>
                      </a:schemeClr>
                    </a:solidFill>
                  </a:tcPr>
                </a:tc>
                <a:extLst>
                  <a:ext uri="{0D108BD9-81ED-4DB2-BD59-A6C34878D82A}">
                    <a16:rowId xmlns:a16="http://schemas.microsoft.com/office/drawing/2014/main" val="2720627288"/>
                  </a:ext>
                </a:extLst>
              </a:tr>
            </a:tbl>
          </a:graphicData>
        </a:graphic>
      </p:graphicFrame>
      <p:sp>
        <p:nvSpPr>
          <p:cNvPr id="46" name="Title 1">
            <a:extLst>
              <a:ext uri="{FF2B5EF4-FFF2-40B4-BE49-F238E27FC236}">
                <a16:creationId xmlns:a16="http://schemas.microsoft.com/office/drawing/2014/main" id="{2A13EB0F-7EBB-4E9C-9882-4CF11568E2A0}"/>
              </a:ext>
            </a:extLst>
          </p:cNvPr>
          <p:cNvSpPr txBox="1">
            <a:spLocks/>
          </p:cNvSpPr>
          <p:nvPr/>
        </p:nvSpPr>
        <p:spPr>
          <a:xfrm>
            <a:off x="162961" y="339027"/>
            <a:ext cx="10909427" cy="64496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0070C0"/>
                </a:solidFill>
                <a:latin typeface="Arial" panose="020B0604020202020204" pitchFamily="34" charset="0"/>
                <a:cs typeface="Arial" panose="020B0604020202020204" pitchFamily="34" charset="0"/>
              </a:rPr>
              <a:t>PPE Good Practice </a:t>
            </a:r>
            <a:endParaRPr lang="en-US" sz="3200" dirty="0">
              <a:solidFill>
                <a:srgbClr val="0070C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2A7279F8-3744-BD04-9F53-A4F9B9DA958F}"/>
              </a:ext>
            </a:extLst>
          </p:cNvPr>
          <p:cNvSpPr txBox="1"/>
          <p:nvPr/>
        </p:nvSpPr>
        <p:spPr>
          <a:xfrm>
            <a:off x="3172164" y="1358469"/>
            <a:ext cx="8290561" cy="4832092"/>
          </a:xfrm>
          <a:prstGeom prst="rect">
            <a:avLst/>
          </a:prstGeom>
          <a:noFill/>
        </p:spPr>
        <p:txBody>
          <a:bodyPr wrap="square" rtlCol="0">
            <a:spAutoFit/>
          </a:bodyPr>
          <a:lstStyle/>
          <a:p>
            <a:r>
              <a:rPr lang="en-US" dirty="0">
                <a:solidFill>
                  <a:schemeClr val="tx1">
                    <a:lumMod val="75000"/>
                    <a:lumOff val="25000"/>
                  </a:schemeClr>
                </a:solidFill>
              </a:rPr>
              <a:t>A global weather risk solutions company that provides weather and natural peril risk mitigation products and services to individuals, organizations, cities, and nations world-wide, that have the greatest potential of falling victim to climate-related disasters</a:t>
            </a:r>
          </a:p>
          <a:p>
            <a:endParaRPr lang="en-US" sz="1400" dirty="0">
              <a:solidFill>
                <a:srgbClr val="000000"/>
              </a:solidFill>
              <a:latin typeface="Calibri" panose="020F0502020204030204" pitchFamily="34" charset="0"/>
            </a:endParaRPr>
          </a:p>
          <a:p>
            <a:r>
              <a:rPr lang="en-US" sz="1600" b="1" i="0" u="none" strike="noStrike" baseline="0" dirty="0">
                <a:solidFill>
                  <a:srgbClr val="0070C0"/>
                </a:solidFill>
                <a:latin typeface="Calibri" panose="020F0502020204030204" pitchFamily="34" charset="0"/>
              </a:rPr>
              <a:t>GOALS: </a:t>
            </a:r>
          </a:p>
          <a:p>
            <a:pPr marL="285750" indent="-285750">
              <a:buFont typeface="Wingdings" panose="05000000000000000000" pitchFamily="2" charset="2"/>
              <a:buChar char="§"/>
            </a:pPr>
            <a:r>
              <a:rPr lang="en-US" sz="1600" dirty="0">
                <a:solidFill>
                  <a:schemeClr val="tx1">
                    <a:lumMod val="75000"/>
                    <a:lumOff val="25000"/>
                  </a:schemeClr>
                </a:solidFill>
                <a:latin typeface="Calibri" panose="020F0502020204030204" pitchFamily="34" charset="0"/>
              </a:rPr>
              <a:t>Create an alternative source of renewable energy</a:t>
            </a:r>
          </a:p>
          <a:p>
            <a:pPr marL="285750" indent="-285750">
              <a:buFont typeface="Wingdings" panose="05000000000000000000" pitchFamily="2" charset="2"/>
              <a:buChar char="§"/>
            </a:pPr>
            <a:r>
              <a:rPr lang="en-US" sz="1600" dirty="0">
                <a:solidFill>
                  <a:schemeClr val="tx1">
                    <a:lumMod val="75000"/>
                    <a:lumOff val="25000"/>
                  </a:schemeClr>
                </a:solidFill>
              </a:rPr>
              <a:t>Export 70% solar energy and 30% in-country use</a:t>
            </a:r>
          </a:p>
          <a:p>
            <a:pPr marL="285750" indent="-285750">
              <a:buFont typeface="Wingdings" panose="05000000000000000000" pitchFamily="2" charset="2"/>
              <a:buChar char="§"/>
            </a:pPr>
            <a:r>
              <a:rPr lang="en-US" sz="1600" dirty="0">
                <a:solidFill>
                  <a:schemeClr val="tx1">
                    <a:lumMod val="75000"/>
                    <a:lumOff val="25000"/>
                  </a:schemeClr>
                </a:solidFill>
              </a:rPr>
              <a:t>Reach 3.3 Million household through off-grid connections by 2025 </a:t>
            </a:r>
          </a:p>
          <a:p>
            <a:endParaRPr lang="en-US" sz="1600" dirty="0">
              <a:solidFill>
                <a:srgbClr val="000000"/>
              </a:solidFill>
              <a:latin typeface="Calibri" panose="020F0502020204030204" pitchFamily="34" charset="0"/>
            </a:endParaRPr>
          </a:p>
          <a:p>
            <a:r>
              <a:rPr lang="en-US" sz="1600" b="1" dirty="0">
                <a:solidFill>
                  <a:srgbClr val="0070C0"/>
                </a:solidFill>
                <a:latin typeface="Calibri" panose="020F0502020204030204" pitchFamily="34" charset="0"/>
              </a:rPr>
              <a:t>ACTIVITIES:</a:t>
            </a:r>
          </a:p>
          <a:p>
            <a:pPr marL="285750" indent="-285750">
              <a:buFont typeface="Wingdings" panose="05000000000000000000" pitchFamily="2" charset="2"/>
              <a:buChar char="§"/>
            </a:pPr>
            <a:r>
              <a:rPr lang="en-US" sz="1600" b="0" i="0" u="none" strike="noStrike" baseline="0" dirty="0">
                <a:solidFill>
                  <a:schemeClr val="tx1">
                    <a:lumMod val="75000"/>
                    <a:lumOff val="25000"/>
                  </a:schemeClr>
                </a:solidFill>
                <a:latin typeface="Calibri" panose="020F0502020204030204" pitchFamily="34" charset="0"/>
              </a:rPr>
              <a:t>Build the-state-of-the art PV panel factory </a:t>
            </a:r>
          </a:p>
          <a:p>
            <a:pPr marL="285750" indent="-285750">
              <a:buFont typeface="Wingdings" panose="05000000000000000000" pitchFamily="2" charset="2"/>
              <a:buChar char="§"/>
            </a:pPr>
            <a:r>
              <a:rPr lang="en-US" sz="1600" b="0" i="0" u="none" strike="noStrike" baseline="0" dirty="0">
                <a:solidFill>
                  <a:schemeClr val="tx1">
                    <a:lumMod val="75000"/>
                    <a:lumOff val="25000"/>
                  </a:schemeClr>
                </a:solidFill>
                <a:latin typeface="Calibri" panose="020F0502020204030204" pitchFamily="34" charset="0"/>
              </a:rPr>
              <a:t>Supply </a:t>
            </a:r>
            <a:r>
              <a:rPr lang="en-US" sz="1600" b="0" i="0" u="none" strike="noStrike" baseline="0" dirty="0" err="1">
                <a:solidFill>
                  <a:schemeClr val="tx1">
                    <a:lumMod val="75000"/>
                    <a:lumOff val="25000"/>
                  </a:schemeClr>
                </a:solidFill>
                <a:latin typeface="Calibri" panose="020F0502020204030204" pitchFamily="34" charset="0"/>
              </a:rPr>
              <a:t>soIar</a:t>
            </a:r>
            <a:r>
              <a:rPr lang="en-US" sz="1600" b="0" i="0" u="none" strike="noStrike" baseline="0" dirty="0">
                <a:solidFill>
                  <a:schemeClr val="tx1">
                    <a:lumMod val="75000"/>
                    <a:lumOff val="25000"/>
                  </a:schemeClr>
                </a:solidFill>
                <a:latin typeface="Calibri" panose="020F0502020204030204" pitchFamily="34" charset="0"/>
              </a:rPr>
              <a:t> photovoltaic panels and solar lanterns for household levels, schools, health centers and for irrigation in rural areas where electricity is not available</a:t>
            </a:r>
          </a:p>
          <a:p>
            <a:pPr marL="171450" indent="-171450">
              <a:buFont typeface="Arial" panose="020B0604020202020204" pitchFamily="34" charset="0"/>
              <a:buChar char="•"/>
            </a:pPr>
            <a:endParaRPr lang="en-US" sz="1600" b="0" i="0" u="none" strike="noStrike" baseline="0" dirty="0">
              <a:solidFill>
                <a:schemeClr val="tx1">
                  <a:lumMod val="75000"/>
                  <a:lumOff val="25000"/>
                </a:schemeClr>
              </a:solidFill>
              <a:latin typeface="Calibri" panose="020F0502020204030204" pitchFamily="34" charset="0"/>
            </a:endParaRPr>
          </a:p>
          <a:p>
            <a:r>
              <a:rPr lang="en-US" sz="1600" b="1" dirty="0">
                <a:solidFill>
                  <a:srgbClr val="0070C0"/>
                </a:solidFill>
                <a:latin typeface="Calibri" panose="020F0502020204030204" pitchFamily="34" charset="0"/>
              </a:rPr>
              <a:t>BENEFITS</a:t>
            </a:r>
          </a:p>
          <a:p>
            <a:pPr marL="285750" indent="-285750">
              <a:buFont typeface="Wingdings" panose="05000000000000000000" pitchFamily="2" charset="2"/>
              <a:buChar char="§"/>
            </a:pPr>
            <a:r>
              <a:rPr lang="en-US" sz="1600" b="0" i="0" u="none" strike="noStrike" baseline="0" dirty="0">
                <a:solidFill>
                  <a:schemeClr val="tx1">
                    <a:lumMod val="75000"/>
                    <a:lumOff val="25000"/>
                  </a:schemeClr>
                </a:solidFill>
                <a:latin typeface="Calibri" panose="020F0502020204030204" pitchFamily="34" charset="0"/>
              </a:rPr>
              <a:t>Generate revenue (local and foreign currency for the institution)</a:t>
            </a:r>
          </a:p>
          <a:p>
            <a:pPr marL="285750" indent="-285750">
              <a:buFont typeface="Wingdings" panose="05000000000000000000" pitchFamily="2" charset="2"/>
              <a:buChar char="§"/>
            </a:pPr>
            <a:r>
              <a:rPr lang="en-US" sz="1600" b="0" i="0" u="none" strike="noStrike" baseline="0" dirty="0">
                <a:solidFill>
                  <a:schemeClr val="tx1">
                    <a:lumMod val="75000"/>
                    <a:lumOff val="25000"/>
                  </a:schemeClr>
                </a:solidFill>
                <a:latin typeface="Calibri" panose="020F0502020204030204" pitchFamily="34" charset="0"/>
              </a:rPr>
              <a:t>Bring about technology transfer in the country in the field of solar photovoltaic</a:t>
            </a:r>
          </a:p>
          <a:p>
            <a:pPr marL="285750" indent="-285750">
              <a:buFont typeface="Wingdings" panose="05000000000000000000" pitchFamily="2" charset="2"/>
              <a:buChar char="§"/>
            </a:pPr>
            <a:r>
              <a:rPr lang="en-US" sz="1600" b="0" i="0" u="none" strike="noStrike" baseline="0" dirty="0">
                <a:solidFill>
                  <a:schemeClr val="tx1">
                    <a:lumMod val="75000"/>
                    <a:lumOff val="25000"/>
                  </a:schemeClr>
                </a:solidFill>
                <a:latin typeface="Calibri" panose="020F0502020204030204" pitchFamily="34" charset="0"/>
              </a:rPr>
              <a:t>Create job opportunities and entrepreneurs in the field</a:t>
            </a:r>
          </a:p>
          <a:p>
            <a:pPr marL="285750" indent="-285750">
              <a:buFont typeface="Wingdings" panose="05000000000000000000" pitchFamily="2" charset="2"/>
              <a:buChar char="§"/>
            </a:pPr>
            <a:r>
              <a:rPr lang="en-US" sz="1600" dirty="0">
                <a:solidFill>
                  <a:schemeClr val="tx1">
                    <a:lumMod val="75000"/>
                    <a:lumOff val="25000"/>
                  </a:schemeClr>
                </a:solidFill>
                <a:latin typeface="Calibri" panose="020F0502020204030204" pitchFamily="34" charset="0"/>
              </a:rPr>
              <a:t>Build compound where staff and their families can live and eat</a:t>
            </a:r>
            <a:endParaRPr lang="en-US" sz="1600" b="0" i="0" u="none" strike="noStrike" baseline="0" dirty="0">
              <a:solidFill>
                <a:schemeClr val="tx1">
                  <a:lumMod val="75000"/>
                  <a:lumOff val="25000"/>
                </a:schemeClr>
              </a:solidFill>
              <a:latin typeface="Calibri" panose="020F0502020204030204" pitchFamily="34" charset="0"/>
            </a:endParaRPr>
          </a:p>
        </p:txBody>
      </p:sp>
      <p:pic>
        <p:nvPicPr>
          <p:cNvPr id="5" name="Picture 4" descr="A picture containing text, sign&#10;&#10;Description automatically generated">
            <a:extLst>
              <a:ext uri="{FF2B5EF4-FFF2-40B4-BE49-F238E27FC236}">
                <a16:creationId xmlns:a16="http://schemas.microsoft.com/office/drawing/2014/main" id="{AE959EEE-0B89-0F0A-09FA-AF6AB4B26F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106" y="1358469"/>
            <a:ext cx="2504629" cy="644968"/>
          </a:xfrm>
          <a:prstGeom prst="rect">
            <a:avLst/>
          </a:prstGeom>
        </p:spPr>
      </p:pic>
    </p:spTree>
    <p:extLst>
      <p:ext uri="{BB962C8B-B14F-4D97-AF65-F5344CB8AC3E}">
        <p14:creationId xmlns:p14="http://schemas.microsoft.com/office/powerpoint/2010/main" val="2689173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2A3AC1-28E2-D86B-8157-3165AB13ABA0}"/>
              </a:ext>
            </a:extLst>
          </p:cNvPr>
          <p:cNvSpPr txBox="1"/>
          <p:nvPr/>
        </p:nvSpPr>
        <p:spPr>
          <a:xfrm>
            <a:off x="635726" y="1306286"/>
            <a:ext cx="9583448" cy="4699428"/>
          </a:xfrm>
          <a:prstGeom prst="rect">
            <a:avLst/>
          </a:prstGeom>
          <a:noFill/>
        </p:spPr>
        <p:txBody>
          <a:bodyPr wrap="square">
            <a:spAutoFit/>
          </a:bodyPr>
          <a:lstStyle/>
          <a:p>
            <a:pPr marL="461963" indent="-461963">
              <a:lnSpc>
                <a:spcPct val="115000"/>
              </a:lnSpc>
              <a:spcBef>
                <a:spcPts val="300"/>
              </a:spcBef>
              <a:spcAft>
                <a:spcPts val="300"/>
              </a:spcAft>
              <a:buFont typeface="Wingdings" panose="05000000000000000000" pitchFamily="2" charset="2"/>
              <a:buChar char="q"/>
            </a:pPr>
            <a:r>
              <a:rPr lang="en-GB" sz="2400" dirty="0">
                <a:solidFill>
                  <a:schemeClr val="tx1">
                    <a:lumMod val="75000"/>
                    <a:lumOff val="25000"/>
                  </a:schemeClr>
                </a:solidFill>
              </a:rPr>
              <a:t>Co-development of innovative tools / solutions / end-user services</a:t>
            </a:r>
          </a:p>
          <a:p>
            <a:pPr marL="461963" indent="-461963">
              <a:lnSpc>
                <a:spcPct val="115000"/>
              </a:lnSpc>
              <a:spcBef>
                <a:spcPts val="300"/>
              </a:spcBef>
              <a:spcAft>
                <a:spcPts val="300"/>
              </a:spcAft>
              <a:buFont typeface="Wingdings" panose="05000000000000000000" pitchFamily="2" charset="2"/>
              <a:buChar char="q"/>
            </a:pPr>
            <a:r>
              <a:rPr lang="en-GB" sz="2400" dirty="0">
                <a:solidFill>
                  <a:schemeClr val="tx1">
                    <a:lumMod val="75000"/>
                    <a:lumOff val="25000"/>
                  </a:schemeClr>
                </a:solidFill>
              </a:rPr>
              <a:t>Knowledge sharing sessions (exchange of good practices and challenges &amp; share new solutions and technologies)</a:t>
            </a:r>
            <a:endParaRPr lang="en-US" sz="2400" dirty="0">
              <a:solidFill>
                <a:schemeClr val="tx1">
                  <a:lumMod val="75000"/>
                  <a:lumOff val="25000"/>
                </a:schemeClr>
              </a:solidFill>
            </a:endParaRPr>
          </a:p>
          <a:p>
            <a:pPr marL="461963" marR="0" lvl="0" indent="-461963">
              <a:lnSpc>
                <a:spcPct val="115000"/>
              </a:lnSpc>
              <a:spcBef>
                <a:spcPts val="300"/>
              </a:spcBef>
              <a:spcAft>
                <a:spcPts val="300"/>
              </a:spcAft>
              <a:buFont typeface="Wingdings" panose="05000000000000000000" pitchFamily="2" charset="2"/>
              <a:buChar char="q"/>
            </a:pPr>
            <a:r>
              <a:rPr lang="en-GB" sz="2400" dirty="0">
                <a:solidFill>
                  <a:schemeClr val="tx1">
                    <a:lumMod val="75000"/>
                    <a:lumOff val="25000"/>
                  </a:schemeClr>
                </a:solidFill>
              </a:rPr>
              <a:t>Collaborate with development partners to pilot a PPP -  potentially through SOFF to ensure GBON compliance</a:t>
            </a:r>
          </a:p>
          <a:p>
            <a:pPr marL="461963" marR="0" lvl="0" indent="-461963">
              <a:lnSpc>
                <a:spcPct val="115000"/>
              </a:lnSpc>
              <a:spcBef>
                <a:spcPts val="300"/>
              </a:spcBef>
              <a:spcAft>
                <a:spcPts val="300"/>
              </a:spcAft>
              <a:buFont typeface="Wingdings" panose="05000000000000000000" pitchFamily="2" charset="2"/>
              <a:buChar char="q"/>
            </a:pPr>
            <a:r>
              <a:rPr lang="en-GB" sz="2400" dirty="0">
                <a:solidFill>
                  <a:schemeClr val="tx1">
                    <a:lumMod val="75000"/>
                    <a:lumOff val="25000"/>
                  </a:schemeClr>
                </a:solidFill>
              </a:rPr>
              <a:t>Support </a:t>
            </a:r>
            <a:r>
              <a:rPr lang="en-US" sz="2400" dirty="0">
                <a:solidFill>
                  <a:schemeClr val="tx1">
                    <a:lumMod val="75000"/>
                    <a:lumOff val="25000"/>
                  </a:schemeClr>
                </a:solidFill>
              </a:rPr>
              <a:t>implementation and operation of systems and services, &amp; </a:t>
            </a:r>
            <a:r>
              <a:rPr lang="en-GB" sz="2400" dirty="0">
                <a:solidFill>
                  <a:schemeClr val="tx1">
                    <a:lumMod val="75000"/>
                    <a:lumOff val="25000"/>
                  </a:schemeClr>
                </a:solidFill>
              </a:rPr>
              <a:t>data management at country level</a:t>
            </a:r>
          </a:p>
          <a:p>
            <a:pPr marL="461963" marR="0" lvl="0" indent="-461963">
              <a:lnSpc>
                <a:spcPct val="115000"/>
              </a:lnSpc>
              <a:spcBef>
                <a:spcPts val="300"/>
              </a:spcBef>
              <a:spcAft>
                <a:spcPts val="300"/>
              </a:spcAft>
              <a:buFont typeface="Wingdings" panose="05000000000000000000" pitchFamily="2" charset="2"/>
              <a:buChar char="q"/>
            </a:pPr>
            <a:r>
              <a:rPr lang="en-GB" sz="2400" dirty="0">
                <a:solidFill>
                  <a:schemeClr val="tx1">
                    <a:lumMod val="75000"/>
                    <a:lumOff val="25000"/>
                  </a:schemeClr>
                </a:solidFill>
              </a:rPr>
              <a:t>Internships / Fellowships at HMEI Member Companies </a:t>
            </a:r>
          </a:p>
          <a:p>
            <a:pPr marL="461963" indent="-461963">
              <a:lnSpc>
                <a:spcPct val="115000"/>
              </a:lnSpc>
              <a:spcBef>
                <a:spcPts val="300"/>
              </a:spcBef>
              <a:spcAft>
                <a:spcPts val="300"/>
              </a:spcAft>
              <a:buFont typeface="Wingdings" panose="05000000000000000000" pitchFamily="2" charset="2"/>
              <a:buChar char="q"/>
            </a:pPr>
            <a:r>
              <a:rPr lang="en-US" sz="2400" dirty="0">
                <a:solidFill>
                  <a:schemeClr val="tx1">
                    <a:lumMod val="75000"/>
                    <a:lumOff val="25000"/>
                  </a:schemeClr>
                </a:solidFill>
              </a:rPr>
              <a:t>Co-develop sales and marketing  schemes with revenue sharing for cost recovery to sustain the observation system and services</a:t>
            </a:r>
          </a:p>
        </p:txBody>
      </p:sp>
      <p:sp>
        <p:nvSpPr>
          <p:cNvPr id="4" name="Title 1">
            <a:extLst>
              <a:ext uri="{FF2B5EF4-FFF2-40B4-BE49-F238E27FC236}">
                <a16:creationId xmlns:a16="http://schemas.microsoft.com/office/drawing/2014/main" id="{35E8D8EE-7E64-EFFD-D73F-71F6C0A28855}"/>
              </a:ext>
            </a:extLst>
          </p:cNvPr>
          <p:cNvSpPr txBox="1">
            <a:spLocks/>
          </p:cNvSpPr>
          <p:nvPr/>
        </p:nvSpPr>
        <p:spPr>
          <a:xfrm>
            <a:off x="162961" y="339027"/>
            <a:ext cx="10909427" cy="64496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0070C0"/>
                </a:solidFill>
                <a:latin typeface="Arial" panose="020B0604020202020204" pitchFamily="34" charset="0"/>
                <a:cs typeface="Arial" panose="020B0604020202020204" pitchFamily="34" charset="0"/>
              </a:rPr>
              <a:t>Potential Activities with HMEI Members</a:t>
            </a:r>
            <a:endParaRPr lang="en-US" sz="3200" dirty="0">
              <a:solidFill>
                <a:srgbClr val="0070C0"/>
              </a:solidFill>
              <a:latin typeface="Arial" panose="020B0604020202020204" pitchFamily="34" charset="0"/>
              <a:cs typeface="Arial" panose="020B0604020202020204" pitchFamily="34" charset="0"/>
            </a:endParaRPr>
          </a:p>
        </p:txBody>
      </p:sp>
      <p:graphicFrame>
        <p:nvGraphicFramePr>
          <p:cNvPr id="5" name="Table 26">
            <a:extLst>
              <a:ext uri="{FF2B5EF4-FFF2-40B4-BE49-F238E27FC236}">
                <a16:creationId xmlns:a16="http://schemas.microsoft.com/office/drawing/2014/main" id="{E3B90CC4-02A8-2540-2CB2-1CB3272C6707}"/>
              </a:ext>
            </a:extLst>
          </p:cNvPr>
          <p:cNvGraphicFramePr>
            <a:graphicFrameLocks noGrp="1"/>
          </p:cNvGraphicFramePr>
          <p:nvPr/>
        </p:nvGraphicFramePr>
        <p:xfrm>
          <a:off x="6033077" y="-4999"/>
          <a:ext cx="6158923" cy="243840"/>
        </p:xfrm>
        <a:graphic>
          <a:graphicData uri="http://schemas.openxmlformats.org/drawingml/2006/table">
            <a:tbl>
              <a:tblPr firstRow="1" bandRow="1">
                <a:tableStyleId>{5C22544A-7EE6-4342-B048-85BDC9FD1C3A}</a:tableStyleId>
              </a:tblPr>
              <a:tblGrid>
                <a:gridCol w="1193800">
                  <a:extLst>
                    <a:ext uri="{9D8B030D-6E8A-4147-A177-3AD203B41FA5}">
                      <a16:colId xmlns:a16="http://schemas.microsoft.com/office/drawing/2014/main" val="2630235803"/>
                    </a:ext>
                  </a:extLst>
                </a:gridCol>
                <a:gridCol w="1193800">
                  <a:extLst>
                    <a:ext uri="{9D8B030D-6E8A-4147-A177-3AD203B41FA5}">
                      <a16:colId xmlns:a16="http://schemas.microsoft.com/office/drawing/2014/main" val="535880937"/>
                    </a:ext>
                  </a:extLst>
                </a:gridCol>
                <a:gridCol w="1193800">
                  <a:extLst>
                    <a:ext uri="{9D8B030D-6E8A-4147-A177-3AD203B41FA5}">
                      <a16:colId xmlns:a16="http://schemas.microsoft.com/office/drawing/2014/main" val="115803873"/>
                    </a:ext>
                  </a:extLst>
                </a:gridCol>
                <a:gridCol w="1383723">
                  <a:extLst>
                    <a:ext uri="{9D8B030D-6E8A-4147-A177-3AD203B41FA5}">
                      <a16:colId xmlns:a16="http://schemas.microsoft.com/office/drawing/2014/main" val="3467091245"/>
                    </a:ext>
                  </a:extLst>
                </a:gridCol>
                <a:gridCol w="1193800">
                  <a:extLst>
                    <a:ext uri="{9D8B030D-6E8A-4147-A177-3AD203B41FA5}">
                      <a16:colId xmlns:a16="http://schemas.microsoft.com/office/drawing/2014/main" val="1949847480"/>
                    </a:ext>
                  </a:extLst>
                </a:gridCol>
              </a:tblGrid>
              <a:tr h="223510">
                <a:tc>
                  <a:txBody>
                    <a:bodyPr/>
                    <a:lstStyle/>
                    <a:p>
                      <a:pPr algn="ctr"/>
                      <a:r>
                        <a:rPr lang="en-US" sz="1000" dirty="0">
                          <a:solidFill>
                            <a:schemeClr val="bg2">
                              <a:lumMod val="50000"/>
                            </a:schemeClr>
                          </a:solidFill>
                        </a:rPr>
                        <a:t>Who We Are</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a:t>
                      </a:r>
                      <a:r>
                        <a:rPr lang="fr-CH" sz="1000" dirty="0" err="1">
                          <a:solidFill>
                            <a:schemeClr val="bg2">
                              <a:lumMod val="50000"/>
                            </a:schemeClr>
                          </a:solidFill>
                        </a:rPr>
                        <a:t>Core</a:t>
                      </a:r>
                      <a:r>
                        <a:rPr lang="fr-CH" sz="1000" dirty="0">
                          <a:solidFill>
                            <a:schemeClr val="bg2">
                              <a:lumMod val="50000"/>
                            </a:schemeClr>
                          </a:solidFill>
                        </a:rPr>
                        <a:t> Values</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EWS Gaps</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Value Proposition</a:t>
                      </a:r>
                      <a:endParaRPr lang="en-US" sz="1000" dirty="0">
                        <a:solidFill>
                          <a:schemeClr val="bg2">
                            <a:lumMod val="50000"/>
                          </a:schemeClr>
                        </a:solidFill>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Contact Info</a:t>
                      </a:r>
                      <a:endParaRPr lang="en-US" sz="1000" dirty="0">
                        <a:solidFill>
                          <a:schemeClr val="bg2">
                            <a:lumMod val="50000"/>
                          </a:schemeClr>
                        </a:solidFill>
                      </a:endParaRPr>
                    </a:p>
                  </a:txBody>
                  <a:tcPr>
                    <a:solidFill>
                      <a:schemeClr val="bg1">
                        <a:lumMod val="95000"/>
                      </a:schemeClr>
                    </a:solidFill>
                  </a:tcPr>
                </a:tc>
                <a:extLst>
                  <a:ext uri="{0D108BD9-81ED-4DB2-BD59-A6C34878D82A}">
                    <a16:rowId xmlns:a16="http://schemas.microsoft.com/office/drawing/2014/main" val="2720627288"/>
                  </a:ext>
                </a:extLst>
              </a:tr>
            </a:tbl>
          </a:graphicData>
        </a:graphic>
      </p:graphicFrame>
    </p:spTree>
    <p:extLst>
      <p:ext uri="{BB962C8B-B14F-4D97-AF65-F5344CB8AC3E}">
        <p14:creationId xmlns:p14="http://schemas.microsoft.com/office/powerpoint/2010/main" val="3436468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0BADFBE-2794-42F1-B85D-39688357B895}"/>
              </a:ext>
            </a:extLst>
          </p:cNvPr>
          <p:cNvSpPr/>
          <p:nvPr/>
        </p:nvSpPr>
        <p:spPr>
          <a:xfrm>
            <a:off x="525101" y="3123446"/>
            <a:ext cx="11181030" cy="2426328"/>
          </a:xfrm>
          <a:prstGeom prst="rect">
            <a:avLst/>
          </a:prstGeom>
          <a:solidFill>
            <a:schemeClr val="accent1">
              <a:alpha val="1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B6031C0-214F-4D2E-85FE-BB2222193A5C}"/>
              </a:ext>
            </a:extLst>
          </p:cNvPr>
          <p:cNvPicPr>
            <a:picLocks noChangeAspect="1"/>
          </p:cNvPicPr>
          <p:nvPr/>
        </p:nvPicPr>
        <p:blipFill>
          <a:blip r:embed="rId2"/>
          <a:stretch>
            <a:fillRect/>
          </a:stretch>
        </p:blipFill>
        <p:spPr>
          <a:xfrm>
            <a:off x="0" y="5670557"/>
            <a:ext cx="12192000" cy="1187443"/>
          </a:xfrm>
          <a:prstGeom prst="rect">
            <a:avLst/>
          </a:prstGeom>
        </p:spPr>
      </p:pic>
      <p:sp>
        <p:nvSpPr>
          <p:cNvPr id="6" name="Inhaltsplatzhalter 3">
            <a:extLst>
              <a:ext uri="{FF2B5EF4-FFF2-40B4-BE49-F238E27FC236}">
                <a16:creationId xmlns:a16="http://schemas.microsoft.com/office/drawing/2014/main" id="{8B0673AF-FDE6-40F3-BF6B-786988788DE0}"/>
              </a:ext>
            </a:extLst>
          </p:cNvPr>
          <p:cNvSpPr txBox="1">
            <a:spLocks/>
          </p:cNvSpPr>
          <p:nvPr/>
        </p:nvSpPr>
        <p:spPr bwMode="auto">
          <a:xfrm>
            <a:off x="525100" y="695887"/>
            <a:ext cx="5404919" cy="2159327"/>
          </a:xfrm>
          <a:prstGeom prst="rect">
            <a:avLst/>
          </a:prstGeom>
          <a:noFill/>
          <a:ln w="25400">
            <a:solidFill>
              <a:schemeClr val="tx1">
                <a:lumMod val="75000"/>
                <a:lumOff val="2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a:spcBef>
                <a:spcPct val="20000"/>
              </a:spcBef>
              <a:buClr>
                <a:srgbClr val="77787B"/>
              </a:buClr>
              <a:buFont typeface="Wingdings" panose="05000000000000000000" pitchFamily="2" charset="2"/>
              <a:buChar char="n"/>
              <a:defRPr>
                <a:solidFill>
                  <a:schemeClr val="tx1"/>
                </a:solidFill>
                <a:latin typeface="45 Helvetica Light" charset="0"/>
              </a:defRPr>
            </a:lvl1pPr>
            <a:lvl2pPr marL="742950" indent="-285750">
              <a:spcBef>
                <a:spcPct val="20000"/>
              </a:spcBef>
              <a:buSzPct val="60000"/>
              <a:buFont typeface="Wingdings" panose="05000000000000000000" pitchFamily="2" charset="2"/>
              <a:buChar char="n"/>
              <a:defRPr sz="1600">
                <a:solidFill>
                  <a:schemeClr val="tx1"/>
                </a:solidFill>
                <a:latin typeface="45 Helvetica Light" charset="0"/>
              </a:defRPr>
            </a:lvl2pPr>
            <a:lvl3pPr marL="1143000" indent="-228600">
              <a:spcBef>
                <a:spcPct val="20000"/>
              </a:spcBef>
              <a:buChar char="–"/>
              <a:defRPr sz="1600">
                <a:solidFill>
                  <a:schemeClr val="tx1"/>
                </a:solidFill>
                <a:latin typeface="45 Helvetica Light"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l" eaLnBrk="1" hangingPunct="1">
              <a:buFont typeface="Wingdings" panose="05000000000000000000" pitchFamily="2" charset="2"/>
              <a:buNone/>
            </a:pPr>
            <a:endParaRPr lang="de-DE" altLang="de-DE" sz="300" dirty="0"/>
          </a:p>
          <a:p>
            <a:pPr algn="ctr">
              <a:buNone/>
            </a:pPr>
            <a:r>
              <a:rPr lang="en-GB" sz="1600" b="1" dirty="0">
                <a:latin typeface="Arial" panose="020B0604020202020204" pitchFamily="34" charset="0"/>
                <a:cs typeface="Arial" panose="020B0604020202020204" pitchFamily="34" charset="0"/>
              </a:rPr>
              <a:t>HMEI Councillor for WMO Commissions Collaboration</a:t>
            </a:r>
          </a:p>
          <a:p>
            <a:pPr>
              <a:buNone/>
            </a:pPr>
            <a:endParaRPr lang="de-DE" altLang="de-DE" sz="1600" b="1" dirty="0">
              <a:latin typeface="Arial" panose="020B0604020202020204" pitchFamily="34" charset="0"/>
              <a:cs typeface="Arial" panose="020B0604020202020204" pitchFamily="34" charset="0"/>
            </a:endParaRPr>
          </a:p>
          <a:p>
            <a:pPr marL="117475">
              <a:buNone/>
            </a:pPr>
            <a:r>
              <a:rPr lang="de-DE" altLang="de-DE" sz="1600" b="1" dirty="0">
                <a:solidFill>
                  <a:schemeClr val="accent5">
                    <a:lumMod val="75000"/>
                  </a:schemeClr>
                </a:solidFill>
                <a:latin typeface="Arial" panose="020B0604020202020204" pitchFamily="34" charset="0"/>
                <a:cs typeface="Arial" panose="020B0604020202020204" pitchFamily="34" charset="0"/>
              </a:rPr>
              <a:t>Ms. Jay Wilson </a:t>
            </a:r>
          </a:p>
          <a:p>
            <a:pPr marL="117475" algn="l" eaLnBrk="1" hangingPunct="1">
              <a:buFont typeface="Wingdings" panose="05000000000000000000" pitchFamily="2" charset="2"/>
              <a:buNone/>
            </a:pPr>
            <a:r>
              <a:rPr lang="de-DE" altLang="de-DE" sz="1600" dirty="0">
                <a:latin typeface="Arial" panose="020B0604020202020204" pitchFamily="34" charset="0"/>
                <a:cs typeface="Arial" panose="020B0604020202020204" pitchFamily="34" charset="0"/>
              </a:rPr>
              <a:t>e:  josephine.wilson@otthydromet.com</a:t>
            </a:r>
          </a:p>
          <a:p>
            <a:pPr marL="117475" algn="l" eaLnBrk="1" hangingPunct="1">
              <a:buFont typeface="Wingdings" panose="05000000000000000000" pitchFamily="2" charset="2"/>
              <a:buNone/>
            </a:pPr>
            <a:r>
              <a:rPr lang="de-DE" altLang="de-DE" sz="1600" dirty="0">
                <a:latin typeface="Arial" panose="020B0604020202020204" pitchFamily="34" charset="0"/>
                <a:cs typeface="Arial" panose="020B0604020202020204" pitchFamily="34" charset="0"/>
              </a:rPr>
              <a:t>m:  +41 79 617 9919</a:t>
            </a:r>
          </a:p>
          <a:p>
            <a:pPr algn="l" eaLnBrk="1" hangingPunct="1">
              <a:buFont typeface="Wingdings" panose="05000000000000000000" pitchFamily="2" charset="2"/>
              <a:buNone/>
            </a:pPr>
            <a:endParaRPr lang="de-DE" altLang="de-DE" sz="1200" dirty="0"/>
          </a:p>
        </p:txBody>
      </p:sp>
      <p:sp>
        <p:nvSpPr>
          <p:cNvPr id="7" name="Inhaltsplatzhalter 3">
            <a:extLst>
              <a:ext uri="{FF2B5EF4-FFF2-40B4-BE49-F238E27FC236}">
                <a16:creationId xmlns:a16="http://schemas.microsoft.com/office/drawing/2014/main" id="{03019A4A-7360-4398-A312-DBEEA699A53F}"/>
              </a:ext>
            </a:extLst>
          </p:cNvPr>
          <p:cNvSpPr txBox="1">
            <a:spLocks/>
          </p:cNvSpPr>
          <p:nvPr/>
        </p:nvSpPr>
        <p:spPr bwMode="auto">
          <a:xfrm>
            <a:off x="6261984" y="695886"/>
            <a:ext cx="5438810" cy="2159327"/>
          </a:xfrm>
          <a:prstGeom prst="rect">
            <a:avLst/>
          </a:prstGeom>
          <a:noFill/>
          <a:ln w="25400">
            <a:solidFill>
              <a:schemeClr val="tx1">
                <a:lumMod val="75000"/>
                <a:lumOff val="2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a:spcBef>
                <a:spcPct val="20000"/>
              </a:spcBef>
              <a:buClr>
                <a:srgbClr val="77787B"/>
              </a:buClr>
              <a:buFont typeface="Wingdings" panose="05000000000000000000" pitchFamily="2" charset="2"/>
              <a:buChar char="n"/>
              <a:defRPr>
                <a:solidFill>
                  <a:schemeClr val="tx1"/>
                </a:solidFill>
                <a:latin typeface="45 Helvetica Light" charset="0"/>
              </a:defRPr>
            </a:lvl1pPr>
            <a:lvl2pPr marL="742950" indent="-285750">
              <a:spcBef>
                <a:spcPct val="20000"/>
              </a:spcBef>
              <a:buSzPct val="60000"/>
              <a:buFont typeface="Wingdings" panose="05000000000000000000" pitchFamily="2" charset="2"/>
              <a:buChar char="n"/>
              <a:defRPr sz="1600">
                <a:solidFill>
                  <a:schemeClr val="tx1"/>
                </a:solidFill>
                <a:latin typeface="45 Helvetica Light" charset="0"/>
              </a:defRPr>
            </a:lvl2pPr>
            <a:lvl3pPr marL="1143000" indent="-228600">
              <a:spcBef>
                <a:spcPct val="20000"/>
              </a:spcBef>
              <a:buChar char="–"/>
              <a:defRPr sz="1600">
                <a:solidFill>
                  <a:schemeClr val="tx1"/>
                </a:solidFill>
                <a:latin typeface="45 Helvetica Light"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l" eaLnBrk="1" hangingPunct="1">
              <a:buFont typeface="Wingdings" panose="05000000000000000000" pitchFamily="2" charset="2"/>
              <a:buNone/>
            </a:pPr>
            <a:endParaRPr lang="de-DE" altLang="de-DE" sz="300" dirty="0"/>
          </a:p>
          <a:p>
            <a:pPr algn="ctr" eaLnBrk="1" hangingPunct="1">
              <a:buFont typeface="Wingdings" panose="05000000000000000000" pitchFamily="2" charset="2"/>
              <a:buNone/>
            </a:pPr>
            <a:r>
              <a:rPr lang="de-DE" altLang="de-DE" sz="1600" b="1" dirty="0">
                <a:latin typeface="Arial" panose="020B0604020202020204" pitchFamily="34" charset="0"/>
                <a:cs typeface="Arial" panose="020B0604020202020204" pitchFamily="34" charset="0"/>
              </a:rPr>
              <a:t>HMEI </a:t>
            </a:r>
            <a:r>
              <a:rPr lang="de-DE" altLang="de-DE" sz="1600" b="1" dirty="0" err="1">
                <a:latin typeface="Arial" panose="020B0604020202020204" pitchFamily="34" charset="0"/>
                <a:cs typeface="Arial" panose="020B0604020202020204" pitchFamily="34" charset="0"/>
              </a:rPr>
              <a:t>Secretariat</a:t>
            </a:r>
            <a:endParaRPr lang="de-DE" altLang="de-DE" sz="1600" b="1" dirty="0">
              <a:latin typeface="Arial" panose="020B0604020202020204" pitchFamily="34" charset="0"/>
              <a:cs typeface="Arial" panose="020B0604020202020204" pitchFamily="34" charset="0"/>
            </a:endParaRPr>
          </a:p>
          <a:p>
            <a:pPr>
              <a:buNone/>
            </a:pPr>
            <a:endParaRPr lang="en-US" sz="1600" dirty="0">
              <a:latin typeface="Arial" panose="020B0604020202020204" pitchFamily="34" charset="0"/>
              <a:cs typeface="Arial" panose="020B0604020202020204" pitchFamily="34" charset="0"/>
            </a:endParaRPr>
          </a:p>
          <a:p>
            <a:pPr marL="117475">
              <a:buNone/>
              <a:tabLst>
                <a:tab pos="2743200" algn="l"/>
              </a:tabLst>
            </a:pPr>
            <a:r>
              <a:rPr lang="en-US" sz="1600" b="1" dirty="0">
                <a:solidFill>
                  <a:schemeClr val="accent5">
                    <a:lumMod val="75000"/>
                  </a:schemeClr>
                </a:solidFill>
                <a:latin typeface="Arial" panose="020B0604020202020204" pitchFamily="34" charset="0"/>
                <a:cs typeface="Arial" panose="020B0604020202020204" pitchFamily="34" charset="0"/>
              </a:rPr>
              <a:t>Dr. Alexander Karpov</a:t>
            </a:r>
            <a:r>
              <a:rPr lang="en-US" sz="1600" dirty="0">
                <a:latin typeface="Arial" panose="020B0604020202020204" pitchFamily="34" charset="0"/>
                <a:cs typeface="Arial" panose="020B0604020202020204" pitchFamily="34" charset="0"/>
              </a:rPr>
              <a:t>	</a:t>
            </a:r>
            <a:r>
              <a:rPr lang="en-US" sz="1600" b="1" dirty="0">
                <a:solidFill>
                  <a:schemeClr val="accent5">
                    <a:lumMod val="75000"/>
                  </a:schemeClr>
                </a:solidFill>
                <a:latin typeface="Arial" panose="020B0604020202020204" pitchFamily="34" charset="0"/>
                <a:cs typeface="Arial" panose="020B0604020202020204" pitchFamily="34" charset="0"/>
              </a:rPr>
              <a:t>Ms. Corine Perreman </a:t>
            </a:r>
          </a:p>
          <a:p>
            <a:pPr marL="117475">
              <a:buNone/>
              <a:tabLst>
                <a:tab pos="2743200" algn="l"/>
              </a:tabLst>
            </a:pPr>
            <a:r>
              <a:rPr lang="en-US" sz="1600" dirty="0">
                <a:latin typeface="Arial" panose="020B0604020202020204" pitchFamily="34" charset="0"/>
                <a:cs typeface="Arial" panose="020B0604020202020204" pitchFamily="34" charset="0"/>
              </a:rPr>
              <a:t>Executive Secretary	Administrator</a:t>
            </a:r>
          </a:p>
          <a:p>
            <a:pPr marL="117475">
              <a:buNone/>
              <a:tabLst>
                <a:tab pos="2743200" algn="l"/>
              </a:tabLst>
            </a:pPr>
            <a:r>
              <a:rPr lang="en-US" sz="1600" dirty="0">
                <a:latin typeface="Arial" panose="020B0604020202020204" pitchFamily="34" charset="0"/>
                <a:cs typeface="Arial" panose="020B0604020202020204" pitchFamily="34" charset="0"/>
              </a:rPr>
              <a:t>e:  akarpov@hmei.org	e:  cperreman@hmei.org</a:t>
            </a:r>
          </a:p>
          <a:p>
            <a:pPr marL="117475">
              <a:buNone/>
              <a:tabLst>
                <a:tab pos="3260725" algn="l"/>
              </a:tabLst>
            </a:pPr>
            <a:r>
              <a:rPr lang="en-US" sz="1600" dirty="0">
                <a:latin typeface="Arial" panose="020B0604020202020204" pitchFamily="34" charset="0"/>
                <a:cs typeface="Arial" panose="020B0604020202020204" pitchFamily="34" charset="0"/>
              </a:rPr>
              <a:t>t:  +41 22 730 8334</a:t>
            </a:r>
          </a:p>
          <a:p>
            <a:pPr algn="l" eaLnBrk="1" hangingPunct="1">
              <a:buFont typeface="Wingdings" panose="05000000000000000000" pitchFamily="2" charset="2"/>
              <a:buNone/>
            </a:pPr>
            <a:endParaRPr lang="de-DE" altLang="de-DE" sz="1200" dirty="0"/>
          </a:p>
        </p:txBody>
      </p:sp>
      <p:graphicFrame>
        <p:nvGraphicFramePr>
          <p:cNvPr id="8" name="Table 26">
            <a:extLst>
              <a:ext uri="{FF2B5EF4-FFF2-40B4-BE49-F238E27FC236}">
                <a16:creationId xmlns:a16="http://schemas.microsoft.com/office/drawing/2014/main" id="{3AADD796-AC9B-481E-99BA-4E8FA9C2CD6E}"/>
              </a:ext>
            </a:extLst>
          </p:cNvPr>
          <p:cNvGraphicFramePr>
            <a:graphicFrameLocks noGrp="1"/>
          </p:cNvGraphicFramePr>
          <p:nvPr>
            <p:extLst>
              <p:ext uri="{D42A27DB-BD31-4B8C-83A1-F6EECF244321}">
                <p14:modId xmlns:p14="http://schemas.microsoft.com/office/powerpoint/2010/main" val="1539009973"/>
              </p:ext>
            </p:extLst>
          </p:nvPr>
        </p:nvGraphicFramePr>
        <p:xfrm>
          <a:off x="6033077" y="-4999"/>
          <a:ext cx="6158923" cy="243840"/>
        </p:xfrm>
        <a:graphic>
          <a:graphicData uri="http://schemas.openxmlformats.org/drawingml/2006/table">
            <a:tbl>
              <a:tblPr firstRow="1" bandRow="1">
                <a:tableStyleId>{5C22544A-7EE6-4342-B048-85BDC9FD1C3A}</a:tableStyleId>
              </a:tblPr>
              <a:tblGrid>
                <a:gridCol w="1193800">
                  <a:extLst>
                    <a:ext uri="{9D8B030D-6E8A-4147-A177-3AD203B41FA5}">
                      <a16:colId xmlns:a16="http://schemas.microsoft.com/office/drawing/2014/main" val="2630235803"/>
                    </a:ext>
                  </a:extLst>
                </a:gridCol>
                <a:gridCol w="1193800">
                  <a:extLst>
                    <a:ext uri="{9D8B030D-6E8A-4147-A177-3AD203B41FA5}">
                      <a16:colId xmlns:a16="http://schemas.microsoft.com/office/drawing/2014/main" val="535880937"/>
                    </a:ext>
                  </a:extLst>
                </a:gridCol>
                <a:gridCol w="1193800">
                  <a:extLst>
                    <a:ext uri="{9D8B030D-6E8A-4147-A177-3AD203B41FA5}">
                      <a16:colId xmlns:a16="http://schemas.microsoft.com/office/drawing/2014/main" val="115803873"/>
                    </a:ext>
                  </a:extLst>
                </a:gridCol>
                <a:gridCol w="1383723">
                  <a:extLst>
                    <a:ext uri="{9D8B030D-6E8A-4147-A177-3AD203B41FA5}">
                      <a16:colId xmlns:a16="http://schemas.microsoft.com/office/drawing/2014/main" val="3467091245"/>
                    </a:ext>
                  </a:extLst>
                </a:gridCol>
                <a:gridCol w="1193800">
                  <a:extLst>
                    <a:ext uri="{9D8B030D-6E8A-4147-A177-3AD203B41FA5}">
                      <a16:colId xmlns:a16="http://schemas.microsoft.com/office/drawing/2014/main" val="1949847480"/>
                    </a:ext>
                  </a:extLst>
                </a:gridCol>
              </a:tblGrid>
              <a:tr h="223510">
                <a:tc>
                  <a:txBody>
                    <a:bodyPr/>
                    <a:lstStyle/>
                    <a:p>
                      <a:pPr algn="ctr"/>
                      <a:r>
                        <a:rPr lang="en-US" sz="1000" dirty="0">
                          <a:solidFill>
                            <a:schemeClr val="bg2">
                              <a:lumMod val="50000"/>
                            </a:schemeClr>
                          </a:solidFill>
                        </a:rPr>
                        <a:t>Who We Are</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a:t>
                      </a:r>
                      <a:r>
                        <a:rPr lang="fr-CH" sz="1000" dirty="0" err="1">
                          <a:solidFill>
                            <a:schemeClr val="bg2">
                              <a:lumMod val="50000"/>
                            </a:schemeClr>
                          </a:solidFill>
                        </a:rPr>
                        <a:t>Core</a:t>
                      </a:r>
                      <a:r>
                        <a:rPr lang="fr-CH" sz="1000" dirty="0">
                          <a:solidFill>
                            <a:schemeClr val="bg2">
                              <a:lumMod val="50000"/>
                            </a:schemeClr>
                          </a:solidFill>
                        </a:rPr>
                        <a:t> Values</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EWS Gaps</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Our Value Proposition</a:t>
                      </a:r>
                      <a:endParaRPr lang="en-US" sz="1000" dirty="0">
                        <a:solidFill>
                          <a:schemeClr val="bg2">
                            <a:lumMod val="50000"/>
                          </a:schemeClr>
                        </a:solidFill>
                      </a:endParaRP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H" sz="1000" dirty="0">
                          <a:solidFill>
                            <a:schemeClr val="bg2">
                              <a:lumMod val="50000"/>
                            </a:schemeClr>
                          </a:solidFill>
                        </a:rPr>
                        <a:t>Contact Info</a:t>
                      </a:r>
                      <a:endParaRPr lang="en-US" sz="1000" dirty="0">
                        <a:solidFill>
                          <a:schemeClr val="bg2">
                            <a:lumMod val="50000"/>
                          </a:schemeClr>
                        </a:solidFill>
                      </a:endParaRPr>
                    </a:p>
                  </a:txBody>
                  <a:tcPr>
                    <a:solidFill>
                      <a:schemeClr val="accent5">
                        <a:lumMod val="20000"/>
                        <a:lumOff val="80000"/>
                      </a:schemeClr>
                    </a:solidFill>
                  </a:tcPr>
                </a:tc>
                <a:extLst>
                  <a:ext uri="{0D108BD9-81ED-4DB2-BD59-A6C34878D82A}">
                    <a16:rowId xmlns:a16="http://schemas.microsoft.com/office/drawing/2014/main" val="2720627288"/>
                  </a:ext>
                </a:extLst>
              </a:tr>
            </a:tbl>
          </a:graphicData>
        </a:graphic>
      </p:graphicFrame>
      <p:pic>
        <p:nvPicPr>
          <p:cNvPr id="11" name="Picture 10">
            <a:extLst>
              <a:ext uri="{FF2B5EF4-FFF2-40B4-BE49-F238E27FC236}">
                <a16:creationId xmlns:a16="http://schemas.microsoft.com/office/drawing/2014/main" id="{7066A509-E1F4-44FE-904D-2607273F7410}"/>
              </a:ext>
            </a:extLst>
          </p:cNvPr>
          <p:cNvPicPr>
            <a:picLocks noChangeAspect="1"/>
          </p:cNvPicPr>
          <p:nvPr/>
        </p:nvPicPr>
        <p:blipFill>
          <a:blip r:embed="rId3"/>
          <a:stretch>
            <a:fillRect/>
          </a:stretch>
        </p:blipFill>
        <p:spPr>
          <a:xfrm>
            <a:off x="2854257" y="3385918"/>
            <a:ext cx="1449336" cy="2050947"/>
          </a:xfrm>
          <a:prstGeom prst="rect">
            <a:avLst/>
          </a:prstGeom>
        </p:spPr>
      </p:pic>
      <p:pic>
        <p:nvPicPr>
          <p:cNvPr id="13" name="Picture 12" descr="A picture containing text, outdoor&#10;&#10;Description automatically generated">
            <a:extLst>
              <a:ext uri="{FF2B5EF4-FFF2-40B4-BE49-F238E27FC236}">
                <a16:creationId xmlns:a16="http://schemas.microsoft.com/office/drawing/2014/main" id="{37A055BC-43C9-4608-8951-782C98E833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6100" y="3385918"/>
            <a:ext cx="1584617" cy="2050947"/>
          </a:xfrm>
          <a:prstGeom prst="rect">
            <a:avLst/>
          </a:prstGeom>
        </p:spPr>
      </p:pic>
      <p:sp>
        <p:nvSpPr>
          <p:cNvPr id="14" name="Rectangle 47">
            <a:extLst>
              <a:ext uri="{FF2B5EF4-FFF2-40B4-BE49-F238E27FC236}">
                <a16:creationId xmlns:a16="http://schemas.microsoft.com/office/drawing/2014/main" id="{3520B292-CFCD-4B8A-B3E1-07AEB18232D5}"/>
              </a:ext>
            </a:extLst>
          </p:cNvPr>
          <p:cNvSpPr>
            <a:spLocks noChangeArrowheads="1"/>
          </p:cNvSpPr>
          <p:nvPr/>
        </p:nvSpPr>
        <p:spPr bwMode="auto">
          <a:xfrm>
            <a:off x="654078" y="3252026"/>
            <a:ext cx="1799412" cy="459100"/>
          </a:xfrm>
          <a:prstGeom prst="rect">
            <a:avLst/>
          </a:prstGeom>
          <a:noFill/>
          <a:ln w="12700" algn="ctr">
            <a:noFill/>
            <a:miter lim="800000"/>
            <a:headEnd/>
            <a:tailEnd/>
          </a:ln>
        </p:spPr>
        <p:txBody>
          <a:bodyPr wrap="square" lIns="90488" tIns="44450" rIns="90488" bIns="44450">
            <a:spAutoFit/>
          </a:bodyPr>
          <a:lstStyle/>
          <a:p>
            <a:pPr>
              <a:buClr>
                <a:schemeClr val="tx2"/>
              </a:buClr>
            </a:pPr>
            <a:r>
              <a:rPr lang="en-US" sz="2400" b="1" dirty="0">
                <a:solidFill>
                  <a:srgbClr val="0070C0"/>
                </a:solidFill>
                <a:latin typeface="Calibri" panose="020F0502020204030204" pitchFamily="34" charset="0"/>
                <a:cs typeface="Calibri" pitchFamily="34" charset="0"/>
              </a:rPr>
              <a:t>Publications</a:t>
            </a:r>
          </a:p>
        </p:txBody>
      </p:sp>
      <p:sp>
        <p:nvSpPr>
          <p:cNvPr id="15" name="TextBox 14">
            <a:extLst>
              <a:ext uri="{FF2B5EF4-FFF2-40B4-BE49-F238E27FC236}">
                <a16:creationId xmlns:a16="http://schemas.microsoft.com/office/drawing/2014/main" id="{14973BF4-1D19-49A8-872B-376D196ED00C}"/>
              </a:ext>
            </a:extLst>
          </p:cNvPr>
          <p:cNvSpPr txBox="1"/>
          <p:nvPr/>
        </p:nvSpPr>
        <p:spPr>
          <a:xfrm>
            <a:off x="8836182" y="3429000"/>
            <a:ext cx="2770361" cy="2031325"/>
          </a:xfrm>
          <a:prstGeom prst="rect">
            <a:avLst/>
          </a:prstGeom>
          <a:noFill/>
        </p:spPr>
        <p:txBody>
          <a:bodyPr wrap="square" rtlCol="0">
            <a:spAutoFit/>
          </a:bodyPr>
          <a:lstStyle/>
          <a:p>
            <a:r>
              <a:rPr lang="en-US" i="1" dirty="0">
                <a:solidFill>
                  <a:srgbClr val="333333"/>
                </a:solidFill>
                <a:effectLst/>
                <a:ea typeface="Open Sans" panose="020B0606030504020204" pitchFamily="34" charset="0"/>
                <a:cs typeface="Open Sans" panose="020B0606030504020204" pitchFamily="34" charset="0"/>
              </a:rPr>
              <a:t>Charting a Course for Sustainable Hydrological and Meteorological Observation Networks in Developing Countries</a:t>
            </a:r>
          </a:p>
          <a:p>
            <a:endParaRPr lang="en-US" i="1" dirty="0">
              <a:solidFill>
                <a:srgbClr val="333333"/>
              </a:solidFill>
              <a:ea typeface="Open Sans" panose="020B0606030504020204" pitchFamily="34" charset="0"/>
              <a:cs typeface="Open Sans" panose="020B0606030504020204" pitchFamily="34" charset="0"/>
            </a:endParaRPr>
          </a:p>
          <a:p>
            <a:r>
              <a:rPr lang="en-US" i="1" dirty="0">
                <a:solidFill>
                  <a:srgbClr val="333333"/>
                </a:solidFill>
                <a:effectLst/>
                <a:ea typeface="Open Sans" panose="020B0606030504020204" pitchFamily="34" charset="0"/>
                <a:cs typeface="Open Sans" panose="020B0606030504020204" pitchFamily="34" charset="0"/>
                <a:hlinkClick r:id="rId5"/>
              </a:rPr>
              <a:t>Link to doc</a:t>
            </a:r>
            <a:endParaRPr lang="en-US" i="1" dirty="0">
              <a:solidFill>
                <a:srgbClr val="333333"/>
              </a:solidFill>
              <a:effectLst/>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57BDAD0F-68FD-4837-B36F-11C65D937173}"/>
              </a:ext>
            </a:extLst>
          </p:cNvPr>
          <p:cNvSpPr txBox="1"/>
          <p:nvPr/>
        </p:nvSpPr>
        <p:spPr>
          <a:xfrm>
            <a:off x="4455616" y="3385918"/>
            <a:ext cx="2046083" cy="1754326"/>
          </a:xfrm>
          <a:prstGeom prst="rect">
            <a:avLst/>
          </a:prstGeom>
          <a:noFill/>
        </p:spPr>
        <p:txBody>
          <a:bodyPr wrap="square" rtlCol="0">
            <a:spAutoFit/>
          </a:bodyPr>
          <a:lstStyle/>
          <a:p>
            <a:r>
              <a:rPr lang="en-US" i="1" dirty="0">
                <a:solidFill>
                  <a:srgbClr val="333333"/>
                </a:solidFill>
                <a:ea typeface="Open Sans" panose="020B0606030504020204" pitchFamily="34" charset="0"/>
                <a:cs typeface="Open Sans" panose="020B0606030504020204" pitchFamily="34" charset="0"/>
              </a:rPr>
              <a:t>Generic Automatic Weather Station (AWS) Tender Specifications</a:t>
            </a:r>
          </a:p>
          <a:p>
            <a:endParaRPr lang="en-US" i="1" dirty="0">
              <a:solidFill>
                <a:srgbClr val="333333"/>
              </a:solidFill>
              <a:ea typeface="Open Sans" panose="020B0606030504020204" pitchFamily="34" charset="0"/>
              <a:cs typeface="Open Sans" panose="020B0606030504020204" pitchFamily="34" charset="0"/>
            </a:endParaRPr>
          </a:p>
          <a:p>
            <a:r>
              <a:rPr lang="en-US" i="1" dirty="0">
                <a:solidFill>
                  <a:srgbClr val="333333"/>
                </a:solidFill>
                <a:ea typeface="Open Sans" panose="020B0606030504020204" pitchFamily="34" charset="0"/>
                <a:cs typeface="Open Sans" panose="020B0606030504020204" pitchFamily="34" charset="0"/>
                <a:hlinkClick r:id="rId6"/>
              </a:rPr>
              <a:t>IOM-136</a:t>
            </a:r>
            <a:endParaRPr lang="en-US" i="1" dirty="0">
              <a:solidFill>
                <a:srgbClr val="333333"/>
              </a:solidFill>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131023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26EEF18-8D7E-435B-8D84-85D93D1ED585}" vid="{2358329C-8EDC-437D-82DA-19772305A5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E453F12B1835942BD9DA8BCE1567E2C" ma:contentTypeVersion="16" ma:contentTypeDescription="Create a new document." ma:contentTypeScope="" ma:versionID="8bdf243919861011b2f05c8cafec7805">
  <xsd:schema xmlns:xsd="http://www.w3.org/2001/XMLSchema" xmlns:xs="http://www.w3.org/2001/XMLSchema" xmlns:p="http://schemas.microsoft.com/office/2006/metadata/properties" xmlns:ns2="77a98fcc-2f82-4023-8e04-619a4a623380" xmlns:ns3="c5619388-55f3-4aca-9a4e-487278b98d7e" targetNamespace="http://schemas.microsoft.com/office/2006/metadata/properties" ma:root="true" ma:fieldsID="e2516402bef63541114597f90d576f82" ns2:_="" ns3:_="">
    <xsd:import namespace="77a98fcc-2f82-4023-8e04-619a4a623380"/>
    <xsd:import namespace="c5619388-55f3-4aca-9a4e-487278b98d7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a98fcc-2f82-4023-8e04-619a4a6233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893bb2c-950b-4672-b623-c5bc4517d6aa"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5619388-55f3-4aca-9a4e-487278b98d7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b48e8be-26f1-40bb-8aba-714db896b12e}" ma:internalName="TaxCatchAll" ma:showField="CatchAllData" ma:web="c5619388-55f3-4aca-9a4e-487278b98d7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7a98fcc-2f82-4023-8e04-619a4a623380">
      <Terms xmlns="http://schemas.microsoft.com/office/infopath/2007/PartnerControls"/>
    </lcf76f155ced4ddcb4097134ff3c332f>
    <TaxCatchAll xmlns="c5619388-55f3-4aca-9a4e-487278b98d7e" xsi:nil="true"/>
  </documentManagement>
</p:properties>
</file>

<file path=customXml/itemProps1.xml><?xml version="1.0" encoding="utf-8"?>
<ds:datastoreItem xmlns:ds="http://schemas.openxmlformats.org/officeDocument/2006/customXml" ds:itemID="{8763D075-0163-47E3-AABE-4E2BC9EBB3D2}">
  <ds:schemaRefs>
    <ds:schemaRef ds:uri="http://schemas.microsoft.com/sharepoint/v3/contenttype/forms"/>
  </ds:schemaRefs>
</ds:datastoreItem>
</file>

<file path=customXml/itemProps2.xml><?xml version="1.0" encoding="utf-8"?>
<ds:datastoreItem xmlns:ds="http://schemas.openxmlformats.org/officeDocument/2006/customXml" ds:itemID="{ECF20416-31D8-4231-B1E3-704E7B9EB9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a98fcc-2f82-4023-8e04-619a4a623380"/>
    <ds:schemaRef ds:uri="c5619388-55f3-4aca-9a4e-487278b98d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F6E031-6788-4A6D-A2F7-6ABABA3DEE00}">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77a98fcc-2f82-4023-8e04-619a4a623380"/>
    <ds:schemaRef ds:uri="c5619388-55f3-4aca-9a4e-487278b98d7e"/>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4826</TotalTime>
  <Words>906</Words>
  <Application>Microsoft Office PowerPoint</Application>
  <PresentationFormat>Widescreen</PresentationFormat>
  <Paragraphs>113</Paragraphs>
  <Slides>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45 Helvetica Light</vt:lpstr>
      <vt:lpstr>Arial</vt:lpstr>
      <vt:lpstr>Calibri</vt:lpstr>
      <vt:lpstr>Calibri Light</vt:lpstr>
      <vt:lpstr>Wingdings</vt:lpstr>
      <vt:lpstr>Office Theme</vt:lpstr>
      <vt:lpstr>High-Level Regional Forum of the Open Consultative Platform   Regional Association IV  (North America, Central America, and the Caribbean)    HMEI Overview &amp; Good Practices</vt:lpstr>
      <vt:lpstr>HMEI – Association of Hydromet Industry</vt:lpstr>
      <vt:lpstr>HMEI – Association of Hydromet Industry</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Jim Anderson</dc:creator>
  <cp:lastModifiedBy>Wilson, Jay</cp:lastModifiedBy>
  <cp:revision>38</cp:revision>
  <dcterms:created xsi:type="dcterms:W3CDTF">2020-11-15T17:08:02Z</dcterms:created>
  <dcterms:modified xsi:type="dcterms:W3CDTF">2023-02-08T00:11:03Z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3094ff5-79ca-456b-95f6-d578316a3809_Enabled">
    <vt:lpwstr>true</vt:lpwstr>
  </property>
  <property fmtid="{D5CDD505-2E9C-101B-9397-08002B2CF9AE}" pid="3" name="MSIP_Label_73094ff5-79ca-456b-95f6-d578316a3809_SetDate">
    <vt:lpwstr>2022-10-17T08:52:40Z</vt:lpwstr>
  </property>
  <property fmtid="{D5CDD505-2E9C-101B-9397-08002B2CF9AE}" pid="4" name="MSIP_Label_73094ff5-79ca-456b-95f6-d578316a3809_Method">
    <vt:lpwstr>Privileged</vt:lpwstr>
  </property>
  <property fmtid="{D5CDD505-2E9C-101B-9397-08002B2CF9AE}" pid="5" name="MSIP_Label_73094ff5-79ca-456b-95f6-d578316a3809_Name">
    <vt:lpwstr>Public</vt:lpwstr>
  </property>
  <property fmtid="{D5CDD505-2E9C-101B-9397-08002B2CF9AE}" pid="6" name="MSIP_Label_73094ff5-79ca-456b-95f6-d578316a3809_SiteId">
    <vt:lpwstr>771c9c47-7f24-44dc-958e-34f8713a8394</vt:lpwstr>
  </property>
  <property fmtid="{D5CDD505-2E9C-101B-9397-08002B2CF9AE}" pid="7" name="MSIP_Label_73094ff5-79ca-456b-95f6-d578316a3809_ActionId">
    <vt:lpwstr>b9974a9e-806d-40af-9082-bbbbdc7bd5fd</vt:lpwstr>
  </property>
  <property fmtid="{D5CDD505-2E9C-101B-9397-08002B2CF9AE}" pid="8" name="MSIP_Label_73094ff5-79ca-456b-95f6-d578316a3809_ContentBits">
    <vt:lpwstr>0</vt:lpwstr>
  </property>
  <property fmtid="{D5CDD505-2E9C-101B-9397-08002B2CF9AE}" pid="9" name="ContentTypeId">
    <vt:lpwstr>0x010100FE453F12B1835942BD9DA8BCE1567E2C</vt:lpwstr>
  </property>
  <property fmtid="{D5CDD505-2E9C-101B-9397-08002B2CF9AE}" pid="10" name="MediaServiceImageTags">
    <vt:lpwstr/>
  </property>
</Properties>
</file>