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</p:sldMasterIdLst>
  <p:notesMasterIdLst>
    <p:notesMasterId r:id="rId23"/>
  </p:notesMasterIdLst>
  <p:handoutMasterIdLst>
    <p:handoutMasterId r:id="rId24"/>
  </p:handoutMasterIdLst>
  <p:sldIdLst>
    <p:sldId id="1163" r:id="rId6"/>
    <p:sldId id="1328" r:id="rId7"/>
    <p:sldId id="1324" r:id="rId8"/>
    <p:sldId id="1294" r:id="rId9"/>
    <p:sldId id="262" r:id="rId10"/>
    <p:sldId id="1311" r:id="rId11"/>
    <p:sldId id="1114" r:id="rId12"/>
    <p:sldId id="1325" r:id="rId13"/>
    <p:sldId id="273" r:id="rId14"/>
    <p:sldId id="1267" r:id="rId15"/>
    <p:sldId id="290" r:id="rId16"/>
    <p:sldId id="1326" r:id="rId17"/>
    <p:sldId id="1032" r:id="rId18"/>
    <p:sldId id="261" r:id="rId19"/>
    <p:sldId id="1266" r:id="rId20"/>
    <p:sldId id="1297" r:id="rId21"/>
    <p:sldId id="1308" r:id="rId22"/>
  </p:sldIdLst>
  <p:sldSz cx="12192000" cy="6858000"/>
  <p:notesSz cx="6858000" cy="9144000"/>
  <p:defaultTextStyle>
    <a:defPPr>
      <a:defRPr lang="e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 Milic" initials="MM" lastIdx="4" clrIdx="0">
    <p:extLst>
      <p:ext uri="{19B8F6BF-5375-455C-9EA6-DF929625EA0E}">
        <p15:presenceInfo xmlns:p15="http://schemas.microsoft.com/office/powerpoint/2012/main" userId="S::mirjana.milic@undp.org::a63e55d5-7d62-41e6-88b1-39a10911ca9e" providerId="AD"/>
      </p:ext>
    </p:extLst>
  </p:cmAuthor>
  <p:cmAuthor id="2" name="Angeli Mendoza" initials="AM" lastIdx="9" clrIdx="1">
    <p:extLst>
      <p:ext uri="{19B8F6BF-5375-455C-9EA6-DF929625EA0E}">
        <p15:presenceInfo xmlns:p15="http://schemas.microsoft.com/office/powerpoint/2012/main" userId="S::amendoza@gcfund.org::e737dda9-2a11-4b4b-b753-f982369ac185" providerId="AD"/>
      </p:ext>
    </p:extLst>
  </p:cmAuthor>
  <p:cmAuthor id="3" name="Simon Wilson" initials="SW" lastIdx="25" clrIdx="2">
    <p:extLst>
      <p:ext uri="{19B8F6BF-5375-455C-9EA6-DF929625EA0E}">
        <p15:presenceInfo xmlns:p15="http://schemas.microsoft.com/office/powerpoint/2012/main" userId="S::swilson@gcfund.org::1be47732-0a4f-4483-ae26-b973d54f45cc" providerId="AD"/>
      </p:ext>
    </p:extLst>
  </p:cmAuthor>
  <p:cmAuthor id="4" name="Juan Luis Salazar" initials="JLS" lastIdx="15" clrIdx="3">
    <p:extLst>
      <p:ext uri="{19B8F6BF-5375-455C-9EA6-DF929625EA0E}">
        <p15:presenceInfo xmlns:p15="http://schemas.microsoft.com/office/powerpoint/2012/main" userId="S::jsalazar@gcfund.org::3541bb82-b81b-437e-a320-528e5292ef30" providerId="AD"/>
      </p:ext>
    </p:extLst>
  </p:cmAuthor>
  <p:cmAuthor id="5" name="Future by Design Studio" initials="FbDS" lastIdx="1" clrIdx="4">
    <p:extLst>
      <p:ext uri="{19B8F6BF-5375-455C-9EA6-DF929625EA0E}">
        <p15:presenceInfo xmlns:p15="http://schemas.microsoft.com/office/powerpoint/2012/main" userId="S::admin@futurebydesign.onmicrosoft.com::5b49c18b-ca8e-4d4a-9344-d4b4601be1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13F"/>
    <a:srgbClr val="024559"/>
    <a:srgbClr val="AEC493"/>
    <a:srgbClr val="045972"/>
    <a:srgbClr val="77B82A"/>
    <a:srgbClr val="008A83"/>
    <a:srgbClr val="F1F6E6"/>
    <a:srgbClr val="DCE8BA"/>
    <a:srgbClr val="C8E2A8"/>
    <a:srgbClr val="F8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ED446-0101-473C-9290-487C46E0A1BC}" v="54" dt="2023-02-14T09:37:50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80964" autoAdjust="0"/>
  </p:normalViewPr>
  <p:slideViewPr>
    <p:cSldViewPr snapToGrid="0">
      <p:cViewPr varScale="1">
        <p:scale>
          <a:sx n="78" d="100"/>
          <a:sy n="78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51F6AF-1560-9E4F-9569-0E9A500B6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79503-4857-034B-A892-93F9A8D50C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E5A1F-A0AA-724E-8337-9C6D7B5885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2DD02-0B5A-1F4A-ACAF-F00DA01C0E27}" type="slidenum">
              <a:rPr lang="en-RS" smtClean="0"/>
              <a:t>‹#›</a:t>
            </a:fld>
            <a:endParaRPr lang="e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3E411-3829-0D4E-8F29-1D7C457797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58CF3-415C-F14E-B622-CDEA8FCC2522}" type="datetimeFigureOut">
              <a:rPr lang="en-RS" smtClean="0"/>
              <a:t>02/14/2023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479234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B6462-FBFD-D04B-BCC3-20CE754C95F3}" type="datetimeFigureOut">
              <a:rPr lang="en-RS" smtClean="0"/>
              <a:t>02/14/2023</a:t>
            </a:fld>
            <a:endParaRPr lang="e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B03C1-9910-3643-B88E-C3B5FB564D5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14648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Excellencies, distinguished invited guests, ladies and gentlemen.</a:t>
            </a:r>
          </a:p>
          <a:p>
            <a:r>
              <a:rPr lang="en-US" dirty="0"/>
              <a:t>My name is Hong-Thuy Paterson, the </a:t>
            </a:r>
            <a:r>
              <a:rPr lang="en-US" b="0" dirty="0"/>
              <a:t>Chief Financial Officer / Chief Operating Officer of the Green Climate Fund or GCF.</a:t>
            </a:r>
          </a:p>
          <a:p>
            <a:endParaRPr lang="en-US" b="0" dirty="0"/>
          </a:p>
          <a:p>
            <a:r>
              <a:rPr lang="en-US" b="0" dirty="0"/>
              <a:t>I bring you warm greetings.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My presentation will focus on </a:t>
            </a:r>
            <a:r>
              <a:rPr lang="en-US" sz="1200" dirty="0">
                <a:highlight>
                  <a:srgbClr val="FFFF00"/>
                </a:highlight>
                <a:latin typeface="Corbel"/>
              </a:rPr>
              <a:t>GCF’s Investments in Climate Information and Early Warning Systems</a:t>
            </a:r>
            <a:r>
              <a:rPr lang="en-US" sz="1200" dirty="0">
                <a:latin typeface="Corbel"/>
              </a:rPr>
              <a:t>.</a:t>
            </a:r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B03C1-9910-3643-B88E-C3B5FB564D52}" type="slidenum">
              <a:rPr kumimoji="0" lang="e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3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GCF Journey (Overview):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Established in 2010 by 194 countries during UNFCCC COP16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GCF is </a:t>
            </a:r>
            <a:r>
              <a:rPr lang="en-US" altLang="ko-KR" sz="1200" dirty="0">
                <a:solidFill>
                  <a:schemeClr val="tx1"/>
                </a:solidFill>
                <a:latin typeface="Corbel"/>
                <a:cs typeface="Arial" pitchFamily="34" charset="0"/>
              </a:rPr>
              <a:t>a</a:t>
            </a:r>
            <a:r>
              <a:rPr lang="en-US" sz="1200" dirty="0">
                <a:solidFill>
                  <a:schemeClr val="tx1"/>
                </a:solidFill>
                <a:latin typeface="Corbel"/>
              </a:rPr>
              <a:t>n operating entity of </a:t>
            </a:r>
            <a:r>
              <a:rPr lang="en-US" sz="1200" b="1" dirty="0">
                <a:solidFill>
                  <a:schemeClr val="tx1"/>
                </a:solidFill>
                <a:latin typeface="Corbel"/>
              </a:rPr>
              <a:t>the UNFCCC </a:t>
            </a:r>
            <a:r>
              <a:rPr lang="en-US" sz="1200" dirty="0">
                <a:solidFill>
                  <a:schemeClr val="tx1"/>
                </a:solidFill>
                <a:latin typeface="Corbel"/>
              </a:rPr>
              <a:t>fostering a </a:t>
            </a:r>
            <a:r>
              <a:rPr lang="en-US" sz="1200" b="1" dirty="0">
                <a:solidFill>
                  <a:schemeClr val="tx1"/>
                </a:solidFill>
                <a:latin typeface="Corbel"/>
              </a:rPr>
              <a:t>paradigm shift </a:t>
            </a:r>
            <a:r>
              <a:rPr lang="en-US" sz="1200" dirty="0">
                <a:solidFill>
                  <a:schemeClr val="tx1"/>
                </a:solidFill>
                <a:latin typeface="Corbel"/>
              </a:rPr>
              <a:t>to low-emission and climate-resilient development pathways in developing countries.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First Board meeting was held in 2012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USD 10b+ pledges Mobilised in 2014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First projects approved in 2015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USD 9.8b new pledges in 2019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200 projects approved, USD 10.8b committed in 2022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defTabSz="931774"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defTabSz="931774">
              <a:defRPr/>
            </a:pP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BE58-2AE0-4173-A115-B939D3747C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GCF has several unique features that allow it to be the main global fund for climate finance.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17328-0D5D-4B13-B719-AB452423CF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4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E59AD-A06C-4C17-85AE-F8B43C49670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6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date 56 approved projects worth at least USD648M. </a:t>
            </a:r>
            <a:r>
              <a:rPr lang="en-GB" dirty="0"/>
              <a:t>This consist of Asia Pacific 47.84%,  Africa 42.21%; Latin America &amp; Caribbean USD 7.87%, Eastern Europe 2%.</a:t>
            </a:r>
          </a:p>
          <a:p>
            <a:pPr defTabSz="931774">
              <a:defRPr/>
            </a:pPr>
            <a:endParaRPr lang="en-GB" dirty="0"/>
          </a:p>
          <a:p>
            <a:pPr defTabSz="931774">
              <a:defRPr/>
            </a:pPr>
            <a:r>
              <a:rPr lang="en-GB" dirty="0"/>
              <a:t>More attention has focused on Africa, LDCS and SIDS. GCF adopts a demand-driven approach and anticipate increasing demand for Latin America and the Caribbean in the short to medium term.    </a:t>
            </a:r>
          </a:p>
          <a:p>
            <a:pPr defTabSz="931774">
              <a:defRPr/>
            </a:pPr>
            <a:endParaRPr lang="en-GB" dirty="0"/>
          </a:p>
          <a:p>
            <a:pPr defTabSz="931774">
              <a:defRPr/>
            </a:pPr>
            <a:r>
              <a:rPr lang="en-GB" dirty="0"/>
              <a:t>A strategy to increase direct access entities participation in CIEWS has been developed and would be validated during the GPC in mid September, 2022. </a:t>
            </a:r>
          </a:p>
          <a:p>
            <a:pPr defTabSz="931774">
              <a:defRPr/>
            </a:pPr>
            <a:endParaRPr lang="en-GB" dirty="0"/>
          </a:p>
          <a:p>
            <a:pPr defTabSz="931774">
              <a:defRPr/>
            </a:pPr>
            <a:r>
              <a:rPr lang="en-US" dirty="0"/>
              <a:t>Although </a:t>
            </a:r>
            <a:r>
              <a:rPr lang="en-GB" dirty="0"/>
              <a:t>100 % of CIEWS projects are for the public sector with a focus on public goods and services, e</a:t>
            </a:r>
            <a:r>
              <a:rPr lang="en-US" dirty="0"/>
              <a:t>merging CIEWS market (e.g. agriculture, aviation, logistics and infrastructure) in the developing world is creating opportunities for private sector participation.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38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B32B0-B4F7-424C-A07B-4B15E4FCB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8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C635E-2175-6547-B1E3-3467C9DEF81A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32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4BE58-2AE0-4173-A115-B939D3747CB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34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F95B466-A45D-C941-8775-9BA0CCEBC5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178" y="4964560"/>
            <a:ext cx="5292725" cy="5746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Name of Presenter / Title / Division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DB179-D09B-234B-A952-2F6D3E0885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018" y="5588342"/>
            <a:ext cx="5292725" cy="9944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Event name</a:t>
            </a:r>
          </a:p>
          <a:p>
            <a:pPr lvl="0"/>
            <a:r>
              <a:rPr lang="en-US"/>
              <a:t>Month Year  |  Venue / Location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8BB269-FB5C-0341-8C15-F5E63F33E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" y="1667636"/>
            <a:ext cx="8978735" cy="25939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200" b="1" i="0" cap="none" baseline="0">
                <a:solidFill>
                  <a:srgbClr val="04597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Title of the presentation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EE8BE4-6E7E-E14B-8AB5-0DC7F95E315C}"/>
              </a:ext>
            </a:extLst>
          </p:cNvPr>
          <p:cNvCxnSpPr>
            <a:cxnSpLocks/>
          </p:cNvCxnSpPr>
          <p:nvPr userDrawn="1"/>
        </p:nvCxnSpPr>
        <p:spPr>
          <a:xfrm>
            <a:off x="515938" y="684213"/>
            <a:ext cx="935037" cy="0"/>
          </a:xfrm>
          <a:prstGeom prst="line">
            <a:avLst/>
          </a:prstGeom>
          <a:ln w="177800">
            <a:solidFill>
              <a:srgbClr val="92C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7059F3C0-EE4A-3B44-9DBA-F05681B073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8143" y="581746"/>
            <a:ext cx="1497920" cy="9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2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Case Stud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E86650A-6577-0645-BDCA-747CB1803DD7}"/>
              </a:ext>
            </a:extLst>
          </p:cNvPr>
          <p:cNvSpPr/>
          <p:nvPr userDrawn="1"/>
        </p:nvSpPr>
        <p:spPr>
          <a:xfrm>
            <a:off x="515938" y="3429000"/>
            <a:ext cx="5361079" cy="1452842"/>
          </a:xfrm>
          <a:prstGeom prst="roundRect">
            <a:avLst/>
          </a:prstGeom>
          <a:solidFill>
            <a:srgbClr val="92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B7292F8-C094-3548-A694-FDCEBE9A3A2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8" y="4968688"/>
            <a:ext cx="5352202" cy="914400"/>
          </a:xfrm>
          <a:prstGeom prst="rect">
            <a:avLst/>
          </a:prstGeom>
        </p:spPr>
        <p:txBody>
          <a:bodyPr/>
          <a:lstStyle>
            <a:lvl1pPr marL="2880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project description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B6BD6D-818D-2049-8109-0C82BABC09C4}"/>
              </a:ext>
            </a:extLst>
          </p:cNvPr>
          <p:cNvSpPr txBox="1"/>
          <p:nvPr userDrawn="1"/>
        </p:nvSpPr>
        <p:spPr>
          <a:xfrm>
            <a:off x="653385" y="3585999"/>
            <a:ext cx="281742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400" b="1" i="0">
                <a:solidFill>
                  <a:schemeClr val="bg1"/>
                </a:solidFill>
                <a:latin typeface="Corbel" panose="020B0503020204020204" pitchFamily="34" charset="0"/>
              </a:rPr>
              <a:t>Total project funding: </a:t>
            </a:r>
          </a:p>
          <a:p>
            <a:r>
              <a:rPr lang="en-IE" sz="1400" b="1" i="0">
                <a:solidFill>
                  <a:schemeClr val="bg1"/>
                </a:solidFill>
                <a:latin typeface="Corbel" panose="020B0503020204020204" pitchFamily="34" charset="0"/>
              </a:rPr>
              <a:t>GCF funding: </a:t>
            </a:r>
          </a:p>
          <a:p>
            <a:r>
              <a:rPr lang="en-IE" sz="1400" b="1" i="0">
                <a:solidFill>
                  <a:schemeClr val="bg1"/>
                </a:solidFill>
                <a:latin typeface="Corbel" panose="020B0503020204020204" pitchFamily="34" charset="0"/>
              </a:rPr>
              <a:t>Project beneficiaries: </a:t>
            </a:r>
          </a:p>
          <a:p>
            <a:r>
              <a:rPr lang="en-IE" sz="1400" b="1" i="0">
                <a:solidFill>
                  <a:schemeClr val="bg1"/>
                </a:solidFill>
                <a:latin typeface="Corbel" panose="020B0503020204020204" pitchFamily="34" charset="0"/>
              </a:rPr>
              <a:t>Accredited Entity:</a:t>
            </a:r>
            <a:endParaRPr lang="x-none" sz="1400" b="1" i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3AE893E1-3BB9-B843-B201-17266F755B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99611" y="3678808"/>
            <a:ext cx="3369177" cy="174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8BA198BC-FB83-704B-B177-DCE5FEE78C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29863" y="3864803"/>
            <a:ext cx="3938925" cy="198249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CA493377-CA22-0B46-942B-EE4D5525C7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51088" y="2246050"/>
            <a:ext cx="3525929" cy="10120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name of the project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DC1D993E-4E51-3440-A7E7-D9CAAC4258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39636" y="4083479"/>
            <a:ext cx="3329152" cy="19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14CFC197-79F0-4C41-9B07-EEA1665C47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06931" y="4275301"/>
            <a:ext cx="3575303" cy="578133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B006948-FA30-894F-BD52-352948842E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5938" y="5997457"/>
            <a:ext cx="5352202" cy="1281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Adaptation / mitigation / cross-cutting</a:t>
            </a:r>
          </a:p>
        </p:txBody>
      </p:sp>
      <p:sp>
        <p:nvSpPr>
          <p:cNvPr id="52" name="Text Placeholder 19">
            <a:extLst>
              <a:ext uri="{FF2B5EF4-FFF2-40B4-BE49-F238E27FC236}">
                <a16:creationId xmlns:a16="http://schemas.microsoft.com/office/drawing/2014/main" id="{CC85C57E-9E12-7244-ADFD-B28B78A895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5941" y="6204884"/>
            <a:ext cx="5352199" cy="1426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Number of countries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F2AE54-97EB-BF41-A995-8D3C59EF4C9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8" y="1693803"/>
            <a:ext cx="1579192" cy="1580540"/>
          </a:xfrm>
          <a:custGeom>
            <a:avLst/>
            <a:gdLst>
              <a:gd name="connsiteX0" fmla="*/ 0 w 1579192"/>
              <a:gd name="connsiteY0" fmla="*/ 790270 h 1580540"/>
              <a:gd name="connsiteX1" fmla="*/ 789596 w 1579192"/>
              <a:gd name="connsiteY1" fmla="*/ 0 h 1580540"/>
              <a:gd name="connsiteX2" fmla="*/ 1579192 w 1579192"/>
              <a:gd name="connsiteY2" fmla="*/ 790270 h 1580540"/>
              <a:gd name="connsiteX3" fmla="*/ 789596 w 1579192"/>
              <a:gd name="connsiteY3" fmla="*/ 1580540 h 1580540"/>
              <a:gd name="connsiteX4" fmla="*/ 0 w 1579192"/>
              <a:gd name="connsiteY4" fmla="*/ 790270 h 15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192" h="1580540" fill="none" extrusionOk="0">
                <a:moveTo>
                  <a:pt x="0" y="790270"/>
                </a:moveTo>
                <a:cubicBezTo>
                  <a:pt x="41405" y="358728"/>
                  <a:pt x="365881" y="-25451"/>
                  <a:pt x="789596" y="0"/>
                </a:cubicBezTo>
                <a:cubicBezTo>
                  <a:pt x="1120228" y="-16148"/>
                  <a:pt x="1515495" y="413786"/>
                  <a:pt x="1579192" y="790270"/>
                </a:cubicBezTo>
                <a:cubicBezTo>
                  <a:pt x="1572171" y="1159773"/>
                  <a:pt x="1167854" y="1660899"/>
                  <a:pt x="789596" y="1580540"/>
                </a:cubicBezTo>
                <a:cubicBezTo>
                  <a:pt x="423199" y="1619553"/>
                  <a:pt x="92817" y="1249041"/>
                  <a:pt x="0" y="790270"/>
                </a:cubicBezTo>
                <a:close/>
              </a:path>
              <a:path w="1579192" h="1580540" stroke="0" extrusionOk="0">
                <a:moveTo>
                  <a:pt x="0" y="790270"/>
                </a:moveTo>
                <a:cubicBezTo>
                  <a:pt x="-72556" y="309062"/>
                  <a:pt x="296195" y="21513"/>
                  <a:pt x="789596" y="0"/>
                </a:cubicBezTo>
                <a:cubicBezTo>
                  <a:pt x="1264661" y="8207"/>
                  <a:pt x="1553512" y="354633"/>
                  <a:pt x="1579192" y="790270"/>
                </a:cubicBezTo>
                <a:cubicBezTo>
                  <a:pt x="1503569" y="1300574"/>
                  <a:pt x="1222310" y="1599156"/>
                  <a:pt x="789596" y="1580540"/>
                </a:cubicBezTo>
                <a:cubicBezTo>
                  <a:pt x="268111" y="1533814"/>
                  <a:pt x="14832" y="1233811"/>
                  <a:pt x="0" y="790270"/>
                </a:cubicBezTo>
                <a:close/>
              </a:path>
            </a:pathLst>
          </a:custGeom>
          <a:solidFill>
            <a:srgbClr val="92C13F"/>
          </a:solidFill>
          <a:ln w="28575" cap="rnd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RS"/>
              <a:t>Add image of the project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D2F9828-3A18-8F44-8D45-DD6DB6116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52" y="1146801"/>
            <a:ext cx="5660947" cy="457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Add title</a:t>
            </a:r>
            <a:endParaRPr lang="en-RS"/>
          </a:p>
        </p:txBody>
      </p:sp>
      <p:pic>
        <p:nvPicPr>
          <p:cNvPr id="26" name="Picture 2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4C959E8-DCA7-AD43-8D4F-92662233B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7149" y="584200"/>
            <a:ext cx="928914" cy="580571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32972DB-A602-B64A-B183-3C9C7C8B1B70}"/>
              </a:ext>
            </a:extLst>
          </p:cNvPr>
          <p:cNvSpPr/>
          <p:nvPr userDrawn="1"/>
        </p:nvSpPr>
        <p:spPr>
          <a:xfrm>
            <a:off x="6318250" y="3429000"/>
            <a:ext cx="5361079" cy="1452842"/>
          </a:xfrm>
          <a:prstGeom prst="roundRect">
            <a:avLst/>
          </a:prstGeom>
          <a:solidFill>
            <a:srgbClr val="92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BF77E0B7-49AF-7741-8A87-56175C934C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18250" y="4968688"/>
            <a:ext cx="5352202" cy="914400"/>
          </a:xfrm>
          <a:prstGeom prst="rect">
            <a:avLst/>
          </a:prstGeom>
        </p:spPr>
        <p:txBody>
          <a:bodyPr/>
          <a:lstStyle>
            <a:lvl1pPr marL="2880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project 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4899D-703F-EC49-85FB-6D9C512BD1CD}"/>
              </a:ext>
            </a:extLst>
          </p:cNvPr>
          <p:cNvSpPr txBox="1"/>
          <p:nvPr userDrawn="1"/>
        </p:nvSpPr>
        <p:spPr>
          <a:xfrm>
            <a:off x="6455697" y="3585999"/>
            <a:ext cx="281742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400" b="1" i="0">
                <a:solidFill>
                  <a:schemeClr val="bg1"/>
                </a:solidFill>
                <a:latin typeface="Corbel" panose="020B0503020204020204" pitchFamily="34" charset="0"/>
              </a:rPr>
              <a:t>Total project funding: </a:t>
            </a:r>
          </a:p>
          <a:p>
            <a:r>
              <a:rPr lang="en-IE" sz="1400" b="1" i="0">
                <a:solidFill>
                  <a:schemeClr val="bg1"/>
                </a:solidFill>
                <a:latin typeface="Corbel" panose="020B0503020204020204" pitchFamily="34" charset="0"/>
              </a:rPr>
              <a:t>GCF funding: </a:t>
            </a:r>
          </a:p>
          <a:p>
            <a:r>
              <a:rPr lang="en-IE" sz="1400" b="1" i="0">
                <a:solidFill>
                  <a:schemeClr val="bg1"/>
                </a:solidFill>
                <a:latin typeface="Corbel" panose="020B0503020204020204" pitchFamily="34" charset="0"/>
              </a:rPr>
              <a:t>Project beneficiaries: </a:t>
            </a:r>
          </a:p>
          <a:p>
            <a:r>
              <a:rPr lang="en-IE" sz="1400" b="1" i="0">
                <a:solidFill>
                  <a:schemeClr val="bg1"/>
                </a:solidFill>
                <a:latin typeface="Corbel" panose="020B0503020204020204" pitchFamily="34" charset="0"/>
              </a:rPr>
              <a:t>Accredited Entity:</a:t>
            </a:r>
            <a:endParaRPr lang="x-none" sz="1400" b="1" i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00ECA87-20DA-594F-ADF9-030789BDA60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1923" y="3678808"/>
            <a:ext cx="3369177" cy="174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8FE1CC91-93FA-C343-940B-73F4982F73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32175" y="3864803"/>
            <a:ext cx="3938925" cy="198249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58E94D9B-9049-694E-8785-73EC31112E5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53400" y="2246050"/>
            <a:ext cx="3525929" cy="10120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name of the project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93AA2CB9-7AF6-C942-8EB1-65644DB46AC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241948" y="4083479"/>
            <a:ext cx="3329152" cy="19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0EF57A43-EC46-C64D-BB67-F5105359486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09243" y="4275301"/>
            <a:ext cx="3575303" cy="578133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FAB796A2-C868-8C41-A1DA-6B3AC4FA33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8250" y="5997457"/>
            <a:ext cx="5352202" cy="1281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Adaptation / mitigation / cross-cutting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853B38D1-1716-D743-9299-66BABE8CF6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18253" y="6204884"/>
            <a:ext cx="5352199" cy="1426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Number of countries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954EB288-4894-9946-99EF-ACC8F94353A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318250" y="1693803"/>
            <a:ext cx="1579192" cy="1580540"/>
          </a:xfrm>
          <a:custGeom>
            <a:avLst/>
            <a:gdLst>
              <a:gd name="connsiteX0" fmla="*/ 0 w 1579192"/>
              <a:gd name="connsiteY0" fmla="*/ 790270 h 1580540"/>
              <a:gd name="connsiteX1" fmla="*/ 789596 w 1579192"/>
              <a:gd name="connsiteY1" fmla="*/ 0 h 1580540"/>
              <a:gd name="connsiteX2" fmla="*/ 1579192 w 1579192"/>
              <a:gd name="connsiteY2" fmla="*/ 790270 h 1580540"/>
              <a:gd name="connsiteX3" fmla="*/ 789596 w 1579192"/>
              <a:gd name="connsiteY3" fmla="*/ 1580540 h 1580540"/>
              <a:gd name="connsiteX4" fmla="*/ 0 w 1579192"/>
              <a:gd name="connsiteY4" fmla="*/ 790270 h 15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192" h="1580540" fill="none" extrusionOk="0">
                <a:moveTo>
                  <a:pt x="0" y="790270"/>
                </a:moveTo>
                <a:cubicBezTo>
                  <a:pt x="41405" y="358728"/>
                  <a:pt x="365881" y="-25451"/>
                  <a:pt x="789596" y="0"/>
                </a:cubicBezTo>
                <a:cubicBezTo>
                  <a:pt x="1120228" y="-16148"/>
                  <a:pt x="1515495" y="413786"/>
                  <a:pt x="1579192" y="790270"/>
                </a:cubicBezTo>
                <a:cubicBezTo>
                  <a:pt x="1572171" y="1159773"/>
                  <a:pt x="1167854" y="1660899"/>
                  <a:pt x="789596" y="1580540"/>
                </a:cubicBezTo>
                <a:cubicBezTo>
                  <a:pt x="423199" y="1619553"/>
                  <a:pt x="92817" y="1249041"/>
                  <a:pt x="0" y="790270"/>
                </a:cubicBezTo>
                <a:close/>
              </a:path>
              <a:path w="1579192" h="1580540" stroke="0" extrusionOk="0">
                <a:moveTo>
                  <a:pt x="0" y="790270"/>
                </a:moveTo>
                <a:cubicBezTo>
                  <a:pt x="-72556" y="309062"/>
                  <a:pt x="296195" y="21513"/>
                  <a:pt x="789596" y="0"/>
                </a:cubicBezTo>
                <a:cubicBezTo>
                  <a:pt x="1264661" y="8207"/>
                  <a:pt x="1553512" y="354633"/>
                  <a:pt x="1579192" y="790270"/>
                </a:cubicBezTo>
                <a:cubicBezTo>
                  <a:pt x="1503569" y="1300574"/>
                  <a:pt x="1222310" y="1599156"/>
                  <a:pt x="789596" y="1580540"/>
                </a:cubicBezTo>
                <a:cubicBezTo>
                  <a:pt x="268111" y="1533814"/>
                  <a:pt x="14832" y="1233811"/>
                  <a:pt x="0" y="790270"/>
                </a:cubicBezTo>
                <a:close/>
              </a:path>
            </a:pathLst>
          </a:custGeom>
          <a:solidFill>
            <a:srgbClr val="92C13F"/>
          </a:solidFill>
          <a:ln w="28575" cap="rnd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RS"/>
              <a:t>Add image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782722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4081D1-F7CB-E049-85FC-D0F86256D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8550" y="2768600"/>
            <a:ext cx="4914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4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D59D-8446-6B9C-9677-17F7BBB8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233A-963F-1CC9-7AD2-1DC219F2B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CBE19-4555-97EE-F324-C24A2A9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7-B14C-413B-884F-7F6A20E10FF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A793-FAD7-60EF-BEFE-EFBE57D8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83A33-4813-D50D-AA51-47EF950C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A0D0-4526-41AA-86AC-F8BA0D45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5A0C0-9D6E-22A4-8240-F479B0AF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7-B14C-413B-884F-7F6A20E10FF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5B7E8-9D19-6127-1EBD-8671DDD4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46716-BC0A-9AFA-CB1C-748B8D32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A0D0-4526-41AA-86AC-F8BA0D45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2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456-3BA2-4650-A5EE-54205664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CFD7-9981-46A1-985A-01598F0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FD67-8DB3-4173-9C40-871653EF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67EE-82F5-4159-BA99-2888794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FE4-D20A-4668-B90E-160D2D962C2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7A76031E-EADE-C049-974C-4A91BA74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9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4E90A-9D5C-3C47-B311-3A2F5541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FD18D57-B525-411F-B66C-2DC508235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E672C-4E02-E949-A6CC-C1B746D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E28D0-66CD-634E-8672-4280664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8857C-A55C-4745-AE2C-18AF94C34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F32A5-4372-8248-B19A-E9F8D27E5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81" y="673523"/>
            <a:ext cx="1539995" cy="97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CC01F-8681-5540-AC92-337520698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9" y="-47616"/>
            <a:ext cx="12362581" cy="6953232"/>
          </a:xfrm>
          <a:prstGeom prst="rect">
            <a:avLst/>
          </a:prstGeom>
        </p:spPr>
      </p:pic>
      <p:pic>
        <p:nvPicPr>
          <p:cNvPr id="8" name="Picture 7" descr="GCFblgrnLogoRGB.eps">
            <a:extLst>
              <a:ext uri="{FF2B5EF4-FFF2-40B4-BE49-F238E27FC236}">
                <a16:creationId xmlns:a16="http://schemas.microsoft.com/office/drawing/2014/main" id="{E8873946-7279-FC42-918A-DFC8D3D27B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75" y="2510473"/>
            <a:ext cx="3581400" cy="2533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1147D-69FE-6246-AA17-E5A27235AA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9" y="-47616"/>
            <a:ext cx="12362581" cy="6953232"/>
          </a:xfrm>
          <a:prstGeom prst="rect">
            <a:avLst/>
          </a:prstGeom>
        </p:spPr>
      </p:pic>
      <p:pic>
        <p:nvPicPr>
          <p:cNvPr id="10" name="Picture 9" descr="GCFblgrnLogoRGB.eps">
            <a:extLst>
              <a:ext uri="{FF2B5EF4-FFF2-40B4-BE49-F238E27FC236}">
                <a16:creationId xmlns:a16="http://schemas.microsoft.com/office/drawing/2014/main" id="{722F94F1-4335-3747-BA2A-00878F8C67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75" y="2510473"/>
            <a:ext cx="3581400" cy="25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F95B466-A45D-C941-8775-9BA0CCEBC5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4964561"/>
            <a:ext cx="5292725" cy="5746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Name of Presenter / Title / Division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DB179-D09B-234B-A952-2F6D3E0885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5517223"/>
            <a:ext cx="5292725" cy="9944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accent3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Event name</a:t>
            </a:r>
          </a:p>
          <a:p>
            <a:pPr lvl="0"/>
            <a:r>
              <a:rPr lang="en-US" dirty="0"/>
              <a:t>Month Year  |  Venue / Location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8BB269-FB5C-0341-8C15-F5E63F33E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1667636"/>
            <a:ext cx="7552027" cy="25939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200" b="1" i="0" cap="none" baseline="0">
                <a:solidFill>
                  <a:srgbClr val="04597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EE8BE4-6E7E-E14B-8AB5-0DC7F95E315C}"/>
              </a:ext>
            </a:extLst>
          </p:cNvPr>
          <p:cNvCxnSpPr>
            <a:cxnSpLocks/>
          </p:cNvCxnSpPr>
          <p:nvPr/>
        </p:nvCxnSpPr>
        <p:spPr>
          <a:xfrm>
            <a:off x="515939" y="684213"/>
            <a:ext cx="935037" cy="0"/>
          </a:xfrm>
          <a:prstGeom prst="line">
            <a:avLst/>
          </a:prstGeom>
          <a:ln w="177800">
            <a:solidFill>
              <a:srgbClr val="92C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7059F3C0-EE4A-3B44-9DBA-F05681B07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143" y="581747"/>
            <a:ext cx="1497920" cy="93907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B8EC89-DD57-5988-B840-389C24034F7D}"/>
              </a:ext>
            </a:extLst>
          </p:cNvPr>
          <p:cNvCxnSpPr>
            <a:cxnSpLocks/>
          </p:cNvCxnSpPr>
          <p:nvPr userDrawn="1"/>
        </p:nvCxnSpPr>
        <p:spPr>
          <a:xfrm>
            <a:off x="515939" y="684213"/>
            <a:ext cx="935037" cy="0"/>
          </a:xfrm>
          <a:prstGeom prst="line">
            <a:avLst/>
          </a:prstGeom>
          <a:ln w="177800">
            <a:solidFill>
              <a:srgbClr val="92C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2033564-B63F-AD22-741A-8AD1B22F6D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8143" y="581747"/>
            <a:ext cx="1497920" cy="9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95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8AEE1B24-356B-284E-9C10-E395D167AB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9" y="1520826"/>
            <a:ext cx="3076348" cy="1908175"/>
          </a:xfrm>
          <a:prstGeom prst="rect">
            <a:avLst/>
          </a:prstGeom>
          <a:solidFill>
            <a:srgbClr val="92C13F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R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0FC23F5-0721-674A-A3B9-3DBDAC7772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4339" y="3848521"/>
            <a:ext cx="3109231" cy="2425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 dirty="0"/>
              <a:t>Add text</a:t>
            </a:r>
            <a:endParaRPr lang="en-RS" dirty="0"/>
          </a:p>
        </p:txBody>
      </p:sp>
      <p:pic>
        <p:nvPicPr>
          <p:cNvPr id="15" name="Picture 1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527403C-2861-BE41-99CC-CAEF3AAD0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149" y="584201"/>
            <a:ext cx="928915" cy="58057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E638567B-290A-3340-8252-031DD879EA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24339" y="1520826"/>
            <a:ext cx="3076348" cy="1908175"/>
          </a:xfrm>
          <a:prstGeom prst="rect">
            <a:avLst/>
          </a:prstGeom>
          <a:solidFill>
            <a:srgbClr val="92C13F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R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A8ACB503-6F39-4A40-B751-BAF950C395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67663" y="1520826"/>
            <a:ext cx="3076348" cy="1908175"/>
          </a:xfrm>
          <a:prstGeom prst="rect">
            <a:avLst/>
          </a:prstGeom>
          <a:solidFill>
            <a:srgbClr val="92C13F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RS" dirty="0"/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61E3FB30-93AF-E64A-8BEC-A443F682E3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3858569"/>
            <a:ext cx="3109231" cy="241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 dirty="0"/>
              <a:t>Add text</a:t>
            </a:r>
            <a:endParaRPr lang="en-RS" dirty="0"/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77440D74-AB05-4A45-B4AB-23737A14C3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7665" y="3838471"/>
            <a:ext cx="3109231" cy="243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 dirty="0"/>
              <a:t>Add text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30012896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8">
            <a:extLst>
              <a:ext uri="{FF2B5EF4-FFF2-40B4-BE49-F238E27FC236}">
                <a16:creationId xmlns:a16="http://schemas.microsoft.com/office/drawing/2014/main" id="{97EEE12D-113F-C446-B69C-6B5330E57D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53" y="1149812"/>
            <a:ext cx="2771775" cy="22617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045972"/>
                </a:solidFill>
              </a:defRPr>
            </a:lvl1pPr>
          </a:lstStyle>
          <a:p>
            <a:r>
              <a:rPr lang="en-GB" dirty="0"/>
              <a:t>Add title</a:t>
            </a:r>
            <a:endParaRPr lang="en-RS" dirty="0"/>
          </a:p>
        </p:txBody>
      </p:sp>
      <p:pic>
        <p:nvPicPr>
          <p:cNvPr id="9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273A84A-704D-0240-8D91-069709C2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000" y="584201"/>
            <a:ext cx="926065" cy="5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952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4654C38-B764-3C49-A5F1-6B564254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149" y="584201"/>
            <a:ext cx="928915" cy="580571"/>
          </a:xfrm>
          <a:prstGeom prst="rect">
            <a:avLst/>
          </a:prstGeom>
        </p:spPr>
      </p:pic>
      <p:sp>
        <p:nvSpPr>
          <p:cNvPr id="8" name="Title Placeholder 28">
            <a:extLst>
              <a:ext uri="{FF2B5EF4-FFF2-40B4-BE49-F238E27FC236}">
                <a16:creationId xmlns:a16="http://schemas.microsoft.com/office/drawing/2014/main" id="{7BA782E8-BFE6-C84E-A5C8-A68E97E93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19" y="1146917"/>
            <a:ext cx="2855796" cy="22726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34154858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8AEE1B24-356B-284E-9C10-E395D167AB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9" y="1520825"/>
            <a:ext cx="3076348" cy="1908175"/>
          </a:xfrm>
          <a:prstGeom prst="rect">
            <a:avLst/>
          </a:prstGeom>
          <a:solidFill>
            <a:srgbClr val="92C13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R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0FC23F5-0721-674A-A3B9-3DBDAC7772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4338" y="3848519"/>
            <a:ext cx="3109231" cy="2425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DCE8BA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/>
              <a:t>Add text</a:t>
            </a:r>
            <a:endParaRPr lang="en-RS"/>
          </a:p>
        </p:txBody>
      </p:sp>
      <p:pic>
        <p:nvPicPr>
          <p:cNvPr id="15" name="Picture 1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527403C-2861-BE41-99CC-CAEF3AAD00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7149" y="584200"/>
            <a:ext cx="928914" cy="58057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E638567B-290A-3340-8252-031DD879EA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24338" y="1520825"/>
            <a:ext cx="3076348" cy="1908175"/>
          </a:xfrm>
          <a:prstGeom prst="rect">
            <a:avLst/>
          </a:prstGeom>
          <a:solidFill>
            <a:srgbClr val="92C13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RS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A8ACB503-6F39-4A40-B751-BAF950C395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67663" y="1520825"/>
            <a:ext cx="3076348" cy="1908175"/>
          </a:xfrm>
          <a:prstGeom prst="rect">
            <a:avLst/>
          </a:prstGeom>
          <a:solidFill>
            <a:srgbClr val="92C13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RS"/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61E3FB30-93AF-E64A-8BEC-A443F682E3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3858567"/>
            <a:ext cx="3109231" cy="241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DCE8BA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/>
              <a:t>Add text</a:t>
            </a:r>
            <a:endParaRPr lang="en-RS"/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77440D74-AB05-4A45-B4AB-23737A14C3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7663" y="3838471"/>
            <a:ext cx="3109231" cy="2435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DCE8BA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/>
              <a:t>Add text</a:t>
            </a:r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638981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8">
            <a:extLst>
              <a:ext uri="{FF2B5EF4-FFF2-40B4-BE49-F238E27FC236}">
                <a16:creationId xmlns:a16="http://schemas.microsoft.com/office/drawing/2014/main" id="{03B9E5E2-A1F9-A74E-921C-FB9072A35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53" y="1149812"/>
            <a:ext cx="2771775" cy="22617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045972"/>
                </a:solidFill>
              </a:defRPr>
            </a:lvl1pPr>
          </a:lstStyle>
          <a:p>
            <a:r>
              <a:rPr lang="en-GB" dirty="0"/>
              <a:t>Add title</a:t>
            </a:r>
            <a:endParaRPr lang="en-RS" dirty="0"/>
          </a:p>
        </p:txBody>
      </p:sp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E110094-5598-A249-98BC-B54673DC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000" y="584201"/>
            <a:ext cx="926065" cy="5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321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8">
            <a:extLst>
              <a:ext uri="{FF2B5EF4-FFF2-40B4-BE49-F238E27FC236}">
                <a16:creationId xmlns:a16="http://schemas.microsoft.com/office/drawing/2014/main" id="{971DB5BB-8A8F-454C-9DB5-99032764F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5" y="1143000"/>
            <a:ext cx="2863169" cy="13144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045972"/>
                </a:solidFill>
              </a:defRPr>
            </a:lvl1pPr>
          </a:lstStyle>
          <a:p>
            <a:r>
              <a:rPr lang="en-GB" dirty="0"/>
              <a:t>Add title</a:t>
            </a:r>
            <a:endParaRPr lang="en-R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D11EE3-6ED4-144B-BCAD-1455FA53F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968" y="2457451"/>
            <a:ext cx="2869747" cy="190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 b="1" i="0">
                <a:solidFill>
                  <a:schemeClr val="accent3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A20B5BB-C368-8249-AC31-B562E71A2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000" y="584201"/>
            <a:ext cx="926065" cy="5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279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40B9FE3-44F4-AC45-8C18-8DDED4005D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5429" y="1153887"/>
            <a:ext cx="9368971" cy="4789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045972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RS" dirty="0"/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FA6D165-DFF8-6244-B328-829F5BC3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000" y="584201"/>
            <a:ext cx="926065" cy="5805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CD5E08-C093-7A49-B882-BD3BD99F94F2}"/>
              </a:ext>
            </a:extLst>
          </p:cNvPr>
          <p:cNvSpPr/>
          <p:nvPr/>
        </p:nvSpPr>
        <p:spPr>
          <a:xfrm>
            <a:off x="515940" y="1926509"/>
            <a:ext cx="5327513" cy="530943"/>
          </a:xfrm>
          <a:prstGeom prst="rect">
            <a:avLst/>
          </a:prstGeom>
          <a:solidFill>
            <a:srgbClr val="91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 sz="1800">
              <a:solidFill>
                <a:srgbClr val="92C13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9BF133-C0FD-D54D-8182-61FD66121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2022145"/>
            <a:ext cx="5318805" cy="484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 dirty="0"/>
              <a:t>HEADER 1</a:t>
            </a:r>
            <a:endParaRPr lang="en-R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BD921-27E0-DD44-B0C7-AAA99B364323}"/>
              </a:ext>
            </a:extLst>
          </p:cNvPr>
          <p:cNvSpPr/>
          <p:nvPr/>
        </p:nvSpPr>
        <p:spPr>
          <a:xfrm>
            <a:off x="6331131" y="1926509"/>
            <a:ext cx="5344932" cy="530943"/>
          </a:xfrm>
          <a:prstGeom prst="rect">
            <a:avLst/>
          </a:prstGeom>
          <a:solidFill>
            <a:srgbClr val="91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 sz="1800">
              <a:solidFill>
                <a:srgbClr val="92C13F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81A152B-8ACE-E94D-A6C6-3D092B8B17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39842" y="2022145"/>
            <a:ext cx="5336223" cy="484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 dirty="0"/>
              <a:t>HEADER 2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19203438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2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2AAF1FBF-CB30-2B48-87F6-7B046E4792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85" y="4902925"/>
            <a:ext cx="5292679" cy="1370875"/>
          </a:xfrm>
          <a:prstGeom prst="rect">
            <a:avLst/>
          </a:prstGeom>
        </p:spPr>
        <p:txBody>
          <a:bodyPr/>
          <a:lstStyle>
            <a:lvl1pPr marL="285744" marR="0" indent="-28574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4597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description of the project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FD4C37D5-DD86-BA4E-9D06-8AE32C3F0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925" y="2886557"/>
            <a:ext cx="2487851" cy="147906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name of the project</a:t>
            </a:r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7116DF37-34D3-0240-9850-764A00BC9E6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40333" y="2765007"/>
            <a:ext cx="1935731" cy="1935731"/>
          </a:xfrm>
          <a:custGeom>
            <a:avLst/>
            <a:gdLst>
              <a:gd name="connsiteX0" fmla="*/ 0 w 1935731"/>
              <a:gd name="connsiteY0" fmla="*/ 967866 h 1935731"/>
              <a:gd name="connsiteX1" fmla="*/ 967866 w 1935731"/>
              <a:gd name="connsiteY1" fmla="*/ 0 h 1935731"/>
              <a:gd name="connsiteX2" fmla="*/ 1935732 w 1935731"/>
              <a:gd name="connsiteY2" fmla="*/ 967866 h 1935731"/>
              <a:gd name="connsiteX3" fmla="*/ 967866 w 1935731"/>
              <a:gd name="connsiteY3" fmla="*/ 1935732 h 1935731"/>
              <a:gd name="connsiteX4" fmla="*/ 0 w 1935731"/>
              <a:gd name="connsiteY4" fmla="*/ 967866 h 19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731" h="1935731" fill="none" extrusionOk="0">
                <a:moveTo>
                  <a:pt x="0" y="967866"/>
                </a:moveTo>
                <a:cubicBezTo>
                  <a:pt x="93264" y="444392"/>
                  <a:pt x="463443" y="-61976"/>
                  <a:pt x="967866" y="0"/>
                </a:cubicBezTo>
                <a:cubicBezTo>
                  <a:pt x="1492684" y="-1488"/>
                  <a:pt x="1876565" y="489033"/>
                  <a:pt x="1935732" y="967866"/>
                </a:cubicBezTo>
                <a:cubicBezTo>
                  <a:pt x="1930847" y="1455821"/>
                  <a:pt x="1464177" y="1988856"/>
                  <a:pt x="967866" y="1935732"/>
                </a:cubicBezTo>
                <a:cubicBezTo>
                  <a:pt x="500595" y="1973391"/>
                  <a:pt x="49370" y="1514274"/>
                  <a:pt x="0" y="967866"/>
                </a:cubicBezTo>
                <a:close/>
              </a:path>
              <a:path w="1935731" h="1935731" stroke="0" extrusionOk="0">
                <a:moveTo>
                  <a:pt x="0" y="967866"/>
                </a:moveTo>
                <a:cubicBezTo>
                  <a:pt x="-74646" y="387284"/>
                  <a:pt x="334878" y="36950"/>
                  <a:pt x="967866" y="0"/>
                </a:cubicBezTo>
                <a:cubicBezTo>
                  <a:pt x="1569351" y="14094"/>
                  <a:pt x="1902861" y="434373"/>
                  <a:pt x="1935732" y="967866"/>
                </a:cubicBezTo>
                <a:cubicBezTo>
                  <a:pt x="1912290" y="1525297"/>
                  <a:pt x="1488929" y="2010213"/>
                  <a:pt x="967866" y="1935732"/>
                </a:cubicBezTo>
                <a:cubicBezTo>
                  <a:pt x="406192" y="1920886"/>
                  <a:pt x="14158" y="1509169"/>
                  <a:pt x="0" y="967866"/>
                </a:cubicBezTo>
                <a:close/>
              </a:path>
            </a:pathLst>
          </a:custGeom>
          <a:solidFill>
            <a:srgbClr val="92C13F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R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205E05-7C74-EE43-8371-2B577AFDB60A}"/>
              </a:ext>
            </a:extLst>
          </p:cNvPr>
          <p:cNvSpPr/>
          <p:nvPr/>
        </p:nvSpPr>
        <p:spPr>
          <a:xfrm>
            <a:off x="515940" y="1926509"/>
            <a:ext cx="5327513" cy="530943"/>
          </a:xfrm>
          <a:prstGeom prst="rect">
            <a:avLst/>
          </a:prstGeom>
          <a:solidFill>
            <a:srgbClr val="91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 sz="1800">
              <a:solidFill>
                <a:srgbClr val="92C13F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D66FFB2-32F7-3E4B-B226-6EB787E2D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2022145"/>
            <a:ext cx="5318805" cy="484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 dirty="0"/>
              <a:t>HEADER 1</a:t>
            </a:r>
            <a:endParaRPr lang="en-R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AE204F-57B4-CD4E-8CDC-A9FA0F6B1645}"/>
              </a:ext>
            </a:extLst>
          </p:cNvPr>
          <p:cNvSpPr/>
          <p:nvPr/>
        </p:nvSpPr>
        <p:spPr>
          <a:xfrm>
            <a:off x="6331131" y="1926509"/>
            <a:ext cx="5344932" cy="530943"/>
          </a:xfrm>
          <a:prstGeom prst="rect">
            <a:avLst/>
          </a:prstGeom>
          <a:solidFill>
            <a:srgbClr val="91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 sz="1800">
              <a:solidFill>
                <a:srgbClr val="92C13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1B40B82-D84A-F844-9390-223F6721F7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39842" y="2022145"/>
            <a:ext cx="5336223" cy="484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 dirty="0"/>
              <a:t>HEADER 2</a:t>
            </a:r>
            <a:endParaRPr lang="e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40E91-CABB-F845-B02A-02DF0FDD0F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2816" y="1146627"/>
            <a:ext cx="9288461" cy="3741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045972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 dirty="0"/>
              <a:t>Add title</a:t>
            </a:r>
            <a:endParaRPr lang="en-RS" dirty="0"/>
          </a:p>
        </p:txBody>
      </p:sp>
      <p:pic>
        <p:nvPicPr>
          <p:cNvPr id="11" name="Picture 10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6A7EDD9-CAB0-6D45-8616-80D3C76A9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000" y="584201"/>
            <a:ext cx="926065" cy="5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4073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Case Stud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2096A34-4D6B-C64C-B551-6AC4640E30A5}"/>
              </a:ext>
            </a:extLst>
          </p:cNvPr>
          <p:cNvSpPr/>
          <p:nvPr/>
        </p:nvSpPr>
        <p:spPr>
          <a:xfrm>
            <a:off x="515938" y="3429002"/>
            <a:ext cx="5580063" cy="1908175"/>
          </a:xfrm>
          <a:prstGeom prst="roundRect">
            <a:avLst/>
          </a:prstGeom>
          <a:solidFill>
            <a:srgbClr val="92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A316E-9D44-D643-856B-99AE97CFB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234" y="1141434"/>
            <a:ext cx="5668767" cy="5538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  <a:endParaRPr lang="en-R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4135F-85BF-8840-BB6A-A7289541E3A5}"/>
              </a:ext>
            </a:extLst>
          </p:cNvPr>
          <p:cNvSpPr txBox="1"/>
          <p:nvPr/>
        </p:nvSpPr>
        <p:spPr>
          <a:xfrm>
            <a:off x="638543" y="3596407"/>
            <a:ext cx="2568615" cy="969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900" b="1" i="0" dirty="0">
                <a:solidFill>
                  <a:schemeClr val="bg1"/>
                </a:solidFill>
                <a:latin typeface="Corbel" panose="020B0503020204020204" pitchFamily="34" charset="0"/>
              </a:rPr>
              <a:t>GCF funding: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900" b="1" i="0" dirty="0">
                <a:solidFill>
                  <a:schemeClr val="bg1"/>
                </a:solidFill>
                <a:latin typeface="Corbel" panose="020B0503020204020204" pitchFamily="34" charset="0"/>
              </a:rPr>
              <a:t>Total project funding:  </a:t>
            </a:r>
          </a:p>
          <a:p>
            <a:r>
              <a:rPr lang="en-IE" sz="1900" b="1" i="0" dirty="0">
                <a:solidFill>
                  <a:schemeClr val="bg1"/>
                </a:solidFill>
                <a:latin typeface="Corbel" panose="020B0503020204020204" pitchFamily="34" charset="0"/>
              </a:rPr>
              <a:t>Accredited Entity:</a:t>
            </a:r>
            <a:endParaRPr lang="x-none" sz="1900" b="1" i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35B228-3472-F14A-B2AE-7D3923FBF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626" y="4365626"/>
            <a:ext cx="4643439" cy="1908175"/>
          </a:xfrm>
          <a:prstGeom prst="rect">
            <a:avLst/>
          </a:prstGeom>
        </p:spPr>
        <p:txBody>
          <a:bodyPr/>
          <a:lstStyle>
            <a:lvl1pPr marL="285744" marR="0" indent="-28574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description of the project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0A4A88A-18B1-1549-9D5D-35E2551CA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5806706"/>
            <a:ext cx="4870084" cy="19182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8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Adaptation / mitigation / cross-cutting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A9453E99-4E94-244C-A72A-46D3C95BA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6081978"/>
            <a:ext cx="4870084" cy="19182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8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Number of countries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E05B0A12-73C0-FA43-B1B9-840FF655E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7918" y="3752243"/>
            <a:ext cx="3786404" cy="2428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7A363E5-F275-E34C-8FB4-33CDF80397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71985" y="3927667"/>
            <a:ext cx="2837832" cy="29381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5E1EA078-4805-B647-8465-399E2F86AD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5938" y="2457451"/>
            <a:ext cx="5580063" cy="8300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name of the project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985A8E2C-8D18-C645-8012-DA5A0C88C0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09269" y="4244196"/>
            <a:ext cx="3205051" cy="90189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EA70CCD-42D4-5E45-9953-44F84CA3A69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032625" y="1520826"/>
            <a:ext cx="2412827" cy="2508839"/>
          </a:xfrm>
          <a:custGeom>
            <a:avLst/>
            <a:gdLst>
              <a:gd name="connsiteX0" fmla="*/ 0 w 2412827"/>
              <a:gd name="connsiteY0" fmla="*/ 1254420 h 2508839"/>
              <a:gd name="connsiteX1" fmla="*/ 1206414 w 2412827"/>
              <a:gd name="connsiteY1" fmla="*/ 0 h 2508839"/>
              <a:gd name="connsiteX2" fmla="*/ 2412828 w 2412827"/>
              <a:gd name="connsiteY2" fmla="*/ 1254420 h 2508839"/>
              <a:gd name="connsiteX3" fmla="*/ 1206414 w 2412827"/>
              <a:gd name="connsiteY3" fmla="*/ 2508840 h 2508839"/>
              <a:gd name="connsiteX4" fmla="*/ 0 w 2412827"/>
              <a:gd name="connsiteY4" fmla="*/ 1254420 h 250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827" h="2508839" fill="none" extrusionOk="0">
                <a:moveTo>
                  <a:pt x="0" y="1254420"/>
                </a:moveTo>
                <a:cubicBezTo>
                  <a:pt x="49483" y="567493"/>
                  <a:pt x="557344" y="-35426"/>
                  <a:pt x="1206414" y="0"/>
                </a:cubicBezTo>
                <a:cubicBezTo>
                  <a:pt x="1832191" y="-6203"/>
                  <a:pt x="2327218" y="642224"/>
                  <a:pt x="2412828" y="1254420"/>
                </a:cubicBezTo>
                <a:cubicBezTo>
                  <a:pt x="2405238" y="1874836"/>
                  <a:pt x="1830982" y="2566813"/>
                  <a:pt x="1206414" y="2508840"/>
                </a:cubicBezTo>
                <a:cubicBezTo>
                  <a:pt x="572114" y="2526746"/>
                  <a:pt x="75265" y="1965313"/>
                  <a:pt x="0" y="1254420"/>
                </a:cubicBezTo>
                <a:close/>
              </a:path>
              <a:path w="2412827" h="2508839" stroke="0" extrusionOk="0">
                <a:moveTo>
                  <a:pt x="0" y="1254420"/>
                </a:moveTo>
                <a:cubicBezTo>
                  <a:pt x="-81837" y="511144"/>
                  <a:pt x="511958" y="10573"/>
                  <a:pt x="1206414" y="0"/>
                </a:cubicBezTo>
                <a:cubicBezTo>
                  <a:pt x="1950084" y="16292"/>
                  <a:pt x="2355521" y="563445"/>
                  <a:pt x="2412828" y="1254420"/>
                </a:cubicBezTo>
                <a:cubicBezTo>
                  <a:pt x="2353360" y="2005291"/>
                  <a:pt x="1853347" y="2615798"/>
                  <a:pt x="1206414" y="2508840"/>
                </a:cubicBezTo>
                <a:cubicBezTo>
                  <a:pt x="442445" y="2455394"/>
                  <a:pt x="18077" y="1955854"/>
                  <a:pt x="0" y="1254420"/>
                </a:cubicBezTo>
                <a:close/>
              </a:path>
            </a:pathLst>
          </a:custGeom>
          <a:solidFill>
            <a:srgbClr val="92C13F"/>
          </a:solidFill>
          <a:ln w="28575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>
            <a:lvl1pPr marL="0" indent="0" algn="ctr">
              <a:buNone/>
              <a:defRPr sz="1600">
                <a:solidFill>
                  <a:srgbClr val="04597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RS" dirty="0"/>
          </a:p>
        </p:txBody>
      </p:sp>
      <p:pic>
        <p:nvPicPr>
          <p:cNvPr id="22" name="Picture 2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D8A0632-2F1C-C642-807D-949919AE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149" y="584201"/>
            <a:ext cx="928915" cy="5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8665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Case Stud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E86650A-6577-0645-BDCA-747CB1803DD7}"/>
              </a:ext>
            </a:extLst>
          </p:cNvPr>
          <p:cNvSpPr/>
          <p:nvPr/>
        </p:nvSpPr>
        <p:spPr>
          <a:xfrm>
            <a:off x="515939" y="3429000"/>
            <a:ext cx="5361079" cy="1452843"/>
          </a:xfrm>
          <a:prstGeom prst="roundRect">
            <a:avLst/>
          </a:prstGeom>
          <a:solidFill>
            <a:srgbClr val="92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 sz="180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B7292F8-C094-3548-A694-FDCEBE9A3A2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7" y="4968688"/>
            <a:ext cx="5352203" cy="914400"/>
          </a:xfrm>
          <a:prstGeom prst="rect">
            <a:avLst/>
          </a:prstGeom>
        </p:spPr>
        <p:txBody>
          <a:bodyPr/>
          <a:lstStyle>
            <a:lvl1pPr marL="287993" indent="-285744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project description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B6BD6D-818D-2049-8109-0C82BABC09C4}"/>
              </a:ext>
            </a:extLst>
          </p:cNvPr>
          <p:cNvSpPr txBox="1"/>
          <p:nvPr/>
        </p:nvSpPr>
        <p:spPr>
          <a:xfrm>
            <a:off x="653385" y="3585999"/>
            <a:ext cx="281742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400" b="1" i="0" dirty="0">
                <a:solidFill>
                  <a:schemeClr val="bg1"/>
                </a:solidFill>
                <a:latin typeface="Corbel" panose="020B0503020204020204" pitchFamily="34" charset="0"/>
              </a:rPr>
              <a:t>Total project funding: </a:t>
            </a:r>
          </a:p>
          <a:p>
            <a:r>
              <a:rPr lang="en-IE" sz="1400" b="1" i="0" dirty="0">
                <a:solidFill>
                  <a:schemeClr val="bg1"/>
                </a:solidFill>
                <a:latin typeface="Corbel" panose="020B0503020204020204" pitchFamily="34" charset="0"/>
              </a:rPr>
              <a:t>GCF funding: </a:t>
            </a:r>
          </a:p>
          <a:p>
            <a:r>
              <a:rPr lang="en-IE" sz="1400" b="1" i="0" dirty="0">
                <a:solidFill>
                  <a:schemeClr val="bg1"/>
                </a:solidFill>
                <a:latin typeface="Corbel" panose="020B0503020204020204" pitchFamily="34" charset="0"/>
              </a:rPr>
              <a:t>Project beneficiaries: </a:t>
            </a:r>
          </a:p>
          <a:p>
            <a:r>
              <a:rPr lang="en-IE" sz="1400" b="1" i="0" dirty="0">
                <a:solidFill>
                  <a:schemeClr val="bg1"/>
                </a:solidFill>
                <a:latin typeface="Corbel" panose="020B0503020204020204" pitchFamily="34" charset="0"/>
              </a:rPr>
              <a:t>Accredited Entity:</a:t>
            </a:r>
            <a:endParaRPr lang="x-none" sz="1400" b="1" i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3AE893E1-3BB9-B843-B201-17266F755B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99613" y="3678809"/>
            <a:ext cx="3369177" cy="1749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8BA198BC-FB83-704B-B177-DCE5FEE78C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29864" y="3864805"/>
            <a:ext cx="3938925" cy="198249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CA493377-CA22-0B46-942B-EE4D5525C7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51089" y="2246051"/>
            <a:ext cx="3525929" cy="10120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name of the project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DC1D993E-4E51-3440-A7E7-D9CAAC4258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39636" y="4083479"/>
            <a:ext cx="3329152" cy="19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14CFC197-79F0-4C41-9B07-EEA1665C47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06933" y="4275302"/>
            <a:ext cx="3575303" cy="578133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B006948-FA30-894F-BD52-352948842E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5937" y="5997458"/>
            <a:ext cx="5352203" cy="1281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Adaptation / mitigation / cross-cutting</a:t>
            </a:r>
          </a:p>
        </p:txBody>
      </p:sp>
      <p:sp>
        <p:nvSpPr>
          <p:cNvPr id="52" name="Text Placeholder 19">
            <a:extLst>
              <a:ext uri="{FF2B5EF4-FFF2-40B4-BE49-F238E27FC236}">
                <a16:creationId xmlns:a16="http://schemas.microsoft.com/office/drawing/2014/main" id="{CC85C57E-9E12-7244-ADFD-B28B78A895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5942" y="6204884"/>
            <a:ext cx="5352199" cy="1426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Number of countries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F2AE54-97EB-BF41-A995-8D3C59EF4C9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1693803"/>
            <a:ext cx="1579192" cy="1580540"/>
          </a:xfrm>
          <a:custGeom>
            <a:avLst/>
            <a:gdLst>
              <a:gd name="connsiteX0" fmla="*/ 0 w 1579192"/>
              <a:gd name="connsiteY0" fmla="*/ 790270 h 1580540"/>
              <a:gd name="connsiteX1" fmla="*/ 789596 w 1579192"/>
              <a:gd name="connsiteY1" fmla="*/ 0 h 1580540"/>
              <a:gd name="connsiteX2" fmla="*/ 1579192 w 1579192"/>
              <a:gd name="connsiteY2" fmla="*/ 790270 h 1580540"/>
              <a:gd name="connsiteX3" fmla="*/ 789596 w 1579192"/>
              <a:gd name="connsiteY3" fmla="*/ 1580540 h 1580540"/>
              <a:gd name="connsiteX4" fmla="*/ 0 w 1579192"/>
              <a:gd name="connsiteY4" fmla="*/ 790270 h 15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192" h="1580540" fill="none" extrusionOk="0">
                <a:moveTo>
                  <a:pt x="0" y="790270"/>
                </a:moveTo>
                <a:cubicBezTo>
                  <a:pt x="41405" y="358728"/>
                  <a:pt x="365881" y="-25451"/>
                  <a:pt x="789596" y="0"/>
                </a:cubicBezTo>
                <a:cubicBezTo>
                  <a:pt x="1120228" y="-16148"/>
                  <a:pt x="1515495" y="413786"/>
                  <a:pt x="1579192" y="790270"/>
                </a:cubicBezTo>
                <a:cubicBezTo>
                  <a:pt x="1572171" y="1159773"/>
                  <a:pt x="1167854" y="1660899"/>
                  <a:pt x="789596" y="1580540"/>
                </a:cubicBezTo>
                <a:cubicBezTo>
                  <a:pt x="423199" y="1619553"/>
                  <a:pt x="92817" y="1249041"/>
                  <a:pt x="0" y="790270"/>
                </a:cubicBezTo>
                <a:close/>
              </a:path>
              <a:path w="1579192" h="1580540" stroke="0" extrusionOk="0">
                <a:moveTo>
                  <a:pt x="0" y="790270"/>
                </a:moveTo>
                <a:cubicBezTo>
                  <a:pt x="-72556" y="309062"/>
                  <a:pt x="296195" y="21513"/>
                  <a:pt x="789596" y="0"/>
                </a:cubicBezTo>
                <a:cubicBezTo>
                  <a:pt x="1264661" y="8207"/>
                  <a:pt x="1553512" y="354633"/>
                  <a:pt x="1579192" y="790270"/>
                </a:cubicBezTo>
                <a:cubicBezTo>
                  <a:pt x="1503569" y="1300574"/>
                  <a:pt x="1222310" y="1599156"/>
                  <a:pt x="789596" y="1580540"/>
                </a:cubicBezTo>
                <a:cubicBezTo>
                  <a:pt x="268111" y="1533814"/>
                  <a:pt x="14832" y="1233811"/>
                  <a:pt x="0" y="790270"/>
                </a:cubicBezTo>
                <a:close/>
              </a:path>
            </a:pathLst>
          </a:custGeom>
          <a:solidFill>
            <a:srgbClr val="92C13F"/>
          </a:solidFill>
          <a:ln w="28575" cap="rnd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RS" dirty="0"/>
              <a:t>Add image of the project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D2F9828-3A18-8F44-8D45-DD6DB6116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53" y="1146801"/>
            <a:ext cx="5660947" cy="457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  <a:endParaRPr lang="en-RS" dirty="0"/>
          </a:p>
        </p:txBody>
      </p:sp>
      <p:pic>
        <p:nvPicPr>
          <p:cNvPr id="26" name="Picture 2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4C959E8-DCA7-AD43-8D4F-92662233B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149" y="584201"/>
            <a:ext cx="928915" cy="580571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32972DB-A602-B64A-B183-3C9C7C8B1B70}"/>
              </a:ext>
            </a:extLst>
          </p:cNvPr>
          <p:cNvSpPr/>
          <p:nvPr/>
        </p:nvSpPr>
        <p:spPr>
          <a:xfrm>
            <a:off x="6318251" y="3429000"/>
            <a:ext cx="5361079" cy="1452843"/>
          </a:xfrm>
          <a:prstGeom prst="roundRect">
            <a:avLst/>
          </a:prstGeom>
          <a:solidFill>
            <a:srgbClr val="92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 sz="1800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BF77E0B7-49AF-7741-8A87-56175C934C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18249" y="4968688"/>
            <a:ext cx="5352203" cy="914400"/>
          </a:xfrm>
          <a:prstGeom prst="rect">
            <a:avLst/>
          </a:prstGeom>
        </p:spPr>
        <p:txBody>
          <a:bodyPr/>
          <a:lstStyle>
            <a:lvl1pPr marL="287993" indent="-285744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project 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4899D-703F-EC49-85FB-6D9C512BD1CD}"/>
              </a:ext>
            </a:extLst>
          </p:cNvPr>
          <p:cNvSpPr txBox="1"/>
          <p:nvPr/>
        </p:nvSpPr>
        <p:spPr>
          <a:xfrm>
            <a:off x="6455697" y="3585999"/>
            <a:ext cx="281742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400" b="1" i="0" dirty="0">
                <a:solidFill>
                  <a:schemeClr val="bg1"/>
                </a:solidFill>
                <a:latin typeface="Corbel" panose="020B0503020204020204" pitchFamily="34" charset="0"/>
              </a:rPr>
              <a:t>Total project funding: </a:t>
            </a:r>
          </a:p>
          <a:p>
            <a:r>
              <a:rPr lang="en-IE" sz="1400" b="1" i="0" dirty="0">
                <a:solidFill>
                  <a:schemeClr val="bg1"/>
                </a:solidFill>
                <a:latin typeface="Corbel" panose="020B0503020204020204" pitchFamily="34" charset="0"/>
              </a:rPr>
              <a:t>GCF funding: </a:t>
            </a:r>
          </a:p>
          <a:p>
            <a:r>
              <a:rPr lang="en-IE" sz="1400" b="1" i="0" dirty="0">
                <a:solidFill>
                  <a:schemeClr val="bg1"/>
                </a:solidFill>
                <a:latin typeface="Corbel" panose="020B0503020204020204" pitchFamily="34" charset="0"/>
              </a:rPr>
              <a:t>Project beneficiaries: </a:t>
            </a:r>
          </a:p>
          <a:p>
            <a:r>
              <a:rPr lang="en-IE" sz="1400" b="1" i="0" dirty="0">
                <a:solidFill>
                  <a:schemeClr val="bg1"/>
                </a:solidFill>
                <a:latin typeface="Corbel" panose="020B0503020204020204" pitchFamily="34" charset="0"/>
              </a:rPr>
              <a:t>Accredited Entity:</a:t>
            </a:r>
            <a:endParaRPr lang="x-none" sz="1400" b="1" i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00ECA87-20DA-594F-ADF9-030789BDA60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1925" y="3678809"/>
            <a:ext cx="3369177" cy="1749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8FE1CC91-93FA-C343-940B-73F4982F73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32175" y="3864805"/>
            <a:ext cx="3938925" cy="198249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58E94D9B-9049-694E-8785-73EC31112E5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53401" y="2246051"/>
            <a:ext cx="3525929" cy="10120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name of the project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93AA2CB9-7AF6-C942-8EB1-65644DB46AC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241948" y="4083479"/>
            <a:ext cx="3329152" cy="19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0EF57A43-EC46-C64D-BB67-F5105359486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09245" y="4275302"/>
            <a:ext cx="3575303" cy="578133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FAB796A2-C868-8C41-A1DA-6B3AC4FA33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8249" y="5997458"/>
            <a:ext cx="5352203" cy="1281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Adaptation / mitigation / cross-cutting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853B38D1-1716-D743-9299-66BABE8CF6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18254" y="6204884"/>
            <a:ext cx="5352199" cy="1426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4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 dirty="0"/>
              <a:t>Number of countries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954EB288-4894-9946-99EF-ACC8F94353A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318251" y="1693803"/>
            <a:ext cx="1579192" cy="1580540"/>
          </a:xfrm>
          <a:custGeom>
            <a:avLst/>
            <a:gdLst>
              <a:gd name="connsiteX0" fmla="*/ 0 w 1579192"/>
              <a:gd name="connsiteY0" fmla="*/ 790270 h 1580540"/>
              <a:gd name="connsiteX1" fmla="*/ 789596 w 1579192"/>
              <a:gd name="connsiteY1" fmla="*/ 0 h 1580540"/>
              <a:gd name="connsiteX2" fmla="*/ 1579192 w 1579192"/>
              <a:gd name="connsiteY2" fmla="*/ 790270 h 1580540"/>
              <a:gd name="connsiteX3" fmla="*/ 789596 w 1579192"/>
              <a:gd name="connsiteY3" fmla="*/ 1580540 h 1580540"/>
              <a:gd name="connsiteX4" fmla="*/ 0 w 1579192"/>
              <a:gd name="connsiteY4" fmla="*/ 790270 h 15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192" h="1580540" fill="none" extrusionOk="0">
                <a:moveTo>
                  <a:pt x="0" y="790270"/>
                </a:moveTo>
                <a:cubicBezTo>
                  <a:pt x="41405" y="358728"/>
                  <a:pt x="365881" y="-25451"/>
                  <a:pt x="789596" y="0"/>
                </a:cubicBezTo>
                <a:cubicBezTo>
                  <a:pt x="1120228" y="-16148"/>
                  <a:pt x="1515495" y="413786"/>
                  <a:pt x="1579192" y="790270"/>
                </a:cubicBezTo>
                <a:cubicBezTo>
                  <a:pt x="1572171" y="1159773"/>
                  <a:pt x="1167854" y="1660899"/>
                  <a:pt x="789596" y="1580540"/>
                </a:cubicBezTo>
                <a:cubicBezTo>
                  <a:pt x="423199" y="1619553"/>
                  <a:pt x="92817" y="1249041"/>
                  <a:pt x="0" y="790270"/>
                </a:cubicBezTo>
                <a:close/>
              </a:path>
              <a:path w="1579192" h="1580540" stroke="0" extrusionOk="0">
                <a:moveTo>
                  <a:pt x="0" y="790270"/>
                </a:moveTo>
                <a:cubicBezTo>
                  <a:pt x="-72556" y="309062"/>
                  <a:pt x="296195" y="21513"/>
                  <a:pt x="789596" y="0"/>
                </a:cubicBezTo>
                <a:cubicBezTo>
                  <a:pt x="1264661" y="8207"/>
                  <a:pt x="1553512" y="354633"/>
                  <a:pt x="1579192" y="790270"/>
                </a:cubicBezTo>
                <a:cubicBezTo>
                  <a:pt x="1503569" y="1300574"/>
                  <a:pt x="1222310" y="1599156"/>
                  <a:pt x="789596" y="1580540"/>
                </a:cubicBezTo>
                <a:cubicBezTo>
                  <a:pt x="268111" y="1533814"/>
                  <a:pt x="14832" y="1233811"/>
                  <a:pt x="0" y="790270"/>
                </a:cubicBezTo>
                <a:close/>
              </a:path>
            </a:pathLst>
          </a:custGeom>
          <a:solidFill>
            <a:srgbClr val="92C13F"/>
          </a:solidFill>
          <a:ln w="28575" cap="rnd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RS" dirty="0"/>
              <a:t>Add image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12930471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4081D1-F7CB-E049-85FC-D0F86256D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1" y="2768600"/>
            <a:ext cx="4914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724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456-3BA2-4650-A5EE-54205664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CFD7-9981-46A1-985A-01598F0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FD67-8DB3-4173-9C40-871653EF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67EE-82F5-4159-BA99-2888794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FE4-D20A-4668-B90E-160D2D962C2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7A76031E-EADE-C049-974C-4A91BA74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13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2992-D5D0-4B12-99A4-BC2498C4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456-3BA2-4650-A5EE-542056646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CFD7-9981-46A1-985A-01598F0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C8ED-3687-415B-AC73-3FB62C3E1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FD67-8DB3-4173-9C40-871653EF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67EE-82F5-4159-BA99-2888794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43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335E9-7AFF-48FC-9F3A-2717D845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9872-89E8-4218-B828-AC9B9F2A73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B3A3-EAD5-4FC0-9E91-17ACBC92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36309-6AA2-41D4-A9C3-25A74339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8">
            <a:extLst>
              <a:ext uri="{FF2B5EF4-FFF2-40B4-BE49-F238E27FC236}">
                <a16:creationId xmlns:a16="http://schemas.microsoft.com/office/drawing/2014/main" id="{97EEE12D-113F-C446-B69C-6B5330E57D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51" y="1149811"/>
            <a:ext cx="2771775" cy="22617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045972"/>
                </a:solidFill>
              </a:defRPr>
            </a:lvl1pPr>
          </a:lstStyle>
          <a:p>
            <a:r>
              <a:rPr lang="en-GB"/>
              <a:t>Add title</a:t>
            </a:r>
            <a:endParaRPr lang="en-RS"/>
          </a:p>
        </p:txBody>
      </p:sp>
      <p:pic>
        <p:nvPicPr>
          <p:cNvPr id="9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273A84A-704D-0240-8D91-069709C239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9998" y="584200"/>
            <a:ext cx="926065" cy="5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2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4E90A-9D5C-3C47-B311-3A2F5541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FD18D57-B525-411F-B66C-2DC508235B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E672C-4E02-E949-A6CC-C1B746D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E28D0-66CD-634E-8672-4280664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1147D-69FE-6246-AA17-E5A27235A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9" y="-47616"/>
            <a:ext cx="12362581" cy="6953232"/>
          </a:xfrm>
          <a:prstGeom prst="rect">
            <a:avLst/>
          </a:prstGeom>
        </p:spPr>
      </p:pic>
      <p:pic>
        <p:nvPicPr>
          <p:cNvPr id="10" name="Picture 9" descr="GCFblgrnLogoRGB.eps">
            <a:extLst>
              <a:ext uri="{FF2B5EF4-FFF2-40B4-BE49-F238E27FC236}">
                <a16:creationId xmlns:a16="http://schemas.microsoft.com/office/drawing/2014/main" id="{722F94F1-4335-3747-BA2A-00878F8C6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75" y="2510473"/>
            <a:ext cx="3581400" cy="25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4654C38-B764-3C49-A5F1-6B564254F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7149" y="584200"/>
            <a:ext cx="928914" cy="580571"/>
          </a:xfrm>
          <a:prstGeom prst="rect">
            <a:avLst/>
          </a:prstGeom>
        </p:spPr>
      </p:pic>
      <p:sp>
        <p:nvSpPr>
          <p:cNvPr id="8" name="Title Placeholder 28">
            <a:extLst>
              <a:ext uri="{FF2B5EF4-FFF2-40B4-BE49-F238E27FC236}">
                <a16:creationId xmlns:a16="http://schemas.microsoft.com/office/drawing/2014/main" id="{7BA782E8-BFE6-C84E-A5C8-A68E97E93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18" y="1146916"/>
            <a:ext cx="2855796" cy="22726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Add title</a:t>
            </a:r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6207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8">
            <a:extLst>
              <a:ext uri="{FF2B5EF4-FFF2-40B4-BE49-F238E27FC236}">
                <a16:creationId xmlns:a16="http://schemas.microsoft.com/office/drawing/2014/main" id="{03B9E5E2-A1F9-A74E-921C-FB9072A35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51" y="1149811"/>
            <a:ext cx="2771775" cy="22617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045972"/>
                </a:solidFill>
              </a:defRPr>
            </a:lvl1pPr>
          </a:lstStyle>
          <a:p>
            <a:r>
              <a:rPr lang="en-GB"/>
              <a:t>Add title</a:t>
            </a:r>
            <a:endParaRPr lang="en-RS"/>
          </a:p>
        </p:txBody>
      </p:sp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E110094-5598-A249-98BC-B54673DC08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9998" y="584200"/>
            <a:ext cx="926065" cy="5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8">
            <a:extLst>
              <a:ext uri="{FF2B5EF4-FFF2-40B4-BE49-F238E27FC236}">
                <a16:creationId xmlns:a16="http://schemas.microsoft.com/office/drawing/2014/main" id="{971DB5BB-8A8F-454C-9DB5-99032764F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4" y="1143000"/>
            <a:ext cx="2863169" cy="13144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045972"/>
                </a:solidFill>
              </a:defRPr>
            </a:lvl1pPr>
          </a:lstStyle>
          <a:p>
            <a:r>
              <a:rPr lang="en-GB"/>
              <a:t>Add title</a:t>
            </a:r>
            <a:endParaRPr lang="en-R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D11EE3-6ED4-144B-BCAD-1455FA53F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968" y="2457450"/>
            <a:ext cx="2869746" cy="190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 b="1" i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A20B5BB-C368-8249-AC31-B562E71A2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9998" y="584200"/>
            <a:ext cx="926065" cy="5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3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40B9FE3-44F4-AC45-8C18-8DDED4005D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5430" y="1153886"/>
            <a:ext cx="9368970" cy="4789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045972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/>
              <a:t>Add title</a:t>
            </a:r>
            <a:endParaRPr lang="en-RS"/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FA6D165-DFF8-6244-B328-829F5BC3A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9998" y="584200"/>
            <a:ext cx="926065" cy="5805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CD5E08-C093-7A49-B882-BD3BD99F94F2}"/>
              </a:ext>
            </a:extLst>
          </p:cNvPr>
          <p:cNvSpPr/>
          <p:nvPr userDrawn="1"/>
        </p:nvSpPr>
        <p:spPr>
          <a:xfrm>
            <a:off x="515938" y="1926508"/>
            <a:ext cx="5327513" cy="530942"/>
          </a:xfrm>
          <a:prstGeom prst="rect">
            <a:avLst/>
          </a:prstGeom>
          <a:solidFill>
            <a:srgbClr val="91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>
              <a:solidFill>
                <a:srgbClr val="92C13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9BF133-C0FD-D54D-8182-61FD66121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2022145"/>
            <a:ext cx="5318805" cy="484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/>
              <a:t>HEADER 1</a:t>
            </a:r>
            <a:endParaRPr lang="en-R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BD921-27E0-DD44-B0C7-AAA99B364323}"/>
              </a:ext>
            </a:extLst>
          </p:cNvPr>
          <p:cNvSpPr/>
          <p:nvPr userDrawn="1"/>
        </p:nvSpPr>
        <p:spPr>
          <a:xfrm>
            <a:off x="6331131" y="1926508"/>
            <a:ext cx="5344932" cy="530942"/>
          </a:xfrm>
          <a:prstGeom prst="rect">
            <a:avLst/>
          </a:prstGeom>
          <a:solidFill>
            <a:srgbClr val="91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>
              <a:solidFill>
                <a:srgbClr val="92C13F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81A152B-8ACE-E94D-A6C6-3D092B8B17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39840" y="2022145"/>
            <a:ext cx="5336223" cy="484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/>
              <a:t>HEADER 2</a:t>
            </a:r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79195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2AAF1FBF-CB30-2B48-87F6-7B046E4792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83" y="4902926"/>
            <a:ext cx="5292679" cy="137087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4597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description of the project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FD4C37D5-DD86-BA4E-9D06-8AE32C3F0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924" y="2886557"/>
            <a:ext cx="2487851" cy="147906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name of the project</a:t>
            </a:r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7116DF37-34D3-0240-9850-764A00BC9E6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40333" y="2765007"/>
            <a:ext cx="1935730" cy="1935730"/>
          </a:xfrm>
          <a:custGeom>
            <a:avLst/>
            <a:gdLst>
              <a:gd name="connsiteX0" fmla="*/ 0 w 1935730"/>
              <a:gd name="connsiteY0" fmla="*/ 967865 h 1935730"/>
              <a:gd name="connsiteX1" fmla="*/ 967865 w 1935730"/>
              <a:gd name="connsiteY1" fmla="*/ 0 h 1935730"/>
              <a:gd name="connsiteX2" fmla="*/ 1935730 w 1935730"/>
              <a:gd name="connsiteY2" fmla="*/ 967865 h 1935730"/>
              <a:gd name="connsiteX3" fmla="*/ 967865 w 1935730"/>
              <a:gd name="connsiteY3" fmla="*/ 1935730 h 1935730"/>
              <a:gd name="connsiteX4" fmla="*/ 0 w 1935730"/>
              <a:gd name="connsiteY4" fmla="*/ 967865 h 193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730" h="1935730" fill="none" extrusionOk="0">
                <a:moveTo>
                  <a:pt x="0" y="967865"/>
                </a:moveTo>
                <a:cubicBezTo>
                  <a:pt x="98188" y="444976"/>
                  <a:pt x="466150" y="-67547"/>
                  <a:pt x="967865" y="0"/>
                </a:cubicBezTo>
                <a:cubicBezTo>
                  <a:pt x="1487885" y="-2223"/>
                  <a:pt x="1874943" y="490558"/>
                  <a:pt x="1935730" y="967865"/>
                </a:cubicBezTo>
                <a:cubicBezTo>
                  <a:pt x="1930292" y="1450546"/>
                  <a:pt x="1463070" y="1990390"/>
                  <a:pt x="967865" y="1935730"/>
                </a:cubicBezTo>
                <a:cubicBezTo>
                  <a:pt x="501939" y="1974141"/>
                  <a:pt x="53930" y="1515369"/>
                  <a:pt x="0" y="967865"/>
                </a:cubicBezTo>
                <a:close/>
              </a:path>
              <a:path w="1935730" h="1935730" stroke="0" extrusionOk="0">
                <a:moveTo>
                  <a:pt x="0" y="967865"/>
                </a:moveTo>
                <a:cubicBezTo>
                  <a:pt x="-75412" y="386812"/>
                  <a:pt x="426374" y="2610"/>
                  <a:pt x="967865" y="0"/>
                </a:cubicBezTo>
                <a:cubicBezTo>
                  <a:pt x="1574231" y="15122"/>
                  <a:pt x="1896874" y="434564"/>
                  <a:pt x="1935730" y="967865"/>
                </a:cubicBezTo>
                <a:cubicBezTo>
                  <a:pt x="1909455" y="1528061"/>
                  <a:pt x="1487796" y="2016460"/>
                  <a:pt x="967865" y="1935730"/>
                </a:cubicBezTo>
                <a:cubicBezTo>
                  <a:pt x="403836" y="1919594"/>
                  <a:pt x="17723" y="1510870"/>
                  <a:pt x="0" y="967865"/>
                </a:cubicBezTo>
                <a:close/>
              </a:path>
            </a:pathLst>
          </a:custGeom>
          <a:solidFill>
            <a:srgbClr val="92C13F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R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205E05-7C74-EE43-8371-2B577AFDB60A}"/>
              </a:ext>
            </a:extLst>
          </p:cNvPr>
          <p:cNvSpPr/>
          <p:nvPr userDrawn="1"/>
        </p:nvSpPr>
        <p:spPr>
          <a:xfrm>
            <a:off x="515938" y="1926508"/>
            <a:ext cx="5327513" cy="530942"/>
          </a:xfrm>
          <a:prstGeom prst="rect">
            <a:avLst/>
          </a:prstGeom>
          <a:solidFill>
            <a:srgbClr val="91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>
              <a:solidFill>
                <a:srgbClr val="92C13F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D66FFB2-32F7-3E4B-B226-6EB787E2D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2022145"/>
            <a:ext cx="5318805" cy="484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/>
              <a:t>HEADER 1</a:t>
            </a:r>
            <a:endParaRPr lang="en-R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AE204F-57B4-CD4E-8CDC-A9FA0F6B1645}"/>
              </a:ext>
            </a:extLst>
          </p:cNvPr>
          <p:cNvSpPr/>
          <p:nvPr userDrawn="1"/>
        </p:nvSpPr>
        <p:spPr>
          <a:xfrm>
            <a:off x="6331131" y="1926508"/>
            <a:ext cx="5344932" cy="530942"/>
          </a:xfrm>
          <a:prstGeom prst="rect">
            <a:avLst/>
          </a:prstGeom>
          <a:solidFill>
            <a:srgbClr val="91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>
              <a:solidFill>
                <a:srgbClr val="92C13F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1B40B82-D84A-F844-9390-223F6721F7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39840" y="2022145"/>
            <a:ext cx="5336223" cy="484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/>
              <a:t>HEADER 2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40E91-CABB-F845-B02A-02DF0FDD0F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2815" y="1146627"/>
            <a:ext cx="9288461" cy="374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045972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/>
              <a:t>Add title</a:t>
            </a:r>
            <a:endParaRPr lang="en-RS"/>
          </a:p>
        </p:txBody>
      </p:sp>
      <p:pic>
        <p:nvPicPr>
          <p:cNvPr id="11" name="Picture 10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6A7EDD9-CAB0-6D45-8616-80D3C76A9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9998" y="584200"/>
            <a:ext cx="926065" cy="5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14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Case Stud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2096A34-4D6B-C64C-B551-6AC4640E30A5}"/>
              </a:ext>
            </a:extLst>
          </p:cNvPr>
          <p:cNvSpPr/>
          <p:nvPr userDrawn="1"/>
        </p:nvSpPr>
        <p:spPr>
          <a:xfrm>
            <a:off x="515938" y="3429000"/>
            <a:ext cx="5580062" cy="1908175"/>
          </a:xfrm>
          <a:prstGeom prst="roundRect">
            <a:avLst/>
          </a:prstGeom>
          <a:solidFill>
            <a:srgbClr val="92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A316E-9D44-D643-856B-99AE97CFB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232" y="1141433"/>
            <a:ext cx="5668767" cy="5538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Add title</a:t>
            </a:r>
            <a:endParaRPr lang="en-R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4135F-85BF-8840-BB6A-A7289541E3A5}"/>
              </a:ext>
            </a:extLst>
          </p:cNvPr>
          <p:cNvSpPr txBox="1"/>
          <p:nvPr userDrawn="1"/>
        </p:nvSpPr>
        <p:spPr>
          <a:xfrm>
            <a:off x="638543" y="3596406"/>
            <a:ext cx="2568614" cy="969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900" b="1" i="0">
                <a:solidFill>
                  <a:schemeClr val="bg1"/>
                </a:solidFill>
                <a:latin typeface="Corbel" panose="020B0503020204020204" pitchFamily="34" charset="0"/>
              </a:rPr>
              <a:t>GCF funding: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900" b="1" i="0">
                <a:solidFill>
                  <a:schemeClr val="bg1"/>
                </a:solidFill>
                <a:latin typeface="Corbel" panose="020B0503020204020204" pitchFamily="34" charset="0"/>
              </a:rPr>
              <a:t>Total project funding:  </a:t>
            </a:r>
          </a:p>
          <a:p>
            <a:r>
              <a:rPr lang="en-IE" sz="1900" b="1" i="0">
                <a:solidFill>
                  <a:schemeClr val="bg1"/>
                </a:solidFill>
                <a:latin typeface="Corbel" panose="020B0503020204020204" pitchFamily="34" charset="0"/>
              </a:rPr>
              <a:t>Accredited Entity:</a:t>
            </a:r>
            <a:endParaRPr lang="x-none" sz="1900" b="1" i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35B228-3472-F14A-B2AE-7D3923FBF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625" y="4365624"/>
            <a:ext cx="4643438" cy="190817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description of the project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E05B0A12-73C0-FA43-B1B9-840FF655E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7917" y="3752242"/>
            <a:ext cx="3786404" cy="2428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7A363E5-F275-E34C-8FB4-33CDF80397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71985" y="3927667"/>
            <a:ext cx="2837832" cy="29381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5E1EA078-4805-B647-8465-399E2F86AD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5938" y="2457450"/>
            <a:ext cx="5580062" cy="8300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name of the project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985A8E2C-8D18-C645-8012-DA5A0C88C0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09269" y="4244197"/>
            <a:ext cx="3205051" cy="90189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EA70CCD-42D4-5E45-9953-44F84CA3A69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032624" y="1141433"/>
            <a:ext cx="2777699" cy="2888230"/>
          </a:xfrm>
          <a:custGeom>
            <a:avLst/>
            <a:gdLst>
              <a:gd name="connsiteX0" fmla="*/ 0 w 2777699"/>
              <a:gd name="connsiteY0" fmla="*/ 1444115 h 2888230"/>
              <a:gd name="connsiteX1" fmla="*/ 1388850 w 2777699"/>
              <a:gd name="connsiteY1" fmla="*/ 0 h 2888230"/>
              <a:gd name="connsiteX2" fmla="*/ 2777700 w 2777699"/>
              <a:gd name="connsiteY2" fmla="*/ 1444115 h 2888230"/>
              <a:gd name="connsiteX3" fmla="*/ 1388850 w 2777699"/>
              <a:gd name="connsiteY3" fmla="*/ 2888230 h 2888230"/>
              <a:gd name="connsiteX4" fmla="*/ 0 w 2777699"/>
              <a:gd name="connsiteY4" fmla="*/ 1444115 h 288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699" h="2888230" fill="none" extrusionOk="0">
                <a:moveTo>
                  <a:pt x="0" y="1444115"/>
                </a:moveTo>
                <a:cubicBezTo>
                  <a:pt x="32946" y="650460"/>
                  <a:pt x="645750" y="-49270"/>
                  <a:pt x="1388850" y="0"/>
                </a:cubicBezTo>
                <a:cubicBezTo>
                  <a:pt x="2000591" y="-23782"/>
                  <a:pt x="2751276" y="671430"/>
                  <a:pt x="2777700" y="1444115"/>
                </a:cubicBezTo>
                <a:cubicBezTo>
                  <a:pt x="2773276" y="2199492"/>
                  <a:pt x="2077915" y="2996594"/>
                  <a:pt x="1388850" y="2888230"/>
                </a:cubicBezTo>
                <a:cubicBezTo>
                  <a:pt x="745626" y="2957548"/>
                  <a:pt x="82013" y="2261397"/>
                  <a:pt x="0" y="1444115"/>
                </a:cubicBezTo>
                <a:close/>
              </a:path>
              <a:path w="2777699" h="2888230" stroke="0" extrusionOk="0">
                <a:moveTo>
                  <a:pt x="0" y="1444115"/>
                </a:moveTo>
                <a:cubicBezTo>
                  <a:pt x="-64596" y="606708"/>
                  <a:pt x="565891" y="20987"/>
                  <a:pt x="1388850" y="0"/>
                </a:cubicBezTo>
                <a:cubicBezTo>
                  <a:pt x="2303324" y="31038"/>
                  <a:pt x="2733219" y="647966"/>
                  <a:pt x="2777700" y="1444115"/>
                </a:cubicBezTo>
                <a:cubicBezTo>
                  <a:pt x="2670144" y="2346712"/>
                  <a:pt x="2137411" y="2990374"/>
                  <a:pt x="1388850" y="2888230"/>
                </a:cubicBezTo>
                <a:cubicBezTo>
                  <a:pt x="498676" y="2820861"/>
                  <a:pt x="143373" y="2310183"/>
                  <a:pt x="0" y="1444115"/>
                </a:cubicBezTo>
                <a:close/>
              </a:path>
            </a:pathLst>
          </a:custGeom>
          <a:solidFill>
            <a:srgbClr val="92C13F"/>
          </a:solidFill>
          <a:ln w="28575" cap="rnd">
            <a:noFill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>
            <a:lvl1pPr marL="0" indent="0" algn="ctr">
              <a:buNone/>
              <a:defRPr sz="1600">
                <a:solidFill>
                  <a:srgbClr val="04597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RS"/>
          </a:p>
        </p:txBody>
      </p:sp>
      <p:pic>
        <p:nvPicPr>
          <p:cNvPr id="22" name="Picture 2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D8A0632-2F1C-C642-807D-949919AE0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7149" y="584200"/>
            <a:ext cx="928914" cy="580571"/>
          </a:xfrm>
          <a:prstGeom prst="rect">
            <a:avLst/>
          </a:prstGeom>
        </p:spPr>
      </p:pic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C76EE1AF-75D2-FB40-B0A2-68714E6C0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881513"/>
            <a:ext cx="4870084" cy="19182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8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Adaptation / mitigation / cross-cutting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281FDC0-8F2A-C547-9708-F1C9CD4E2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6156785"/>
            <a:ext cx="4870084" cy="19182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820"/>
              </a:lnSpc>
              <a:buFont typeface="Arial" panose="020B0604020202020204" pitchFamily="34" charset="0"/>
              <a:buNone/>
              <a:defRPr sz="1800" b="0" i="1">
                <a:solidFill>
                  <a:srgbClr val="92C13F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D0E2AF"/>
                </a:solidFill>
              </a:defRPr>
            </a:lvl2pPr>
            <a:lvl3pPr>
              <a:defRPr>
                <a:solidFill>
                  <a:srgbClr val="D0E2AF"/>
                </a:solidFill>
              </a:defRPr>
            </a:lvl3pPr>
            <a:lvl4pPr>
              <a:defRPr>
                <a:solidFill>
                  <a:srgbClr val="D0E2AF"/>
                </a:solidFill>
              </a:defRPr>
            </a:lvl4pPr>
            <a:lvl5pPr>
              <a:defRPr>
                <a:solidFill>
                  <a:srgbClr val="D0E2AF"/>
                </a:solidFill>
              </a:defRPr>
            </a:lvl5pPr>
          </a:lstStyle>
          <a:p>
            <a:pPr lvl="0"/>
            <a:r>
              <a:rPr lang="en-GB"/>
              <a:t>Number of countries</a:t>
            </a:r>
          </a:p>
        </p:txBody>
      </p:sp>
    </p:spTree>
    <p:extLst>
      <p:ext uri="{BB962C8B-B14F-4D97-AF65-F5344CB8AC3E}">
        <p14:creationId xmlns:p14="http://schemas.microsoft.com/office/powerpoint/2010/main" val="988304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B110A1F-A493-5340-A4C7-40715A72A40A}"/>
              </a:ext>
            </a:extLst>
          </p:cNvPr>
          <p:cNvSpPr txBox="1">
            <a:spLocks/>
          </p:cNvSpPr>
          <p:nvPr userDrawn="1"/>
        </p:nvSpPr>
        <p:spPr>
          <a:xfrm>
            <a:off x="839787" y="836612"/>
            <a:ext cx="2437765" cy="5184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7C36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endParaRPr lang="en-R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3C8698-BD43-184D-8447-CE3B636E60AF}"/>
              </a:ext>
            </a:extLst>
          </p:cNvPr>
          <p:cNvCxnSpPr>
            <a:cxnSpLocks/>
          </p:cNvCxnSpPr>
          <p:nvPr userDrawn="1"/>
        </p:nvCxnSpPr>
        <p:spPr>
          <a:xfrm>
            <a:off x="515938" y="673327"/>
            <a:ext cx="935037" cy="0"/>
          </a:xfrm>
          <a:prstGeom prst="line">
            <a:avLst/>
          </a:prstGeom>
          <a:ln w="177800">
            <a:solidFill>
              <a:srgbClr val="92C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63" r:id="rId3"/>
    <p:sldLayoutId id="2147483655" r:id="rId4"/>
    <p:sldLayoutId id="2147483665" r:id="rId5"/>
    <p:sldLayoutId id="2147483649" r:id="rId6"/>
    <p:sldLayoutId id="2147483650" r:id="rId7"/>
    <p:sldLayoutId id="2147483664" r:id="rId8"/>
    <p:sldLayoutId id="2147483653" r:id="rId9"/>
    <p:sldLayoutId id="2147483661" r:id="rId10"/>
    <p:sldLayoutId id="2147483651" r:id="rId11"/>
    <p:sldLayoutId id="2147483667" r:id="rId12"/>
    <p:sldLayoutId id="2147483668" r:id="rId13"/>
    <p:sldLayoutId id="2147483669" r:id="rId14"/>
    <p:sldLayoutId id="214748367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4597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68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  <p15:guide id="7" pos="1481" userDrawn="1">
          <p15:clr>
            <a:srgbClr val="F26B43"/>
          </p15:clr>
        </p15:guide>
        <p15:guide id="8" pos="914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2071" userDrawn="1">
          <p15:clr>
            <a:srgbClr val="F26B43"/>
          </p15:clr>
        </p15:guide>
        <p15:guide id="11" pos="2661" userDrawn="1">
          <p15:clr>
            <a:srgbClr val="F26B43"/>
          </p15:clr>
        </p15:guide>
        <p15:guide id="12" pos="3250" userDrawn="1">
          <p15:clr>
            <a:srgbClr val="F26B43"/>
          </p15:clr>
        </p15:guide>
        <p15:guide id="13" pos="4430" userDrawn="1">
          <p15:clr>
            <a:srgbClr val="F26B43"/>
          </p15:clr>
        </p15:guide>
        <p15:guide id="14" pos="5019" userDrawn="1">
          <p15:clr>
            <a:srgbClr val="F26B43"/>
          </p15:clr>
        </p15:guide>
        <p15:guide id="15" pos="5586" userDrawn="1">
          <p15:clr>
            <a:srgbClr val="F26B43"/>
          </p15:clr>
        </p15:guide>
        <p15:guide id="16" pos="6176" userDrawn="1">
          <p15:clr>
            <a:srgbClr val="F26B43"/>
          </p15:clr>
        </p15:guide>
        <p15:guide id="17" pos="6766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958" userDrawn="1">
          <p15:clr>
            <a:srgbClr val="F26B43"/>
          </p15:clr>
        </p15:guide>
        <p15:guide id="20" orient="horz" pos="1548" userDrawn="1">
          <p15:clr>
            <a:srgbClr val="F26B43"/>
          </p15:clr>
        </p15:guide>
        <p15:guide id="21" orient="horz" pos="2750" userDrawn="1">
          <p15:clr>
            <a:srgbClr val="F26B43"/>
          </p15:clr>
        </p15:guide>
        <p15:guide id="22" orient="horz" pos="3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B110A1F-A493-5340-A4C7-40715A72A40A}"/>
              </a:ext>
            </a:extLst>
          </p:cNvPr>
          <p:cNvSpPr txBox="1">
            <a:spLocks/>
          </p:cNvSpPr>
          <p:nvPr/>
        </p:nvSpPr>
        <p:spPr>
          <a:xfrm>
            <a:off x="839788" y="836614"/>
            <a:ext cx="2437765" cy="5184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7C36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endParaRPr lang="en-RS" sz="32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3C8698-BD43-184D-8447-CE3B636E60AF}"/>
              </a:ext>
            </a:extLst>
          </p:cNvPr>
          <p:cNvCxnSpPr>
            <a:cxnSpLocks/>
          </p:cNvCxnSpPr>
          <p:nvPr/>
        </p:nvCxnSpPr>
        <p:spPr>
          <a:xfrm>
            <a:off x="515939" y="673327"/>
            <a:ext cx="935037" cy="0"/>
          </a:xfrm>
          <a:prstGeom prst="line">
            <a:avLst/>
          </a:prstGeom>
          <a:ln w="177800">
            <a:solidFill>
              <a:srgbClr val="92C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7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4597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68">
          <p15:clr>
            <a:srgbClr val="F26B43"/>
          </p15:clr>
        </p15:guide>
        <p15:guide id="4" orient="horz" pos="3952">
          <p15:clr>
            <a:srgbClr val="F26B43"/>
          </p15:clr>
        </p15:guide>
        <p15:guide id="5" pos="7355">
          <p15:clr>
            <a:srgbClr val="F26B43"/>
          </p15:clr>
        </p15:guide>
        <p15:guide id="6" pos="325">
          <p15:clr>
            <a:srgbClr val="F26B43"/>
          </p15:clr>
        </p15:guide>
        <p15:guide id="7" pos="1481">
          <p15:clr>
            <a:srgbClr val="F26B43"/>
          </p15:clr>
        </p15:guide>
        <p15:guide id="8" pos="914">
          <p15:clr>
            <a:srgbClr val="F26B43"/>
          </p15:clr>
        </p15:guide>
        <p15:guide id="9" pos="3840">
          <p15:clr>
            <a:srgbClr val="F26B43"/>
          </p15:clr>
        </p15:guide>
        <p15:guide id="10" pos="2071">
          <p15:clr>
            <a:srgbClr val="F26B43"/>
          </p15:clr>
        </p15:guide>
        <p15:guide id="11" pos="2661">
          <p15:clr>
            <a:srgbClr val="F26B43"/>
          </p15:clr>
        </p15:guide>
        <p15:guide id="12" pos="3250">
          <p15:clr>
            <a:srgbClr val="F26B43"/>
          </p15:clr>
        </p15:guide>
        <p15:guide id="13" pos="4430">
          <p15:clr>
            <a:srgbClr val="F26B43"/>
          </p15:clr>
        </p15:guide>
        <p15:guide id="14" pos="5019">
          <p15:clr>
            <a:srgbClr val="F26B43"/>
          </p15:clr>
        </p15:guide>
        <p15:guide id="15" pos="5586">
          <p15:clr>
            <a:srgbClr val="F26B43"/>
          </p15:clr>
        </p15:guide>
        <p15:guide id="16" pos="6176">
          <p15:clr>
            <a:srgbClr val="F26B43"/>
          </p15:clr>
        </p15:guide>
        <p15:guide id="17" pos="6766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958">
          <p15:clr>
            <a:srgbClr val="F26B43"/>
          </p15:clr>
        </p15:guide>
        <p15:guide id="20" orient="horz" pos="1548">
          <p15:clr>
            <a:srgbClr val="F26B43"/>
          </p15:clr>
        </p15:guide>
        <p15:guide id="21" orient="horz" pos="2750">
          <p15:clr>
            <a:srgbClr val="F26B43"/>
          </p15:clr>
        </p15:guide>
        <p15:guide id="22" orient="horz" pos="33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ved=2ahUKEwiB0Z6e4pDhAhX4yosBHWE0D0kQjRx6BAgBEAU&amp;url=http://chittagongit.com/icon/submission-icon-1.html&amp;psig=AOvVaw2UKgrcqv4O96c2hEHwLuET&amp;ust=1553172935305448" TargetMode="External"/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microsoft.com/office/2007/relationships/hdphoto" Target="../media/hdphoto1.wdp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B1B81-9072-7A40-855F-F998041F71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319" y="4677139"/>
            <a:ext cx="6829744" cy="1199236"/>
          </a:xfrm>
        </p:spPr>
        <p:txBody>
          <a:bodyPr>
            <a:normAutofit fontScale="62500" lnSpcReduction="20000"/>
          </a:bodyPr>
          <a:lstStyle/>
          <a:p>
            <a:r>
              <a:rPr lang="en-US" sz="3467" dirty="0"/>
              <a:t>Joseph D. Intsiful (PhD) </a:t>
            </a:r>
          </a:p>
          <a:p>
            <a:r>
              <a:rPr lang="de-DE" sz="2933" b="0" dirty="0"/>
              <a:t>Senior Climate Information and Early Warning Systems Specialist</a:t>
            </a:r>
          </a:p>
          <a:p>
            <a:r>
              <a:rPr lang="de-DE" sz="2933" b="0" dirty="0"/>
              <a:t>Green Climate Fund</a:t>
            </a:r>
            <a:endParaRPr lang="en-US" sz="2933" b="0" dirty="0"/>
          </a:p>
          <a:p>
            <a:endParaRPr lang="en-US" b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1CCE1C-1FA1-A644-84CC-48DB9D479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018" y="6117300"/>
            <a:ext cx="5292725" cy="610369"/>
          </a:xfrm>
        </p:spPr>
        <p:txBody>
          <a:bodyPr/>
          <a:lstStyle/>
          <a:p>
            <a:r>
              <a:rPr lang="en-US" sz="2267" dirty="0"/>
              <a:t>February 2023</a:t>
            </a:r>
          </a:p>
          <a:p>
            <a:endParaRPr lang="en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94DA5-4F9A-D943-9946-1B975014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68" y="740702"/>
            <a:ext cx="8833785" cy="3373765"/>
          </a:xfrm>
        </p:spPr>
        <p:txBody>
          <a:bodyPr/>
          <a:lstStyle/>
          <a:p>
            <a:br>
              <a:rPr lang="en-US" sz="5333" dirty="0">
                <a:latin typeface="Corbel"/>
              </a:rPr>
            </a:br>
            <a:r>
              <a:rPr lang="en-US" sz="5333" dirty="0">
                <a:latin typeface="Corbel"/>
              </a:rPr>
              <a:t>GCF’s Investments in </a:t>
            </a:r>
            <a:br>
              <a:rPr lang="en-US" sz="5333" dirty="0">
                <a:latin typeface="Corbel"/>
              </a:rPr>
            </a:br>
            <a:r>
              <a:rPr lang="en-US" sz="5333" dirty="0">
                <a:latin typeface="Corbel"/>
              </a:rPr>
              <a:t>Climate Information and Early Warning Systems</a:t>
            </a:r>
          </a:p>
        </p:txBody>
      </p:sp>
    </p:spTree>
    <p:extLst>
      <p:ext uri="{BB962C8B-B14F-4D97-AF65-F5344CB8AC3E}">
        <p14:creationId xmlns:p14="http://schemas.microsoft.com/office/powerpoint/2010/main" val="184388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808" y="508615"/>
            <a:ext cx="10515600" cy="1325563"/>
          </a:xfrm>
        </p:spPr>
        <p:txBody>
          <a:bodyPr/>
          <a:lstStyle/>
          <a:p>
            <a:r>
              <a:rPr lang="en-US" cap="none" dirty="0"/>
              <a:t> GCF investments in CIEWS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97497" y="1899399"/>
            <a:ext cx="10694503" cy="4871737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GB" sz="2467" dirty="0">
                <a:latin typeface="Corbel" panose="020B0503020204020204" pitchFamily="34" charset="0"/>
              </a:rPr>
              <a:t>To date, </a:t>
            </a:r>
            <a:r>
              <a:rPr lang="en-GB" sz="2467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GCF funding </a:t>
            </a:r>
            <a:r>
              <a:rPr lang="en-GB" sz="2467" dirty="0">
                <a:latin typeface="Corbel" panose="020B0503020204020204" pitchFamily="34" charset="0"/>
              </a:rPr>
              <a:t>committed to 56 CIEWS projects amounts to USD 650 million</a:t>
            </a:r>
            <a:endParaRPr lang="en-US" sz="2467" dirty="0">
              <a:latin typeface="Corbel" panose="020B0503020204020204" pitchFamily="34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GB" sz="2467" dirty="0">
                <a:latin typeface="Corbel" panose="020B0503020204020204" pitchFamily="34" charset="0"/>
              </a:rPr>
              <a:t>The </a:t>
            </a:r>
            <a:r>
              <a:rPr lang="en-GB" sz="2467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distribution </a:t>
            </a:r>
            <a:r>
              <a:rPr lang="en-GB" sz="2467" dirty="0">
                <a:latin typeface="Corbel" panose="020B0503020204020204" pitchFamily="34" charset="0"/>
              </a:rPr>
              <a:t>varies across regions and country groupings. Asia Pacific 47.84%,  Africa 42.21%; Latin America &amp; Caribbean USD 7.87%, Eastern Europe 2%.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GB" sz="2467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International entities </a:t>
            </a:r>
            <a:r>
              <a:rPr lang="en-GB" sz="2467" dirty="0">
                <a:latin typeface="Corbel" panose="020B0503020204020204" pitchFamily="34" charset="0"/>
              </a:rPr>
              <a:t>continue to dominate the CIEWS portfolio, receiving about 92.13% of total GCF resources.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GB" sz="2467" dirty="0">
                <a:latin typeface="Corbel" panose="020B0503020204020204" pitchFamily="34" charset="0"/>
              </a:rPr>
              <a:t>100 % of CIEWS projects are for </a:t>
            </a:r>
            <a:r>
              <a:rPr lang="en-GB" sz="2467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public sector</a:t>
            </a:r>
            <a:endParaRPr lang="en-US" sz="2467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>
              <a:spcAft>
                <a:spcPts val="2400"/>
              </a:spcAft>
            </a:pPr>
            <a:endParaRPr lang="en-US" sz="2467" dirty="0">
              <a:latin typeface="Corbel" panose="020B05030202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BB8148-0EED-4F47-B0BD-12312AE12480}"/>
              </a:ext>
            </a:extLst>
          </p:cNvPr>
          <p:cNvCxnSpPr>
            <a:cxnSpLocks/>
          </p:cNvCxnSpPr>
          <p:nvPr/>
        </p:nvCxnSpPr>
        <p:spPr>
          <a:xfrm>
            <a:off x="602481" y="2663492"/>
            <a:ext cx="110859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79ADF9-6136-4DD9-AC56-AA1729826362}"/>
              </a:ext>
            </a:extLst>
          </p:cNvPr>
          <p:cNvCxnSpPr>
            <a:cxnSpLocks/>
          </p:cNvCxnSpPr>
          <p:nvPr/>
        </p:nvCxnSpPr>
        <p:spPr>
          <a:xfrm>
            <a:off x="602481" y="4230305"/>
            <a:ext cx="110859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1ABBB4-F737-4299-9CEA-BFCBEB330E21}"/>
              </a:ext>
            </a:extLst>
          </p:cNvPr>
          <p:cNvCxnSpPr>
            <a:cxnSpLocks/>
          </p:cNvCxnSpPr>
          <p:nvPr/>
        </p:nvCxnSpPr>
        <p:spPr>
          <a:xfrm>
            <a:off x="602481" y="5516065"/>
            <a:ext cx="110859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Money Icon 2796496">
            <a:extLst>
              <a:ext uri="{FF2B5EF4-FFF2-40B4-BE49-F238E27FC236}">
                <a16:creationId xmlns:a16="http://schemas.microsoft.com/office/drawing/2014/main" id="{7DB94D45-2025-4C4B-B918-75C3BB9C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2" y="1864100"/>
            <a:ext cx="535641" cy="5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stribution Icon 2261653">
            <a:extLst>
              <a:ext uri="{FF2B5EF4-FFF2-40B4-BE49-F238E27FC236}">
                <a16:creationId xmlns:a16="http://schemas.microsoft.com/office/drawing/2014/main" id="{A3144920-9A8C-4588-9255-E5E34679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1" y="3181771"/>
            <a:ext cx="494459" cy="4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frica Icon 533134">
            <a:extLst>
              <a:ext uri="{FF2B5EF4-FFF2-40B4-BE49-F238E27FC236}">
                <a16:creationId xmlns:a16="http://schemas.microsoft.com/office/drawing/2014/main" id="{D96B2354-A88A-4D08-BD53-6FEA37AE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1" y="4499441"/>
            <a:ext cx="683559" cy="6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lobal Leadership Icon 1264441">
            <a:extLst>
              <a:ext uri="{FF2B5EF4-FFF2-40B4-BE49-F238E27FC236}">
                <a16:creationId xmlns:a16="http://schemas.microsoft.com/office/drawing/2014/main" id="{1C798C68-F720-4298-83B7-E4DE4592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5" y="5740629"/>
            <a:ext cx="531160" cy="5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0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E77B91-5640-D00F-CF90-77CE45212003}"/>
              </a:ext>
            </a:extLst>
          </p:cNvPr>
          <p:cNvSpPr/>
          <p:nvPr/>
        </p:nvSpPr>
        <p:spPr>
          <a:xfrm>
            <a:off x="337457" y="5366650"/>
            <a:ext cx="11604172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488740-1820-1FEC-716D-690CD145BC70}"/>
              </a:ext>
            </a:extLst>
          </p:cNvPr>
          <p:cNvSpPr/>
          <p:nvPr/>
        </p:nvSpPr>
        <p:spPr>
          <a:xfrm>
            <a:off x="4710224" y="1721596"/>
            <a:ext cx="2474348" cy="610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600" b="1" dirty="0">
                <a:latin typeface="Corbel"/>
                <a:cs typeface="Calibri"/>
              </a:rPr>
              <a:t>E4All Platform</a:t>
            </a:r>
            <a:endParaRPr lang="en-US" sz="2600" b="1" dirty="0">
              <a:cs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2E46FA-A9CC-B304-362B-64F054E1B602}"/>
              </a:ext>
            </a:extLst>
          </p:cNvPr>
          <p:cNvSpPr/>
          <p:nvPr/>
        </p:nvSpPr>
        <p:spPr>
          <a:xfrm>
            <a:off x="623648" y="3157136"/>
            <a:ext cx="1561829" cy="1972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Observation and Forecasting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99DEF9-0C4A-309F-B84B-85129431F334}"/>
              </a:ext>
            </a:extLst>
          </p:cNvPr>
          <p:cNvSpPr/>
          <p:nvPr/>
        </p:nvSpPr>
        <p:spPr>
          <a:xfrm>
            <a:off x="2731307" y="3157135"/>
            <a:ext cx="1561829" cy="1972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Disaster risk knowledge</a:t>
            </a:r>
            <a:endParaRPr lang="en-US" sz="1400" i="1">
              <a:ea typeface="+mn-lt"/>
              <a:cs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36DB24-9FF9-A42B-FB8F-CDA53888D3E7}"/>
              </a:ext>
            </a:extLst>
          </p:cNvPr>
          <p:cNvSpPr/>
          <p:nvPr/>
        </p:nvSpPr>
        <p:spPr>
          <a:xfrm>
            <a:off x="7487051" y="3157134"/>
            <a:ext cx="1561829" cy="1972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ea typeface="+mn-lt"/>
                <a:cs typeface="+mn-lt"/>
              </a:rPr>
              <a:t>Communica-tion</a:t>
            </a:r>
            <a:r>
              <a:rPr lang="en-US">
                <a:ea typeface="+mn-lt"/>
                <a:cs typeface="+mn-lt"/>
              </a:rPr>
              <a:t> of Early Warning </a:t>
            </a:r>
            <a:endParaRPr lang="en-US" sz="1400" i="1">
              <a:latin typeface="Corbel"/>
              <a:ea typeface="Calibri"/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B8D09C-6478-44D5-9C94-27296CD8139E}"/>
              </a:ext>
            </a:extLst>
          </p:cNvPr>
          <p:cNvSpPr/>
          <p:nvPr/>
        </p:nvSpPr>
        <p:spPr>
          <a:xfrm>
            <a:off x="5163222" y="3157135"/>
            <a:ext cx="1561829" cy="1972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Preparedness</a:t>
            </a:r>
            <a:endParaRPr lang="en-US" sz="1400">
              <a:ea typeface="+mn-lt"/>
              <a:cs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52916F-C7C8-34D2-9E30-2445288B3433}"/>
              </a:ext>
            </a:extLst>
          </p:cNvPr>
          <p:cNvSpPr/>
          <p:nvPr/>
        </p:nvSpPr>
        <p:spPr>
          <a:xfrm>
            <a:off x="10005433" y="3157133"/>
            <a:ext cx="1561829" cy="1972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Corbel"/>
                <a:cs typeface="Calibri"/>
              </a:rPr>
              <a:t>Climate Information in Planning &amp; Decision Making</a:t>
            </a:r>
            <a:endParaRPr lang="en-US" dirty="0"/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9D0170DD-977B-E64E-9A6E-6C17382C688E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rot="5400000">
            <a:off x="3263552" y="473289"/>
            <a:ext cx="824859" cy="454283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BBDF506-B49F-664C-A8B6-C967474BE359}"/>
              </a:ext>
            </a:extLst>
          </p:cNvPr>
          <p:cNvCxnSpPr>
            <a:cxnSpLocks/>
            <a:stCxn id="26" idx="2"/>
            <a:endCxn id="28" idx="0"/>
          </p:cNvCxnSpPr>
          <p:nvPr/>
        </p:nvCxnSpPr>
        <p:spPr>
          <a:xfrm rot="5400000">
            <a:off x="4317381" y="1527118"/>
            <a:ext cx="824858" cy="243517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3B94E347-0C89-334F-B15B-03E175A10D08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 rot="5400000">
            <a:off x="5533339" y="2743076"/>
            <a:ext cx="824858" cy="326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E72B83FE-09BF-3F4D-929A-9D8A18749FF6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rot="16200000" flipH="1">
            <a:off x="6695254" y="1584421"/>
            <a:ext cx="824857" cy="232056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00F4CAC-42E7-204F-A7AF-5684109D74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20696" y="352012"/>
            <a:ext cx="824856" cy="478538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7D17936-75F4-269D-C627-4F1352F3C13F}"/>
              </a:ext>
            </a:extLst>
          </p:cNvPr>
          <p:cNvSpPr txBox="1"/>
          <p:nvPr/>
        </p:nvSpPr>
        <p:spPr>
          <a:xfrm>
            <a:off x="7270883" y="1464133"/>
            <a:ext cx="464225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+mn-lt"/>
                <a:cs typeface="+mn-lt"/>
              </a:rPr>
              <a:t>Every developing country will be protected by basic early warning systems, including all SIDS, LDCs and African States</a:t>
            </a:r>
            <a:endParaRPr lang="en-US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9CDA4-D291-4678-4A9B-A5B1F9EB2CFA}"/>
              </a:ext>
            </a:extLst>
          </p:cNvPr>
          <p:cNvSpPr txBox="1"/>
          <p:nvPr/>
        </p:nvSpPr>
        <p:spPr>
          <a:xfrm>
            <a:off x="290478" y="1368934"/>
            <a:ext cx="41099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/>
              <a:t>Disaster risk knowledge, observations and forecasting, preparedness &amp; DRR planning, communication of early warnings, use of information for planning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1E50E5-2032-F37E-78B5-AA89A7A0E780}"/>
              </a:ext>
            </a:extLst>
          </p:cNvPr>
          <p:cNvSpPr/>
          <p:nvPr/>
        </p:nvSpPr>
        <p:spPr>
          <a:xfrm>
            <a:off x="623648" y="5573478"/>
            <a:ext cx="1561829" cy="7427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latin typeface="Corbel"/>
                <a:cs typeface="Calibri"/>
              </a:rPr>
              <a:t>Enabling environment, policies, frameworks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7810E-63D6-ED24-240A-67FAAF3D1C10}"/>
              </a:ext>
            </a:extLst>
          </p:cNvPr>
          <p:cNvSpPr/>
          <p:nvPr/>
        </p:nvSpPr>
        <p:spPr>
          <a:xfrm>
            <a:off x="2731307" y="5573477"/>
            <a:ext cx="1561829" cy="7427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latin typeface="Corbel"/>
                <a:cs typeface="Calibri"/>
              </a:rPr>
              <a:t>Pipeline development and maturation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F8AC1-B623-E372-3596-1D63877F6207}"/>
              </a:ext>
            </a:extLst>
          </p:cNvPr>
          <p:cNvSpPr/>
          <p:nvPr/>
        </p:nvSpPr>
        <p:spPr>
          <a:xfrm>
            <a:off x="7487051" y="5573476"/>
            <a:ext cx="1561829" cy="7427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latin typeface="Corbel"/>
                <a:cs typeface="Calibri"/>
              </a:rPr>
              <a:t>Investments with</a:t>
            </a:r>
          </a:p>
          <a:p>
            <a:pPr algn="ctr"/>
            <a:r>
              <a:rPr lang="en-US" sz="1200" dirty="0">
                <a:latin typeface="Corbel"/>
                <a:cs typeface="Calibri"/>
              </a:rPr>
              <a:t>GBON/SOFF/CREWS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E5CCD9-D59A-D3BC-A880-1CD8DF21CEC4}"/>
              </a:ext>
            </a:extLst>
          </p:cNvPr>
          <p:cNvSpPr/>
          <p:nvPr/>
        </p:nvSpPr>
        <p:spPr>
          <a:xfrm>
            <a:off x="5163222" y="5573477"/>
            <a:ext cx="1561829" cy="7427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latin typeface="Corbel"/>
                <a:cs typeface="Calibri"/>
              </a:rPr>
              <a:t>Innovative approaches development</a:t>
            </a:r>
            <a:endParaRPr lang="en-US" sz="1200">
              <a:latin typeface="Corbe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E4287-8216-53D6-612A-694D53B4B08F}"/>
              </a:ext>
            </a:extLst>
          </p:cNvPr>
          <p:cNvSpPr/>
          <p:nvPr/>
        </p:nvSpPr>
        <p:spPr>
          <a:xfrm>
            <a:off x="10005433" y="5573475"/>
            <a:ext cx="1561829" cy="7427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latin typeface="Corbel"/>
                <a:cs typeface="Calibri"/>
              </a:rPr>
              <a:t>Implementation, coordination, and knowledge management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BD0825-5F8D-1AC4-5A14-BF1ECAA33DF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185477" y="5943593"/>
            <a:ext cx="545830" cy="12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C7BE3B-CA4D-852E-303C-01DE01E4002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277111" y="5942322"/>
            <a:ext cx="886111" cy="2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35E722-33F5-F612-3F23-EDD8715DC29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692928" y="5942322"/>
            <a:ext cx="794123" cy="25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7BD8B8-9AA3-2507-28FE-C2C04F1246F5}"/>
              </a:ext>
            </a:extLst>
          </p:cNvPr>
          <p:cNvCxnSpPr>
            <a:cxnSpLocks/>
          </p:cNvCxnSpPr>
          <p:nvPr/>
        </p:nvCxnSpPr>
        <p:spPr>
          <a:xfrm>
            <a:off x="9048880" y="5898779"/>
            <a:ext cx="9565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F3C0BCBA-75A5-5F08-DF0D-CB675776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7" y="400463"/>
            <a:ext cx="10663144" cy="5451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orbel"/>
              </a:rPr>
              <a:t>Investment Framework for Early Warning for 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695D5-2EBA-82DC-70E5-28478A9B259F}"/>
              </a:ext>
            </a:extLst>
          </p:cNvPr>
          <p:cNvSpPr txBox="1"/>
          <p:nvPr/>
        </p:nvSpPr>
        <p:spPr>
          <a:xfrm>
            <a:off x="770101" y="877835"/>
            <a:ext cx="10738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GCF works with over 120 Accredited Entities and delivery partners who channel funds to projects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59064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8A7C6-C3FE-2624-0337-21FB57AF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A0D0-4526-41AA-86AC-F8BA0D4575CE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F2CE5-4140-33EB-93E1-1C7C974D5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099" y="1174044"/>
            <a:ext cx="8377626" cy="5434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62734-48D6-F589-6EFF-1264BBA0085B}"/>
              </a:ext>
            </a:extLst>
          </p:cNvPr>
          <p:cNvSpPr txBox="1"/>
          <p:nvPr/>
        </p:nvSpPr>
        <p:spPr>
          <a:xfrm>
            <a:off x="1940442" y="434681"/>
            <a:ext cx="9787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45972"/>
                </a:solidFill>
                <a:latin typeface="Corbel" panose="020B0503020204020204" pitchFamily="34" charset="0"/>
                <a:ea typeface="+mj-ea"/>
                <a:cs typeface="+mj-cs"/>
              </a:rPr>
              <a:t>GCF Approved Projects</a:t>
            </a:r>
          </a:p>
        </p:txBody>
      </p:sp>
    </p:spTree>
    <p:extLst>
      <p:ext uri="{BB962C8B-B14F-4D97-AF65-F5344CB8AC3E}">
        <p14:creationId xmlns:p14="http://schemas.microsoft.com/office/powerpoint/2010/main" val="352684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42BF6-2E7C-4C2F-B2E6-22A7D552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FE4-D20A-4668-B90E-160D2D962C2D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BB6E37-5964-481B-AFE7-7901E020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529" y="301355"/>
            <a:ext cx="9232075" cy="1325563"/>
          </a:xfrm>
        </p:spPr>
        <p:txBody>
          <a:bodyPr/>
          <a:lstStyle/>
          <a:p>
            <a:r>
              <a:rPr lang="en-US" dirty="0"/>
              <a:t>Structured approval process</a:t>
            </a:r>
            <a:br>
              <a:rPr lang="en-US" dirty="0"/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33434-16F3-49F7-8B12-263DA7B5F4ED}"/>
              </a:ext>
            </a:extLst>
          </p:cNvPr>
          <p:cNvSpPr/>
          <p:nvPr/>
        </p:nvSpPr>
        <p:spPr>
          <a:xfrm>
            <a:off x="1712529" y="1335908"/>
            <a:ext cx="7960654" cy="1011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DAD9C-84FB-42A5-A6F3-9070F2427D56}"/>
              </a:ext>
            </a:extLst>
          </p:cNvPr>
          <p:cNvSpPr/>
          <p:nvPr/>
        </p:nvSpPr>
        <p:spPr>
          <a:xfrm>
            <a:off x="1712529" y="2452950"/>
            <a:ext cx="7960654" cy="158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BB243-4486-429A-8441-FD4ABF03C0C4}"/>
              </a:ext>
            </a:extLst>
          </p:cNvPr>
          <p:cNvSpPr/>
          <p:nvPr/>
        </p:nvSpPr>
        <p:spPr>
          <a:xfrm>
            <a:off x="1712529" y="4170197"/>
            <a:ext cx="7960654" cy="1352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DA6371-E942-40A3-8455-8A47DF2E13D4}"/>
              </a:ext>
            </a:extLst>
          </p:cNvPr>
          <p:cNvSpPr/>
          <p:nvPr/>
        </p:nvSpPr>
        <p:spPr>
          <a:xfrm>
            <a:off x="1836354" y="1335908"/>
            <a:ext cx="7960654" cy="1011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97ECC-6434-4B29-B52A-4DC89F0E9683}"/>
              </a:ext>
            </a:extLst>
          </p:cNvPr>
          <p:cNvSpPr/>
          <p:nvPr/>
        </p:nvSpPr>
        <p:spPr>
          <a:xfrm>
            <a:off x="1836354" y="2452950"/>
            <a:ext cx="7960654" cy="158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0ECE7-A395-4C01-8FE2-893E6A8E757B}"/>
              </a:ext>
            </a:extLst>
          </p:cNvPr>
          <p:cNvSpPr/>
          <p:nvPr/>
        </p:nvSpPr>
        <p:spPr>
          <a:xfrm>
            <a:off x="1836354" y="4170197"/>
            <a:ext cx="7960654" cy="1352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252C8B4-4602-4616-91B6-5097B9501C8F}"/>
              </a:ext>
            </a:extLst>
          </p:cNvPr>
          <p:cNvSpPr txBox="1">
            <a:spLocks/>
          </p:cNvSpPr>
          <p:nvPr/>
        </p:nvSpPr>
        <p:spPr>
          <a:xfrm>
            <a:off x="2159420" y="1295107"/>
            <a:ext cx="7467601" cy="43724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180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180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1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ct val="1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8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8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25D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7084899F-5C39-4307-A143-13AE03EE8300}"/>
              </a:ext>
            </a:extLst>
          </p:cNvPr>
          <p:cNvSpPr/>
          <p:nvPr/>
        </p:nvSpPr>
        <p:spPr>
          <a:xfrm rot="16200000">
            <a:off x="2023555" y="2213041"/>
            <a:ext cx="2631620" cy="2537938"/>
          </a:xfrm>
          <a:prstGeom prst="uturnArrow">
            <a:avLst>
              <a:gd name="adj1" fmla="val 19968"/>
              <a:gd name="adj2" fmla="val 13971"/>
              <a:gd name="adj3" fmla="val 13211"/>
              <a:gd name="adj4" fmla="val 43750"/>
              <a:gd name="adj5" fmla="val 51392"/>
            </a:avLst>
          </a:prstGeom>
          <a:gradFill flip="none" rotWithShape="1">
            <a:gsLst>
              <a:gs pos="20000">
                <a:srgbClr val="6E9952">
                  <a:lumMod val="20000"/>
                  <a:lumOff val="80000"/>
                </a:srgbClr>
              </a:gs>
              <a:gs pos="0">
                <a:srgbClr val="6E9952">
                  <a:lumMod val="40000"/>
                  <a:lumOff val="60000"/>
                </a:srgbClr>
              </a:gs>
              <a:gs pos="100000">
                <a:srgbClr val="257281">
                  <a:lumMod val="0"/>
                  <a:lumOff val="100000"/>
                  <a:alpha val="50000"/>
                </a:srgbClr>
              </a:gs>
            </a:gsLst>
            <a:lin ang="10800000" scaled="0"/>
            <a:tileRect/>
          </a:gradFill>
          <a:ln w="6350" cap="flat" cmpd="sng" algn="ctr">
            <a:solidFill>
              <a:srgbClr val="6E995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79CECA-98D3-4AA3-AB01-615B8AB1F13E}"/>
              </a:ext>
            </a:extLst>
          </p:cNvPr>
          <p:cNvSpPr/>
          <p:nvPr/>
        </p:nvSpPr>
        <p:spPr>
          <a:xfrm>
            <a:off x="3347591" y="3805067"/>
            <a:ext cx="1430922" cy="1430922"/>
          </a:xfrm>
          <a:prstGeom prst="ellipse">
            <a:avLst/>
          </a:prstGeom>
          <a:noFill/>
          <a:ln w="6350" cap="flat" cmpd="sng" algn="ctr">
            <a:solidFill>
              <a:srgbClr val="6E9952">
                <a:alpha val="7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FB42AC-7FF8-4D3A-8EE3-58926D738D11}"/>
              </a:ext>
            </a:extLst>
          </p:cNvPr>
          <p:cNvSpPr/>
          <p:nvPr/>
        </p:nvSpPr>
        <p:spPr>
          <a:xfrm>
            <a:off x="3448686" y="3906313"/>
            <a:ext cx="1228732" cy="1228732"/>
          </a:xfrm>
          <a:prstGeom prst="ellipse">
            <a:avLst/>
          </a:prstGeom>
          <a:gradFill rotWithShape="1">
            <a:gsLst>
              <a:gs pos="0">
                <a:srgbClr val="6E9952">
                  <a:lumMod val="20000"/>
                  <a:lumOff val="80000"/>
                </a:srgbClr>
              </a:gs>
              <a:gs pos="100000">
                <a:srgbClr val="257281">
                  <a:lumMod val="0"/>
                  <a:lumOff val="100000"/>
                </a:srgbClr>
              </a:gs>
            </a:gsLst>
            <a:lin ang="16200000" scaled="0"/>
          </a:gradFill>
          <a:ln w="6350" cap="flat" cmpd="sng" algn="ctr">
            <a:solidFill>
              <a:srgbClr val="6E995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Arrow: U-Turn 14">
            <a:extLst>
              <a:ext uri="{FF2B5EF4-FFF2-40B4-BE49-F238E27FC236}">
                <a16:creationId xmlns:a16="http://schemas.microsoft.com/office/drawing/2014/main" id="{3BFB206E-6B69-465F-AB10-BC9CF46AE3BE}"/>
              </a:ext>
            </a:extLst>
          </p:cNvPr>
          <p:cNvSpPr/>
          <p:nvPr/>
        </p:nvSpPr>
        <p:spPr>
          <a:xfrm rot="5400000">
            <a:off x="5260160" y="624345"/>
            <a:ext cx="2631620" cy="5940235"/>
          </a:xfrm>
          <a:prstGeom prst="uturnArrow">
            <a:avLst>
              <a:gd name="adj1" fmla="val 19968"/>
              <a:gd name="adj2" fmla="val 13971"/>
              <a:gd name="adj3" fmla="val 13211"/>
              <a:gd name="adj4" fmla="val 43750"/>
              <a:gd name="adj5" fmla="val 79213"/>
            </a:avLst>
          </a:prstGeom>
          <a:gradFill flip="none" rotWithShape="1">
            <a:gsLst>
              <a:gs pos="20000">
                <a:srgbClr val="CAEAF0"/>
              </a:gs>
              <a:gs pos="0">
                <a:srgbClr val="257281">
                  <a:lumMod val="40000"/>
                  <a:lumOff val="60000"/>
                  <a:alpha val="10000"/>
                </a:srgbClr>
              </a:gs>
              <a:gs pos="100000">
                <a:srgbClr val="257281">
                  <a:lumMod val="0"/>
                  <a:lumOff val="100000"/>
                  <a:alpha val="50000"/>
                </a:srgbClr>
              </a:gs>
            </a:gsLst>
            <a:lin ang="10800000" scaled="0"/>
            <a:tileRect/>
          </a:gradFill>
          <a:ln w="6350" cap="flat" cmpd="sng" algn="ctr">
            <a:solidFill>
              <a:srgbClr val="257281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F38BCA-38BC-406F-957F-57C242C99DCE}"/>
              </a:ext>
            </a:extLst>
          </p:cNvPr>
          <p:cNvSpPr/>
          <p:nvPr/>
        </p:nvSpPr>
        <p:spPr>
          <a:xfrm>
            <a:off x="3448686" y="1952634"/>
            <a:ext cx="1228732" cy="1228732"/>
          </a:xfrm>
          <a:prstGeom prst="ellipse">
            <a:avLst/>
          </a:prstGeom>
          <a:gradFill rotWithShape="1">
            <a:gsLst>
              <a:gs pos="0">
                <a:srgbClr val="257281">
                  <a:lumMod val="20000"/>
                  <a:lumOff val="80000"/>
                </a:srgbClr>
              </a:gs>
              <a:gs pos="100000">
                <a:srgbClr val="257281">
                  <a:lumMod val="0"/>
                  <a:lumOff val="100000"/>
                </a:srgbClr>
              </a:gs>
            </a:gsLst>
            <a:lin ang="16200000" scaled="0"/>
          </a:gradFill>
          <a:ln w="6350" cap="flat" cmpd="sng" algn="ctr">
            <a:solidFill>
              <a:srgbClr val="25728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8F2137-EC4F-44FC-8F99-48FDE7A7596A}"/>
              </a:ext>
            </a:extLst>
          </p:cNvPr>
          <p:cNvSpPr/>
          <p:nvPr/>
        </p:nvSpPr>
        <p:spPr>
          <a:xfrm>
            <a:off x="7433223" y="1952634"/>
            <a:ext cx="1228732" cy="1228732"/>
          </a:xfrm>
          <a:prstGeom prst="ellipse">
            <a:avLst/>
          </a:prstGeom>
          <a:gradFill rotWithShape="1">
            <a:gsLst>
              <a:gs pos="0">
                <a:srgbClr val="257281">
                  <a:lumMod val="20000"/>
                  <a:lumOff val="80000"/>
                </a:srgbClr>
              </a:gs>
              <a:gs pos="100000">
                <a:srgbClr val="257281">
                  <a:lumMod val="0"/>
                  <a:lumOff val="100000"/>
                </a:srgbClr>
              </a:gs>
            </a:gsLst>
            <a:lin ang="16200000" scaled="0"/>
          </a:gradFill>
          <a:ln w="6350" cap="flat" cmpd="sng" algn="ctr">
            <a:solidFill>
              <a:srgbClr val="25728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081A88-9163-4336-8B67-EB954022CCF9}"/>
              </a:ext>
            </a:extLst>
          </p:cNvPr>
          <p:cNvSpPr/>
          <p:nvPr/>
        </p:nvSpPr>
        <p:spPr>
          <a:xfrm>
            <a:off x="5543917" y="3906313"/>
            <a:ext cx="1228732" cy="1228732"/>
          </a:xfrm>
          <a:prstGeom prst="ellipse">
            <a:avLst/>
          </a:prstGeom>
          <a:gradFill rotWithShape="1">
            <a:gsLst>
              <a:gs pos="0">
                <a:srgbClr val="257281">
                  <a:lumMod val="20000"/>
                  <a:lumOff val="80000"/>
                </a:srgbClr>
              </a:gs>
              <a:gs pos="100000">
                <a:srgbClr val="257281">
                  <a:lumMod val="0"/>
                  <a:lumOff val="100000"/>
                </a:srgbClr>
              </a:gs>
            </a:gsLst>
            <a:lin ang="16200000" scaled="0"/>
          </a:gradFill>
          <a:ln w="6350" cap="flat" cmpd="sng" algn="ctr">
            <a:solidFill>
              <a:srgbClr val="25728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2B500B-4C47-4B73-B625-1FC5E91E0577}"/>
              </a:ext>
            </a:extLst>
          </p:cNvPr>
          <p:cNvSpPr/>
          <p:nvPr/>
        </p:nvSpPr>
        <p:spPr>
          <a:xfrm>
            <a:off x="7433223" y="3951370"/>
            <a:ext cx="1228732" cy="1228732"/>
          </a:xfrm>
          <a:prstGeom prst="ellipse">
            <a:avLst/>
          </a:prstGeom>
          <a:gradFill rotWithShape="1">
            <a:gsLst>
              <a:gs pos="0">
                <a:srgbClr val="257281">
                  <a:lumMod val="20000"/>
                  <a:lumOff val="80000"/>
                </a:srgbClr>
              </a:gs>
              <a:gs pos="100000">
                <a:srgbClr val="257281">
                  <a:lumMod val="0"/>
                  <a:lumOff val="100000"/>
                </a:srgbClr>
              </a:gs>
            </a:gsLst>
            <a:lin ang="16200000" scaled="0"/>
          </a:gradFill>
          <a:ln w="6350" cap="flat" cmpd="sng" algn="ctr">
            <a:solidFill>
              <a:srgbClr val="25728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9C991A-9E8C-466C-9149-2352A3687789}"/>
              </a:ext>
            </a:extLst>
          </p:cNvPr>
          <p:cNvSpPr/>
          <p:nvPr/>
        </p:nvSpPr>
        <p:spPr>
          <a:xfrm>
            <a:off x="5548681" y="1952634"/>
            <a:ext cx="1228732" cy="1228732"/>
          </a:xfrm>
          <a:prstGeom prst="ellipse">
            <a:avLst/>
          </a:prstGeom>
          <a:gradFill rotWithShape="1">
            <a:gsLst>
              <a:gs pos="0">
                <a:srgbClr val="257281">
                  <a:lumMod val="20000"/>
                  <a:lumOff val="80000"/>
                </a:srgbClr>
              </a:gs>
              <a:gs pos="100000">
                <a:srgbClr val="257281">
                  <a:lumMod val="0"/>
                  <a:lumOff val="100000"/>
                </a:srgbClr>
              </a:gs>
            </a:gsLst>
            <a:lin ang="16200000" scaled="0"/>
          </a:gradFill>
          <a:ln w="6350" cap="flat" cmpd="sng" algn="ctr">
            <a:solidFill>
              <a:srgbClr val="25728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D8657-2748-44CC-BE03-2F45E0646406}"/>
              </a:ext>
            </a:extLst>
          </p:cNvPr>
          <p:cNvSpPr txBox="1"/>
          <p:nvPr/>
        </p:nvSpPr>
        <p:spPr>
          <a:xfrm>
            <a:off x="3605852" y="1356112"/>
            <a:ext cx="914400" cy="29699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dirty="0">
                <a:solidFill>
                  <a:srgbClr val="257281"/>
                </a:solidFill>
                <a:latin typeface="Corbel"/>
                <a:cs typeface="Corbel"/>
              </a:rPr>
              <a:t>Country</a:t>
            </a:r>
          </a:p>
          <a:p>
            <a:pPr algn="ctr" defTabSz="457200">
              <a:lnSpc>
                <a:spcPct val="90000"/>
              </a:lnSpc>
              <a:defRPr/>
            </a:pPr>
            <a:r>
              <a:rPr lang="en-US" dirty="0">
                <a:solidFill>
                  <a:srgbClr val="257281"/>
                </a:solidFill>
                <a:latin typeface="Corbel"/>
                <a:cs typeface="Corbel"/>
              </a:rPr>
              <a:t>Programme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85B9EA-1488-4D5D-B4FA-6BBF8C4F691F}"/>
              </a:ext>
            </a:extLst>
          </p:cNvPr>
          <p:cNvSpPr txBox="1"/>
          <p:nvPr/>
        </p:nvSpPr>
        <p:spPr>
          <a:xfrm>
            <a:off x="5711024" y="1351576"/>
            <a:ext cx="914400" cy="29699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dirty="0">
                <a:solidFill>
                  <a:srgbClr val="257281"/>
                </a:solidFill>
                <a:latin typeface="Corbel"/>
                <a:cs typeface="Corbel"/>
              </a:rPr>
              <a:t>Proposal </a:t>
            </a:r>
          </a:p>
          <a:p>
            <a:pPr algn="ctr" defTabSz="457200">
              <a:lnSpc>
                <a:spcPct val="90000"/>
              </a:lnSpc>
              <a:defRPr/>
            </a:pPr>
            <a:r>
              <a:rPr lang="en-US" dirty="0">
                <a:solidFill>
                  <a:srgbClr val="257281"/>
                </a:solidFill>
                <a:latin typeface="Corbel"/>
                <a:cs typeface="Corbel"/>
              </a:rPr>
              <a:t>Generation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7FA7A-5E87-4FD9-A58F-60C912583FDC}"/>
              </a:ext>
            </a:extLst>
          </p:cNvPr>
          <p:cNvSpPr txBox="1"/>
          <p:nvPr/>
        </p:nvSpPr>
        <p:spPr>
          <a:xfrm>
            <a:off x="7669022" y="1387113"/>
            <a:ext cx="914400" cy="29699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dirty="0">
                <a:solidFill>
                  <a:srgbClr val="257281"/>
                </a:solidFill>
                <a:latin typeface="Corbel"/>
                <a:cs typeface="Corbel"/>
              </a:rPr>
              <a:t>FP Submission  </a:t>
            </a:r>
          </a:p>
          <a:p>
            <a:pPr algn="ctr" defTabSz="457200">
              <a:lnSpc>
                <a:spcPct val="90000"/>
              </a:lnSpc>
              <a:defRPr/>
            </a:pPr>
            <a:r>
              <a:rPr lang="en-US" dirty="0">
                <a:solidFill>
                  <a:srgbClr val="257281"/>
                </a:solidFill>
                <a:latin typeface="Corbel"/>
                <a:cs typeface="Corbel"/>
              </a:rPr>
              <a:t>by AE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D44794-7040-450B-9B04-7B4783B78E3A}"/>
              </a:ext>
            </a:extLst>
          </p:cNvPr>
          <p:cNvSpPr txBox="1"/>
          <p:nvPr/>
        </p:nvSpPr>
        <p:spPr>
          <a:xfrm>
            <a:off x="3605852" y="5359895"/>
            <a:ext cx="914400" cy="29699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dirty="0">
                <a:solidFill>
                  <a:srgbClr val="6E9952"/>
                </a:solidFill>
                <a:latin typeface="Corbel"/>
                <a:cs typeface="Corbel"/>
              </a:rPr>
              <a:t>Board Approval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6ABCF-DEFA-42DC-9154-C1B0C21D1BF3}"/>
              </a:ext>
            </a:extLst>
          </p:cNvPr>
          <p:cNvSpPr txBox="1"/>
          <p:nvPr/>
        </p:nvSpPr>
        <p:spPr>
          <a:xfrm>
            <a:off x="5705847" y="5359895"/>
            <a:ext cx="1066802" cy="29699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dirty="0">
                <a:solidFill>
                  <a:srgbClr val="257281"/>
                </a:solidFill>
                <a:latin typeface="Corbel"/>
                <a:cs typeface="Corbel"/>
              </a:rPr>
              <a:t>iTAP Review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B208DC-ABCD-4A86-B02A-96158AE20421}"/>
              </a:ext>
            </a:extLst>
          </p:cNvPr>
          <p:cNvSpPr txBox="1"/>
          <p:nvPr/>
        </p:nvSpPr>
        <p:spPr>
          <a:xfrm>
            <a:off x="7590389" y="5365637"/>
            <a:ext cx="914400" cy="29699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dirty="0">
                <a:solidFill>
                  <a:srgbClr val="257281"/>
                </a:solidFill>
                <a:latin typeface="Corbel"/>
                <a:cs typeface="Corbel"/>
              </a:rPr>
              <a:t>Due Diligence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65F5FB-6A0E-4402-BF08-CD5017C5126C}"/>
              </a:ext>
            </a:extLst>
          </p:cNvPr>
          <p:cNvSpPr txBox="1"/>
          <p:nvPr/>
        </p:nvSpPr>
        <p:spPr>
          <a:xfrm>
            <a:off x="1872988" y="3354525"/>
            <a:ext cx="914400" cy="29699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1600" dirty="0">
                <a:solidFill>
                  <a:srgbClr val="6E9952"/>
                </a:solidFill>
                <a:latin typeface="Corbel"/>
                <a:cs typeface="Corbel"/>
              </a:rPr>
              <a:t>FAA signing &amp; </a:t>
            </a:r>
          </a:p>
          <a:p>
            <a:pPr algn="ctr" defTabSz="457200">
              <a:lnSpc>
                <a:spcPct val="90000"/>
              </a:lnSpc>
              <a:defRPr/>
            </a:pPr>
            <a:r>
              <a:rPr lang="en-US" sz="1600" dirty="0">
                <a:solidFill>
                  <a:srgbClr val="6E9952"/>
                </a:solidFill>
                <a:latin typeface="Corbel"/>
                <a:cs typeface="Corbel"/>
              </a:rPr>
              <a:t>implementation</a:t>
            </a:r>
          </a:p>
        </p:txBody>
      </p:sp>
      <p:pic>
        <p:nvPicPr>
          <p:cNvPr id="28" name="Graphic 27" descr="Paper">
            <a:extLst>
              <a:ext uri="{FF2B5EF4-FFF2-40B4-BE49-F238E27FC236}">
                <a16:creationId xmlns:a16="http://schemas.microsoft.com/office/drawing/2014/main" id="{69B2D523-B165-4D5A-B8C7-4A244C506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8316" y="3046494"/>
            <a:ext cx="287386" cy="2873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2DD144-4147-4FF6-9D4D-EF656A32F1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AA9A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96" y="2166200"/>
            <a:ext cx="884109" cy="8841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E69C09-F9BE-4BA2-A415-855C78294B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25728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29542" y="4197686"/>
            <a:ext cx="509222" cy="661326"/>
          </a:xfrm>
          <a:prstGeom prst="rect">
            <a:avLst/>
          </a:prstGeom>
          <a:noFill/>
        </p:spPr>
      </p:pic>
      <p:pic>
        <p:nvPicPr>
          <p:cNvPr id="31" name="Picture 3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DEB6435-F77D-4853-8DB3-81CDDF080D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25728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40" y="2130566"/>
            <a:ext cx="771524" cy="771524"/>
          </a:xfrm>
          <a:prstGeom prst="rect">
            <a:avLst/>
          </a:prstGeom>
        </p:spPr>
      </p:pic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F18270B-D35E-4B60-9709-6EC9A14A4E1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25728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68" y="4278598"/>
            <a:ext cx="639036" cy="639036"/>
          </a:xfrm>
          <a:prstGeom prst="rect">
            <a:avLst/>
          </a:prstGeom>
          <a:noFill/>
        </p:spPr>
      </p:pic>
      <p:pic>
        <p:nvPicPr>
          <p:cNvPr id="33" name="Picture 2" descr="Image result for submission of document symbol">
            <a:hlinkClick r:id="rId8"/>
            <a:extLst>
              <a:ext uri="{FF2B5EF4-FFF2-40B4-BE49-F238E27FC236}">
                <a16:creationId xmlns:a16="http://schemas.microsoft.com/office/drawing/2014/main" id="{D5A40989-C905-4CE7-95B7-086FA410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rgbClr val="4AA9A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97" y="2284322"/>
            <a:ext cx="426264" cy="5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6E4ACC0-C9F4-417C-A87C-AE27049D7F4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35" y="4162836"/>
            <a:ext cx="663303" cy="663303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0BE427E-A505-4086-8338-9C44234D3E2E}"/>
              </a:ext>
            </a:extLst>
          </p:cNvPr>
          <p:cNvSpPr/>
          <p:nvPr/>
        </p:nvSpPr>
        <p:spPr>
          <a:xfrm>
            <a:off x="885811" y="5846065"/>
            <a:ext cx="10069906" cy="719033"/>
          </a:xfrm>
          <a:prstGeom prst="roundRect">
            <a:avLst/>
          </a:prstGeom>
          <a:solidFill>
            <a:srgbClr val="00B050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rbel"/>
              </a:rPr>
              <a:t>Project approval process requires country-driven approach</a:t>
            </a:r>
          </a:p>
        </p:txBody>
      </p:sp>
    </p:spTree>
    <p:extLst>
      <p:ext uri="{BB962C8B-B14F-4D97-AF65-F5344CB8AC3E}">
        <p14:creationId xmlns:p14="http://schemas.microsoft.com/office/powerpoint/2010/main" val="31329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5688851-8AAA-452F-995D-F27EEE47D29C}"/>
              </a:ext>
            </a:extLst>
          </p:cNvPr>
          <p:cNvGrpSpPr/>
          <p:nvPr/>
        </p:nvGrpSpPr>
        <p:grpSpPr>
          <a:xfrm>
            <a:off x="2122866" y="1536782"/>
            <a:ext cx="2521044" cy="2614419"/>
            <a:chOff x="798487" y="906040"/>
            <a:chExt cx="3361392" cy="34858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A1DCBB-8C14-497F-A80E-0C6E9C98AEA0}"/>
                </a:ext>
              </a:extLst>
            </p:cNvPr>
            <p:cNvGrpSpPr/>
            <p:nvPr/>
          </p:nvGrpSpPr>
          <p:grpSpPr>
            <a:xfrm>
              <a:off x="811369" y="1511304"/>
              <a:ext cx="3004243" cy="2880628"/>
              <a:chOff x="459589" y="1060540"/>
              <a:chExt cx="3600726" cy="337313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B9BACE4-D6E9-4DDE-AA72-3B06ED590739}"/>
                  </a:ext>
                </a:extLst>
              </p:cNvPr>
              <p:cNvGrpSpPr/>
              <p:nvPr/>
            </p:nvGrpSpPr>
            <p:grpSpPr>
              <a:xfrm>
                <a:off x="459589" y="1060540"/>
                <a:ext cx="3600726" cy="3373134"/>
                <a:chOff x="98976" y="228436"/>
                <a:chExt cx="3600726" cy="3373134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33F02C7F-4E85-4D2D-AD71-C50850E0D4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976" y="228436"/>
                  <a:ext cx="3600726" cy="2105297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D7586D9-E987-4817-A517-CF71EE6F3B53}"/>
                    </a:ext>
                  </a:extLst>
                </p:cNvPr>
                <p:cNvSpPr txBox="1"/>
                <p:nvPr/>
              </p:nvSpPr>
              <p:spPr>
                <a:xfrm>
                  <a:off x="2242154" y="990397"/>
                  <a:ext cx="1268740" cy="864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1500" dirty="0">
                      <a:solidFill>
                        <a:prstClr val="black"/>
                      </a:solidFill>
                      <a:latin typeface="Abadi Extra Light" panose="020B0204020104020204" pitchFamily="34" charset="0"/>
                    </a:rPr>
                    <a:t>CREWS AEs/DP 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A4CC22-0FB4-43E3-9583-F0518E767DD7}"/>
                    </a:ext>
                  </a:extLst>
                </p:cNvPr>
                <p:cNvSpPr txBox="1"/>
                <p:nvPr/>
              </p:nvSpPr>
              <p:spPr>
                <a:xfrm>
                  <a:off x="531158" y="1105441"/>
                  <a:ext cx="893084" cy="864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1500" dirty="0">
                      <a:solidFill>
                        <a:prstClr val="black"/>
                      </a:solidFill>
                      <a:latin typeface="Abadi Extra Light" panose="020B0204020104020204" pitchFamily="34" charset="0"/>
                    </a:rPr>
                    <a:t>GCF</a:t>
                  </a:r>
                </a:p>
                <a:p>
                  <a:pPr algn="ctr" defTabSz="457200"/>
                  <a:r>
                    <a:rPr lang="en-US" sz="1500" dirty="0">
                      <a:solidFill>
                        <a:prstClr val="black"/>
                      </a:solidFill>
                      <a:latin typeface="Abadi Extra Light" panose="020B0204020104020204" pitchFamily="34" charset="0"/>
                    </a:rPr>
                    <a:t>AEs 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A693AA-7AC0-4A5E-93A3-B6BB7064DB4A}"/>
                    </a:ext>
                  </a:extLst>
                </p:cNvPr>
                <p:cNvSpPr txBox="1"/>
                <p:nvPr/>
              </p:nvSpPr>
              <p:spPr>
                <a:xfrm>
                  <a:off x="1232880" y="2736615"/>
                  <a:ext cx="1355777" cy="864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1500" dirty="0">
                      <a:solidFill>
                        <a:prstClr val="black"/>
                      </a:solidFill>
                      <a:latin typeface="Abadi Extra Light" panose="020B0204020104020204" pitchFamily="34" charset="0"/>
                    </a:rPr>
                    <a:t>Joint projects</a:t>
                  </a:r>
                </a:p>
              </p:txBody>
            </p:sp>
          </p:grpSp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B6AD6AE5-83A8-40E7-B900-450B46019571}"/>
                  </a:ext>
                </a:extLst>
              </p:cNvPr>
              <p:cNvCxnSpPr/>
              <p:nvPr/>
            </p:nvCxnSpPr>
            <p:spPr>
              <a:xfrm flipV="1">
                <a:off x="2234194" y="2215080"/>
                <a:ext cx="0" cy="128364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FA7744-90AD-4C40-95CC-734E612E9871}"/>
                </a:ext>
              </a:extLst>
            </p:cNvPr>
            <p:cNvSpPr txBox="1"/>
            <p:nvPr/>
          </p:nvSpPr>
          <p:spPr>
            <a:xfrm>
              <a:off x="798487" y="906040"/>
              <a:ext cx="33613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350" u="sng" dirty="0">
                  <a:solidFill>
                    <a:prstClr val="black"/>
                  </a:solidFill>
                  <a:latin typeface="Corbel"/>
                </a:rPr>
                <a:t>Common Accredited Entities/Delivery Partners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5057B6-512F-4194-A916-849C3D4387E4}"/>
              </a:ext>
            </a:extLst>
          </p:cNvPr>
          <p:cNvGrpSpPr/>
          <p:nvPr/>
        </p:nvGrpSpPr>
        <p:grpSpPr>
          <a:xfrm>
            <a:off x="4845078" y="1643655"/>
            <a:ext cx="2354247" cy="2473830"/>
            <a:chOff x="4428102" y="1048540"/>
            <a:chExt cx="3138996" cy="32984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D62D88-52D4-43C1-9A86-3DB7B10E4E75}"/>
                </a:ext>
              </a:extLst>
            </p:cNvPr>
            <p:cNvGrpSpPr/>
            <p:nvPr/>
          </p:nvGrpSpPr>
          <p:grpSpPr>
            <a:xfrm>
              <a:off x="4428102" y="1594913"/>
              <a:ext cx="3138996" cy="2752067"/>
              <a:chOff x="4468968" y="474669"/>
              <a:chExt cx="3239798" cy="291869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E0F774B-F0B9-4A9A-A5B8-4242EE8465D6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8968" y="474669"/>
                <a:ext cx="3239798" cy="1879628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85158DE-0685-43FE-A82E-022ECE4EEAA6}"/>
                  </a:ext>
                </a:extLst>
              </p:cNvPr>
              <p:cNvGrpSpPr/>
              <p:nvPr/>
            </p:nvGrpSpPr>
            <p:grpSpPr>
              <a:xfrm>
                <a:off x="4469431" y="1011059"/>
                <a:ext cx="3204936" cy="2382301"/>
                <a:chOff x="4482310" y="1023938"/>
                <a:chExt cx="3204936" cy="2382301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334DE3E-4F96-4EE1-82DC-3AFDC74E0FE4}"/>
                    </a:ext>
                  </a:extLst>
                </p:cNvPr>
                <p:cNvSpPr txBox="1"/>
                <p:nvPr/>
              </p:nvSpPr>
              <p:spPr>
                <a:xfrm>
                  <a:off x="5098692" y="2622853"/>
                  <a:ext cx="1997572" cy="783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1500" dirty="0">
                      <a:solidFill>
                        <a:prstClr val="black"/>
                      </a:solidFill>
                      <a:latin typeface="Abadi Extra Light" panose="020B0204020104020204" pitchFamily="34" charset="0"/>
                    </a:rPr>
                    <a:t>Sequenced projects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3D4D52A-236F-4B20-90F6-3F076AF04166}"/>
                    </a:ext>
                  </a:extLst>
                </p:cNvPr>
                <p:cNvSpPr txBox="1"/>
                <p:nvPr/>
              </p:nvSpPr>
              <p:spPr>
                <a:xfrm>
                  <a:off x="4482310" y="1060540"/>
                  <a:ext cx="1533937" cy="783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1500" dirty="0">
                      <a:solidFill>
                        <a:prstClr val="black"/>
                      </a:solidFill>
                      <a:latin typeface="Abadi Extra Light" panose="020B0204020104020204" pitchFamily="34" charset="0"/>
                    </a:rPr>
                    <a:t>GCF</a:t>
                  </a:r>
                </a:p>
                <a:p>
                  <a:pPr algn="ctr" defTabSz="457200"/>
                  <a:r>
                    <a:rPr lang="en-US" sz="1500" dirty="0">
                      <a:solidFill>
                        <a:prstClr val="black"/>
                      </a:solidFill>
                      <a:latin typeface="Abadi Extra Light" panose="020B0204020104020204" pitchFamily="34" charset="0"/>
                    </a:rPr>
                    <a:t>Countries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5D6E2D5-F783-4750-9537-B52FD0B78439}"/>
                    </a:ext>
                  </a:extLst>
                </p:cNvPr>
                <p:cNvSpPr txBox="1"/>
                <p:nvPr/>
              </p:nvSpPr>
              <p:spPr>
                <a:xfrm>
                  <a:off x="6153309" y="1023938"/>
                  <a:ext cx="1533937" cy="783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1500" dirty="0">
                      <a:solidFill>
                        <a:prstClr val="black"/>
                      </a:solidFill>
                      <a:latin typeface="Abadi Extra Light" panose="020B0204020104020204" pitchFamily="34" charset="0"/>
                    </a:rPr>
                    <a:t>CREWS  </a:t>
                  </a:r>
                </a:p>
                <a:p>
                  <a:pPr algn="ctr" defTabSz="457200"/>
                  <a:r>
                    <a:rPr lang="en-US" sz="1500" dirty="0">
                      <a:solidFill>
                        <a:prstClr val="black"/>
                      </a:solidFill>
                      <a:latin typeface="Abadi Extra Light" panose="020B0204020104020204" pitchFamily="34" charset="0"/>
                    </a:rPr>
                    <a:t>Countries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65CF8C3A-3132-4671-ADB2-01D87B91DBE1}"/>
                    </a:ext>
                  </a:extLst>
                </p:cNvPr>
                <p:cNvCxnSpPr/>
                <p:nvPr/>
              </p:nvCxnSpPr>
              <p:spPr>
                <a:xfrm flipV="1">
                  <a:off x="6089567" y="1388573"/>
                  <a:ext cx="0" cy="1283648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1A28EA-F062-4D52-B9D8-C91AAB8DC6BB}"/>
                </a:ext>
              </a:extLst>
            </p:cNvPr>
            <p:cNvSpPr txBox="1"/>
            <p:nvPr/>
          </p:nvSpPr>
          <p:spPr>
            <a:xfrm>
              <a:off x="4505463" y="1048540"/>
              <a:ext cx="300424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350" u="sng" dirty="0">
                  <a:solidFill>
                    <a:prstClr val="black"/>
                  </a:solidFill>
                  <a:latin typeface="Corbel"/>
                </a:rPr>
                <a:t>Common Countries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369041-A294-4170-9885-CB7F4FF88382}"/>
              </a:ext>
            </a:extLst>
          </p:cNvPr>
          <p:cNvGrpSpPr/>
          <p:nvPr/>
        </p:nvGrpSpPr>
        <p:grpSpPr>
          <a:xfrm>
            <a:off x="7435402" y="1620707"/>
            <a:ext cx="2955698" cy="2664488"/>
            <a:chOff x="7881869" y="1017943"/>
            <a:chExt cx="3940931" cy="355265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8ABE297-DC38-4E73-9115-3E43835E8A81}"/>
                </a:ext>
              </a:extLst>
            </p:cNvPr>
            <p:cNvGrpSpPr/>
            <p:nvPr/>
          </p:nvGrpSpPr>
          <p:grpSpPr>
            <a:xfrm>
              <a:off x="7881869" y="1546162"/>
              <a:ext cx="3940931" cy="3024432"/>
              <a:chOff x="7946264" y="1340098"/>
              <a:chExt cx="3940931" cy="302443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5D15037-ED7C-4CE5-880C-D2D3FBA47AF8}"/>
                  </a:ext>
                </a:extLst>
              </p:cNvPr>
              <p:cNvGrpSpPr/>
              <p:nvPr/>
            </p:nvGrpSpPr>
            <p:grpSpPr>
              <a:xfrm>
                <a:off x="8538692" y="1340098"/>
                <a:ext cx="2755789" cy="2134835"/>
                <a:chOff x="9131120" y="876454"/>
                <a:chExt cx="2755789" cy="2134835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43F01883-2F31-4561-B1C2-1C113056DEA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31120" y="876454"/>
                  <a:ext cx="2755789" cy="1658344"/>
                </a:xfrm>
                <a:prstGeom prst="rect">
                  <a:avLst/>
                </a:prstGeom>
              </p:spPr>
            </p:pic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32DB03F-16E5-445B-AFCD-4CD807BB5885}"/>
                    </a:ext>
                  </a:extLst>
                </p:cNvPr>
                <p:cNvGrpSpPr/>
                <p:nvPr/>
              </p:nvGrpSpPr>
              <p:grpSpPr>
                <a:xfrm>
                  <a:off x="9379926" y="1462213"/>
                  <a:ext cx="2398854" cy="1549076"/>
                  <a:chOff x="9379926" y="1462213"/>
                  <a:chExt cx="2398854" cy="1549076"/>
                </a:xfrm>
              </p:grpSpPr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368ED5C-5C6A-4193-A7E4-4DAD5AC85F52}"/>
                      </a:ext>
                    </a:extLst>
                  </p:cNvPr>
                  <p:cNvSpPr txBox="1"/>
                  <p:nvPr/>
                </p:nvSpPr>
                <p:spPr>
                  <a:xfrm>
                    <a:off x="9379926" y="1477237"/>
                    <a:ext cx="742867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500" dirty="0">
                        <a:solidFill>
                          <a:prstClr val="black"/>
                        </a:solidFill>
                        <a:latin typeface="Abadi Extra Light" panose="020B0204020104020204" pitchFamily="34" charset="0"/>
                      </a:rPr>
                      <a:t>GCF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973514C-8B38-40C5-BDEE-42A31C72059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37560" y="1462213"/>
                    <a:ext cx="104122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1500" dirty="0">
                        <a:solidFill>
                          <a:prstClr val="black"/>
                        </a:solidFill>
                        <a:latin typeface="Abadi Extra Light" panose="020B0204020104020204" pitchFamily="34" charset="0"/>
                      </a:rPr>
                      <a:t>CREWS </a:t>
                    </a:r>
                  </a:p>
                </p:txBody>
              </p: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8014F795-9AE5-4DCE-8572-3C08C2DD125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496282" y="1667952"/>
                    <a:ext cx="0" cy="1343337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ED223B-37C6-4DA4-A9BD-D90EB35890B7}"/>
                  </a:ext>
                </a:extLst>
              </p:cNvPr>
              <p:cNvSpPr txBox="1"/>
              <p:nvPr/>
            </p:nvSpPr>
            <p:spPr>
              <a:xfrm>
                <a:off x="7946264" y="3625866"/>
                <a:ext cx="39409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500" dirty="0">
                    <a:solidFill>
                      <a:prstClr val="black"/>
                    </a:solidFill>
                    <a:latin typeface="Abadi Extra Light" panose="020B0204020104020204" pitchFamily="34" charset="0"/>
                  </a:rPr>
                  <a:t>Joint Research/Community of Practice 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B5C383-C709-4C13-A5D1-C8E5A88FD105}"/>
                </a:ext>
              </a:extLst>
            </p:cNvPr>
            <p:cNvSpPr txBox="1"/>
            <p:nvPr/>
          </p:nvSpPr>
          <p:spPr>
            <a:xfrm>
              <a:off x="8341229" y="1017943"/>
              <a:ext cx="300424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350" u="sng" dirty="0">
                  <a:solidFill>
                    <a:prstClr val="black"/>
                  </a:solidFill>
                  <a:latin typeface="Corbel"/>
                </a:rPr>
                <a:t>Secretariat Level 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C5AE3D-26FF-4646-90D5-AFB2D6FE9E53}"/>
              </a:ext>
            </a:extLst>
          </p:cNvPr>
          <p:cNvCxnSpPr/>
          <p:nvPr/>
        </p:nvCxnSpPr>
        <p:spPr>
          <a:xfrm>
            <a:off x="1688207" y="1478759"/>
            <a:ext cx="8838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733590-B3C5-47CF-B6F4-B5B835831FC0}"/>
              </a:ext>
            </a:extLst>
          </p:cNvPr>
          <p:cNvCxnSpPr/>
          <p:nvPr/>
        </p:nvCxnSpPr>
        <p:spPr>
          <a:xfrm>
            <a:off x="1647959" y="4210691"/>
            <a:ext cx="8838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A7ADDF1-EB2C-424E-9D8E-6D5C0B5A0028}"/>
              </a:ext>
            </a:extLst>
          </p:cNvPr>
          <p:cNvSpPr txBox="1"/>
          <p:nvPr/>
        </p:nvSpPr>
        <p:spPr>
          <a:xfrm>
            <a:off x="1440713" y="411296"/>
            <a:ext cx="1072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srgbClr val="045972"/>
                </a:solidFill>
                <a:latin typeface="Corbel" panose="020B0503020204020204" pitchFamily="34" charset="0"/>
                <a:ea typeface="+mj-ea"/>
                <a:cs typeface="+mj-cs"/>
              </a:rPr>
              <a:t>GCF-CREWS CIEWS Fast-track Scaling-up Framework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79A50E-7B79-4E7F-AC59-9F99E1ECD90A}"/>
              </a:ext>
            </a:extLst>
          </p:cNvPr>
          <p:cNvSpPr txBox="1"/>
          <p:nvPr/>
        </p:nvSpPr>
        <p:spPr>
          <a:xfrm>
            <a:off x="1823437" y="4353862"/>
            <a:ext cx="2820473" cy="1131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350" dirty="0">
                <a:solidFill>
                  <a:prstClr val="black"/>
                </a:solidFill>
                <a:latin typeface="Corbel"/>
              </a:rPr>
              <a:t>Implementation arrangements for sequencing/co-designing/co-financing projects with SAP support through common accredited entities</a:t>
            </a:r>
          </a:p>
          <a:p>
            <a:pPr defTabSz="457200"/>
            <a:endParaRPr lang="en-US" sz="135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97BB11-8B9C-47E5-9DD5-CEFB9D88AD8A}"/>
              </a:ext>
            </a:extLst>
          </p:cNvPr>
          <p:cNvSpPr txBox="1"/>
          <p:nvPr/>
        </p:nvSpPr>
        <p:spPr>
          <a:xfrm>
            <a:off x="5028671" y="4342591"/>
            <a:ext cx="2519421" cy="17543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350" dirty="0">
                <a:solidFill>
                  <a:prstClr val="black"/>
                </a:solidFill>
                <a:latin typeface="Corbel"/>
              </a:rPr>
              <a:t>Collaboration at the country level where common countries are targeted for support through GCF country programming and CREWS country programming (country diagnostics) for joint programming/project design</a:t>
            </a:r>
          </a:p>
          <a:p>
            <a:pPr defTabSz="457200"/>
            <a:endParaRPr lang="en-US" sz="135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156672-1EEC-4462-AB89-1306BA8ACDD4}"/>
              </a:ext>
            </a:extLst>
          </p:cNvPr>
          <p:cNvSpPr txBox="1"/>
          <p:nvPr/>
        </p:nvSpPr>
        <p:spPr>
          <a:xfrm>
            <a:off x="7957010" y="4373181"/>
            <a:ext cx="2569324" cy="15465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350" dirty="0">
                <a:solidFill>
                  <a:prstClr val="black"/>
                </a:solidFill>
                <a:latin typeface="Corbel"/>
              </a:rPr>
              <a:t>Institutional collaboration on knowledge brokering through frontier research in climate science and policy and its application to low-emission climate-resilient development. </a:t>
            </a:r>
          </a:p>
          <a:p>
            <a:pPr defTabSz="457200"/>
            <a:endParaRPr lang="en-US" sz="135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5843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FD82-08E6-4C93-9244-4180797D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44" y="1594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Barriers to Fit-for-Purpose CIEWS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722807-6AC8-4451-93AE-DB555511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59" y="2405901"/>
            <a:ext cx="2539683" cy="25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CF0B3A-AAFC-447F-8116-E8AD92FF73F3}"/>
              </a:ext>
            </a:extLst>
          </p:cNvPr>
          <p:cNvSpPr txBox="1"/>
          <p:nvPr/>
        </p:nvSpPr>
        <p:spPr>
          <a:xfrm>
            <a:off x="653821" y="1733808"/>
            <a:ext cx="35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dirty="0">
                <a:solidFill>
                  <a:prstClr val="black"/>
                </a:solidFill>
                <a:latin typeface="Corbel"/>
              </a:rPr>
              <a:t>Lack of enabling environment for </a:t>
            </a:r>
            <a:r>
              <a:rPr lang="en-GB" sz="2000" b="1" dirty="0">
                <a:solidFill>
                  <a:srgbClr val="4472C4">
                    <a:lumMod val="50000"/>
                  </a:srgbClr>
                </a:solidFill>
                <a:latin typeface="Corbel"/>
              </a:rPr>
              <a:t>institutional effectiveness</a:t>
            </a:r>
            <a:endParaRPr lang="en-US" sz="2000" b="1" dirty="0">
              <a:solidFill>
                <a:srgbClr val="4472C4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9405E-7E24-4842-A064-6AA19BFEB346}"/>
              </a:ext>
            </a:extLst>
          </p:cNvPr>
          <p:cNvSpPr txBox="1"/>
          <p:nvPr/>
        </p:nvSpPr>
        <p:spPr>
          <a:xfrm>
            <a:off x="358346" y="3429002"/>
            <a:ext cx="3811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dirty="0">
                <a:solidFill>
                  <a:prstClr val="black"/>
                </a:solidFill>
                <a:latin typeface="Corbel"/>
              </a:rPr>
              <a:t>Lack of coverage and scale for effective service delivery in terms of quantity and quality of </a:t>
            </a:r>
            <a:r>
              <a:rPr lang="en-GB" sz="2000" b="1" dirty="0">
                <a:solidFill>
                  <a:srgbClr val="4472C4">
                    <a:lumMod val="50000"/>
                  </a:srgbClr>
                </a:solidFill>
                <a:latin typeface="Corbel"/>
              </a:rPr>
              <a:t>hard infrastructure</a:t>
            </a:r>
            <a:r>
              <a:rPr lang="en-GB" sz="2000" dirty="0">
                <a:solidFill>
                  <a:prstClr val="black"/>
                </a:solidFill>
                <a:latin typeface="Corbel"/>
              </a:rPr>
              <a:t> and inadequate </a:t>
            </a:r>
            <a:r>
              <a:rPr lang="en-GB" sz="2000" b="1" dirty="0">
                <a:solidFill>
                  <a:srgbClr val="002060"/>
                </a:solidFill>
                <a:latin typeface="Corbel"/>
              </a:rPr>
              <a:t>soft infrastructure </a:t>
            </a:r>
            <a:r>
              <a:rPr lang="en-GB" sz="2000" dirty="0">
                <a:solidFill>
                  <a:prstClr val="black"/>
                </a:solidFill>
                <a:latin typeface="Corbel"/>
              </a:rPr>
              <a:t>for ensuring delivery and uptake of information</a:t>
            </a:r>
            <a:r>
              <a:rPr lang="en-GB" sz="2000" b="1" dirty="0">
                <a:solidFill>
                  <a:prstClr val="black"/>
                </a:solidFill>
                <a:latin typeface="Corbel"/>
              </a:rPr>
              <a:t>. </a:t>
            </a:r>
            <a:endParaRPr lang="en-US" sz="200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6FAAC-1642-4472-B3BB-3372EE112498}"/>
              </a:ext>
            </a:extLst>
          </p:cNvPr>
          <p:cNvSpPr txBox="1"/>
          <p:nvPr/>
        </p:nvSpPr>
        <p:spPr>
          <a:xfrm>
            <a:off x="4233335" y="5487573"/>
            <a:ext cx="3995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b="1" dirty="0">
                <a:solidFill>
                  <a:srgbClr val="002060"/>
                </a:solidFill>
                <a:latin typeface="Corbel"/>
              </a:rPr>
              <a:t>Uncoordinated interventions </a:t>
            </a:r>
            <a:r>
              <a:rPr lang="en-GB" sz="2000" dirty="0">
                <a:solidFill>
                  <a:prstClr val="black"/>
                </a:solidFill>
                <a:latin typeface="Corbel"/>
              </a:rPr>
              <a:t>limit the effectiveness of existing support to developing countries. </a:t>
            </a:r>
            <a:endParaRPr lang="en-US" sz="200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04768-1EF1-49DD-A9B4-061B32C42D02}"/>
              </a:ext>
            </a:extLst>
          </p:cNvPr>
          <p:cNvSpPr txBox="1"/>
          <p:nvPr/>
        </p:nvSpPr>
        <p:spPr>
          <a:xfrm>
            <a:off x="8288621" y="1730334"/>
            <a:ext cx="253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dirty="0">
                <a:solidFill>
                  <a:prstClr val="black"/>
                </a:solidFill>
                <a:latin typeface="Corbel"/>
              </a:rPr>
              <a:t>Limited governmental finances and </a:t>
            </a:r>
            <a:r>
              <a:rPr lang="en-GB" sz="2000" b="1" dirty="0">
                <a:solidFill>
                  <a:srgbClr val="002060"/>
                </a:solidFill>
                <a:latin typeface="Corbel"/>
              </a:rPr>
              <a:t>budgets </a:t>
            </a:r>
            <a:r>
              <a:rPr lang="en-GB" sz="2000" dirty="0">
                <a:solidFill>
                  <a:prstClr val="black"/>
                </a:solidFill>
                <a:latin typeface="Corbel"/>
              </a:rPr>
              <a:t>allocated to NMHS &amp; NDMA. </a:t>
            </a:r>
            <a:endParaRPr lang="en-US" sz="200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E7DDC-CB6D-4C59-A6C7-C3B94A80C0F7}"/>
              </a:ext>
            </a:extLst>
          </p:cNvPr>
          <p:cNvSpPr txBox="1"/>
          <p:nvPr/>
        </p:nvSpPr>
        <p:spPr>
          <a:xfrm>
            <a:off x="8496267" y="3515674"/>
            <a:ext cx="215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dirty="0">
                <a:solidFill>
                  <a:prstClr val="black"/>
                </a:solidFill>
                <a:latin typeface="Corbel"/>
              </a:rPr>
              <a:t>The </a:t>
            </a:r>
            <a:r>
              <a:rPr lang="en-GB" sz="2000" b="1" dirty="0">
                <a:solidFill>
                  <a:srgbClr val="002060"/>
                </a:solidFill>
                <a:latin typeface="Corbel"/>
              </a:rPr>
              <a:t>complexities of forecasting</a:t>
            </a:r>
            <a:endParaRPr lang="en-US" sz="2000" b="1" dirty="0">
              <a:solidFill>
                <a:srgbClr val="002060"/>
              </a:solidFill>
              <a:latin typeface="Corbe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580F8-4F94-4BB7-905E-2E50DFB6DA57}"/>
              </a:ext>
            </a:extLst>
          </p:cNvPr>
          <p:cNvSpPr txBox="1"/>
          <p:nvPr/>
        </p:nvSpPr>
        <p:spPr>
          <a:xfrm>
            <a:off x="8899509" y="5094121"/>
            <a:ext cx="2151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b="1" dirty="0">
                <a:solidFill>
                  <a:srgbClr val="002060"/>
                </a:solidFill>
                <a:latin typeface="Corbel"/>
              </a:rPr>
              <a:t>Market barriers </a:t>
            </a:r>
            <a:r>
              <a:rPr lang="en-GB" sz="2000" dirty="0">
                <a:solidFill>
                  <a:prstClr val="black"/>
                </a:solidFill>
                <a:latin typeface="Corbel"/>
              </a:rPr>
              <a:t>to creating enabling conditions</a:t>
            </a:r>
            <a:endParaRPr lang="en-US" sz="2000" dirty="0">
              <a:solidFill>
                <a:prstClr val="black"/>
              </a:solidFill>
              <a:latin typeface="Corbel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4C2E917E-8684-47F7-8114-2444A9BE5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8737">
            <a:off x="7690964" y="2201368"/>
            <a:ext cx="498453" cy="4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3948BF5-1731-4F1E-BA8B-A333480E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4988">
            <a:off x="8052755" y="3478130"/>
            <a:ext cx="498453" cy="4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FF5CE24D-27E8-4F69-B22E-85BE5B41F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76935">
            <a:off x="8329854" y="4817376"/>
            <a:ext cx="498453" cy="4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13D962A1-2F5A-4A31-8344-7C53FD13D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15135">
            <a:off x="6135692" y="4967352"/>
            <a:ext cx="498453" cy="4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18597C9E-421D-4C6D-B913-378CE373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379">
            <a:off x="4089630" y="3624000"/>
            <a:ext cx="498453" cy="4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F866FB3C-0D28-48A9-BED5-61D821C5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6187">
            <a:off x="4042340" y="2169396"/>
            <a:ext cx="498453" cy="4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8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0416480" y="260648"/>
            <a:ext cx="1536171" cy="1248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5313F5-8FCB-EE4B-A5DB-135B88C9C2BD}"/>
              </a:ext>
            </a:extLst>
          </p:cNvPr>
          <p:cNvSpPr/>
          <p:nvPr/>
        </p:nvSpPr>
        <p:spPr>
          <a:xfrm>
            <a:off x="3880343" y="4840301"/>
            <a:ext cx="1929600" cy="1432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Strengthen the use of digital technologies for climate investment and financial decisions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Enhance the use of climate analytics for managing financial risks in public sector markets. 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Enhancing the use of climate analytics for infrastructure design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pipeline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4D85F-5306-4986-9D27-53687BBF2215}"/>
              </a:ext>
            </a:extLst>
          </p:cNvPr>
          <p:cNvSpPr/>
          <p:nvPr/>
        </p:nvSpPr>
        <p:spPr>
          <a:xfrm>
            <a:off x="3894960" y="505037"/>
            <a:ext cx="1929600" cy="825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>
              <a:lnSpc>
                <a:spcPts val="2000"/>
              </a:lnSpc>
            </a:pPr>
            <a:r>
              <a:rPr lang="en-GB" sz="1867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Transformational planning &amp; programming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EEBBB1-ADE7-449E-BB54-461268E0DFA0}"/>
              </a:ext>
            </a:extLst>
          </p:cNvPr>
          <p:cNvSpPr/>
          <p:nvPr/>
        </p:nvSpPr>
        <p:spPr>
          <a:xfrm>
            <a:off x="7960575" y="505037"/>
            <a:ext cx="1929600" cy="8255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>
              <a:lnSpc>
                <a:spcPts val="2000"/>
              </a:lnSpc>
            </a:pPr>
            <a:r>
              <a:rPr lang="en-GB" sz="1867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Mobilization of finance at scale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D60E5-3370-4523-9D0F-CA8667D7C12D}"/>
              </a:ext>
            </a:extLst>
          </p:cNvPr>
          <p:cNvSpPr/>
          <p:nvPr/>
        </p:nvSpPr>
        <p:spPr>
          <a:xfrm>
            <a:off x="5925843" y="505037"/>
            <a:ext cx="1929600" cy="8255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>
              <a:lnSpc>
                <a:spcPts val="2000"/>
              </a:lnSpc>
            </a:pPr>
            <a:r>
              <a:rPr lang="en-GB" sz="1867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Catalyzing climate Innovation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13BFD-29C4-44E0-8ED8-EDC1AC230B83}"/>
              </a:ext>
            </a:extLst>
          </p:cNvPr>
          <p:cNvSpPr/>
          <p:nvPr/>
        </p:nvSpPr>
        <p:spPr>
          <a:xfrm>
            <a:off x="9995759" y="505037"/>
            <a:ext cx="1929600" cy="825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>
              <a:lnSpc>
                <a:spcPts val="2000"/>
              </a:lnSpc>
            </a:pPr>
            <a:r>
              <a:rPr lang="en-GB" sz="1867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Coalitions and knowledge to scale up success</a:t>
            </a:r>
            <a:endParaRPr lang="en-GB" sz="1867" b="1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56949-F3A8-4796-B74F-246E997FB0C0}"/>
              </a:ext>
            </a:extLst>
          </p:cNvPr>
          <p:cNvSpPr/>
          <p:nvPr/>
        </p:nvSpPr>
        <p:spPr>
          <a:xfrm>
            <a:off x="3893607" y="1542472"/>
            <a:ext cx="1929600" cy="1650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 anchorCtr="0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 establishment of National Framework for Climate Services to strengthen generation and uptake of climate services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Mainstream CIS in policies and plans across all priority sectors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Enhance CIS for projects across the 8 result areas, NAPs, NDCs and national development plans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National and regional optimisation of investments in hydromet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CFB5C-BFF1-4C19-BB68-4ECA8DD9195E}"/>
              </a:ext>
            </a:extLst>
          </p:cNvPr>
          <p:cNvSpPr/>
          <p:nvPr/>
        </p:nvSpPr>
        <p:spPr>
          <a:xfrm>
            <a:off x="3893607" y="3293804"/>
            <a:ext cx="1929600" cy="1432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Integrate IB-MHEWS in planning, policy and decision making at all levels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Enhance mechanisms for strengthening capacity at all stages of IB-MHEWS value chain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Community engagement in designing and implementing forecast-based action at all levels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pipeline development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922C10-605E-4BE5-8DC1-2223F5787C35}"/>
              </a:ext>
            </a:extLst>
          </p:cNvPr>
          <p:cNvSpPr/>
          <p:nvPr/>
        </p:nvSpPr>
        <p:spPr>
          <a:xfrm>
            <a:off x="5924015" y="1542471"/>
            <a:ext cx="1929600" cy="1650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 anchorCtr="0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Operationalise GFCS at scale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Enhance hydromet service provision from basic to full, optimising infrastructure through regionalisation and gap-filling. 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public-private partnership business delivery models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E-infrastructure to reduce cost and enhance efficiency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 enabling environment for growth in hydromet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B05F12-115D-49D3-8039-F2D27158267D}"/>
              </a:ext>
            </a:extLst>
          </p:cNvPr>
          <p:cNvSpPr/>
          <p:nvPr/>
        </p:nvSpPr>
        <p:spPr>
          <a:xfrm>
            <a:off x="7953956" y="1542471"/>
            <a:ext cx="1929600" cy="1650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 anchorCtr="0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Optimise GCF financial instruments to match needs of beneficiaries 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Innovative financing solutions (including blended finance)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Enhance resource mobilise from SOFF, GEF, AF 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Ring-fence national climate funds and other funding sources for hydromet services 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Scale up government budgetary allocation for hydromet services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5CFE1C-C9E6-4B92-838D-58CF26B3709E}"/>
              </a:ext>
            </a:extLst>
          </p:cNvPr>
          <p:cNvSpPr/>
          <p:nvPr/>
        </p:nvSpPr>
        <p:spPr>
          <a:xfrm>
            <a:off x="7960573" y="3293804"/>
            <a:ext cx="1929600" cy="14323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Innovative financing solutions (including blended finance)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Scale </a:t>
            </a:r>
            <a:r>
              <a:rPr lang="en-GB" sz="9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FbA</a:t>
            </a: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through dedicated funds, insurance and market-based mechanisms, standard resource allocation processes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Embed </a:t>
            </a:r>
            <a:r>
              <a:rPr lang="en-GB" sz="9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FbA</a:t>
            </a: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financing and delivery systems at scale, working with private sector and informal non-banking institutions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65D7A9-3A34-459A-95D6-5ED5A800C0A5}"/>
              </a:ext>
            </a:extLst>
          </p:cNvPr>
          <p:cNvSpPr/>
          <p:nvPr/>
        </p:nvSpPr>
        <p:spPr>
          <a:xfrm>
            <a:off x="9983885" y="1542472"/>
            <a:ext cx="1941472" cy="16508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 anchorCtr="0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Knowledge platforms for sharing best practices in modernisation of climate services 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Institutional collaborative platforms to enhance knowledge in CIS, digital technologies and business delivery models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Identify best practices and lessons learned to strengthen political, policy and governance capacity in hydromet services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7B902E-0A09-4F1C-BB53-D603D7F875CD}"/>
              </a:ext>
            </a:extLst>
          </p:cNvPr>
          <p:cNvSpPr/>
          <p:nvPr/>
        </p:nvSpPr>
        <p:spPr>
          <a:xfrm>
            <a:off x="10010381" y="3293801"/>
            <a:ext cx="1941472" cy="1432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Institutional collaborative platforms for climate-informed surveillance systems, assessments, and policies 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Community knowledge platforms to integrate indigenous knowledge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Knowledge brokering, knowledge management, evaluation and learning, impact evaluation and feedback in IB-MHEWS and </a:t>
            </a:r>
            <a:r>
              <a:rPr lang="en-GB" sz="9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FbA</a:t>
            </a:r>
            <a:endParaRPr lang="en-GB" sz="933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Evidence base for </a:t>
            </a:r>
            <a:r>
              <a:rPr lang="en-GB" sz="9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FbA</a:t>
            </a:r>
            <a:endParaRPr lang="en-GB" sz="933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9E5CD6-70B3-435C-9EFD-9CBCFA6146C8}"/>
              </a:ext>
            </a:extLst>
          </p:cNvPr>
          <p:cNvSpPr/>
          <p:nvPr/>
        </p:nvSpPr>
        <p:spPr>
          <a:xfrm>
            <a:off x="277907" y="1535435"/>
            <a:ext cx="1150268" cy="47196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GB" sz="1867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Paradigm-</a:t>
            </a:r>
          </a:p>
          <a:p>
            <a:pPr algn="ctr" defTabSz="914354"/>
            <a:r>
              <a:rPr lang="en-GB" sz="1867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shifting pathways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AD8EB4-6AB2-4AE3-944B-C005DF0BC7F9}"/>
              </a:ext>
            </a:extLst>
          </p:cNvPr>
          <p:cNvSpPr/>
          <p:nvPr/>
        </p:nvSpPr>
        <p:spPr>
          <a:xfrm>
            <a:off x="1612075" y="3293804"/>
            <a:ext cx="2041525" cy="1432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>
              <a:lnSpc>
                <a:spcPts val="2200"/>
              </a:lnSpc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Impact-Based Multi-Hazard Early Warning Systems and</a:t>
            </a:r>
            <a:b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Action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9582EF-F41C-413D-9488-25CE1D7319B3}"/>
              </a:ext>
            </a:extLst>
          </p:cNvPr>
          <p:cNvSpPr/>
          <p:nvPr/>
        </p:nvSpPr>
        <p:spPr>
          <a:xfrm>
            <a:off x="1612075" y="1542474"/>
            <a:ext cx="2041527" cy="1649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>
              <a:lnSpc>
                <a:spcPts val="2200"/>
              </a:lnSpc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Climate Information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7443AF-CBA2-4FF9-8443-2EE369831F38}"/>
              </a:ext>
            </a:extLst>
          </p:cNvPr>
          <p:cNvSpPr/>
          <p:nvPr/>
        </p:nvSpPr>
        <p:spPr>
          <a:xfrm>
            <a:off x="277909" y="486153"/>
            <a:ext cx="3375695" cy="825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GB" sz="2000" b="1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CIEWS Sectoral Guide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3529A7-5897-2D44-B455-F6ACB920E2AA}"/>
              </a:ext>
            </a:extLst>
          </p:cNvPr>
          <p:cNvSpPr/>
          <p:nvPr/>
        </p:nvSpPr>
        <p:spPr>
          <a:xfrm>
            <a:off x="1612075" y="4847724"/>
            <a:ext cx="2041524" cy="1432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>
              <a:lnSpc>
                <a:spcPts val="2200"/>
              </a:lnSpc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CIEWS for Infrastructure Design and Resilience Financing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CBB174-ABEA-384E-A573-C1C03571092F}"/>
              </a:ext>
            </a:extLst>
          </p:cNvPr>
          <p:cNvSpPr/>
          <p:nvPr/>
        </p:nvSpPr>
        <p:spPr>
          <a:xfrm>
            <a:off x="5918076" y="4840302"/>
            <a:ext cx="1929600" cy="14392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Promote CIEWS for infrastructure design and implementation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Promote digital technologies and enabling environment for climate investment and financial decisions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 market place for digital technology in climate finance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Enhancing the use of climate analytics for managing financial risks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4BF27-6D3B-C24B-A4EA-A79D7A60FA3D}"/>
              </a:ext>
            </a:extLst>
          </p:cNvPr>
          <p:cNvSpPr/>
          <p:nvPr/>
        </p:nvSpPr>
        <p:spPr>
          <a:xfrm>
            <a:off x="7960573" y="4840302"/>
            <a:ext cx="1929600" cy="1439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Scale up uptake investments in CIEWS for infrastructure design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Scale up financing of climate analytics and digital technologies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technology </a:t>
            </a:r>
            <a:r>
              <a:rPr lang="en-GB" sz="9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startup</a:t>
            </a: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funding through crowd-sourcing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Climate analytics </a:t>
            </a:r>
            <a:r>
              <a:rPr lang="en-GB" sz="9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startup</a:t>
            </a: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funding for managing investment and financial risks in private sector through crowd-sourcing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75EDAD-1D02-F746-9FFB-54BA4DF86D57}"/>
              </a:ext>
            </a:extLst>
          </p:cNvPr>
          <p:cNvSpPr/>
          <p:nvPr/>
        </p:nvSpPr>
        <p:spPr>
          <a:xfrm>
            <a:off x="9995757" y="4840302"/>
            <a:ext cx="1929600" cy="1439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 knowledge platforms for sharing best practices in digital technologies and climate analytics for climate finance and investments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 Innovation hub for climate analytics and digital technologies in climate finance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81CC5-6B1E-4414-BB0C-1C873B141D33}"/>
              </a:ext>
            </a:extLst>
          </p:cNvPr>
          <p:cNvSpPr/>
          <p:nvPr/>
        </p:nvSpPr>
        <p:spPr>
          <a:xfrm>
            <a:off x="5910765" y="3293804"/>
            <a:ext cx="1929600" cy="1432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fit-for-purpose IB-MHEWS widely available by strengthening capacity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Enhance community-based MHEWS through capacity building of communities, and institutions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Pilot disaster communication systems using digital technologies</a:t>
            </a:r>
          </a:p>
          <a:p>
            <a:pPr marL="50797" indent="-50797" defTabSz="914354"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Enhance mechanisms for delivering and scaling up </a:t>
            </a:r>
            <a:r>
              <a:rPr lang="en-GB" sz="9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FbA</a:t>
            </a:r>
            <a:endParaRPr lang="en-GB" sz="933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525FD-7D6B-EBFA-4E9C-7C86B4EDE676}"/>
              </a:ext>
            </a:extLst>
          </p:cNvPr>
          <p:cNvSpPr txBox="1"/>
          <p:nvPr/>
        </p:nvSpPr>
        <p:spPr>
          <a:xfrm>
            <a:off x="328185" y="6375631"/>
            <a:ext cx="117185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kern="1200" dirty="0">
                <a:latin typeface="Calibri" pitchFamily="34" charset="0"/>
                <a:ea typeface="+mn-ea"/>
                <a:cs typeface="Calibri" pitchFamily="34" charset="0"/>
              </a:rPr>
              <a:t>Matrix of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200" kern="1200" dirty="0">
                <a:latin typeface="Calibri" pitchFamily="34" charset="0"/>
                <a:ea typeface="+mn-ea"/>
                <a:cs typeface="Calibri" pitchFamily="34" charset="0"/>
              </a:rPr>
              <a:t>ctions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200" kern="1200" dirty="0">
                <a:latin typeface="Calibri" pitchFamily="34" charset="0"/>
                <a:ea typeface="+mn-ea"/>
                <a:cs typeface="Calibri" pitchFamily="34" charset="0"/>
              </a:rPr>
              <a:t>cross the drivers of paradigm shift (menu of sub-project activities)</a:t>
            </a:r>
          </a:p>
        </p:txBody>
      </p:sp>
    </p:spTree>
    <p:extLst>
      <p:ext uri="{BB962C8B-B14F-4D97-AF65-F5344CB8AC3E}">
        <p14:creationId xmlns:p14="http://schemas.microsoft.com/office/powerpoint/2010/main" val="257229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828" y="2084851"/>
            <a:ext cx="11316345" cy="4975719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363522" indent="-363522" defTabSz="914354">
              <a:spcAft>
                <a:spcPts val="8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The CIEWS pipeline consists of </a:t>
            </a:r>
            <a:r>
              <a:rPr lang="en-GB" sz="2400" b="1" dirty="0">
                <a:solidFill>
                  <a:srgbClr val="045972"/>
                </a:solidFill>
                <a:latin typeface="Corbel" panose="020B0503020204020204" pitchFamily="34" charset="0"/>
              </a:rPr>
              <a:t>27 CN/FPs</a:t>
            </a: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, requesting for </a:t>
            </a:r>
            <a:r>
              <a:rPr lang="en-GB" sz="2400" b="1" dirty="0">
                <a:solidFill>
                  <a:srgbClr val="045972"/>
                </a:solidFill>
                <a:latin typeface="Corbel" panose="020B0503020204020204" pitchFamily="34" charset="0"/>
              </a:rPr>
              <a:t>USD 809.15 million </a:t>
            </a: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in GCF financing and USD 1,107.2 million in co-financing </a:t>
            </a:r>
          </a:p>
          <a:p>
            <a:pPr marL="363522" indent="-363522" defTabSz="914354">
              <a:spcAft>
                <a:spcPts val="8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Promoting programmatic approaches to enhance efficiency and effectiveness</a:t>
            </a:r>
          </a:p>
          <a:p>
            <a:pPr marL="363522" indent="-363522" defTabSz="914354">
              <a:spcAft>
                <a:spcPts val="8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The pipeline will benefit </a:t>
            </a:r>
            <a:r>
              <a:rPr lang="en-GB" sz="2400" b="1" dirty="0">
                <a:solidFill>
                  <a:srgbClr val="045972"/>
                </a:solidFill>
                <a:latin typeface="Corbel" panose="020B0503020204020204" pitchFamily="34" charset="0"/>
              </a:rPr>
              <a:t>225.48 million people directly</a:t>
            </a: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, and </a:t>
            </a:r>
            <a:r>
              <a:rPr lang="en-GB" sz="2400" b="1" dirty="0">
                <a:solidFill>
                  <a:srgbClr val="045972"/>
                </a:solidFill>
                <a:latin typeface="Corbel" panose="020B0503020204020204" pitchFamily="34" charset="0"/>
              </a:rPr>
              <a:t>271.75 million people indirectly</a:t>
            </a:r>
          </a:p>
          <a:p>
            <a:pPr marL="363522" indent="-363522" defTabSz="914354">
              <a:spcAft>
                <a:spcPts val="8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Geographically, the pipeline is distributed as follows:</a:t>
            </a:r>
          </a:p>
          <a:p>
            <a:pPr marL="820698" lvl="1" indent="-363522" defTabSz="914354">
              <a:spcAft>
                <a:spcPts val="800"/>
              </a:spcAft>
              <a:buFont typeface="Corbel" pitchFamily="34" charset="0"/>
              <a:buChar char="–"/>
            </a:pPr>
            <a:r>
              <a:rPr lang="en-GB" sz="2400" b="1" dirty="0">
                <a:solidFill>
                  <a:srgbClr val="045972"/>
                </a:solidFill>
                <a:latin typeface="Corbel" panose="020B0503020204020204" pitchFamily="34" charset="0"/>
              </a:rPr>
              <a:t>48.2% </a:t>
            </a: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in Africa</a:t>
            </a:r>
          </a:p>
          <a:p>
            <a:pPr marL="820698" lvl="1" indent="-363522" defTabSz="914354">
              <a:spcAft>
                <a:spcPts val="800"/>
              </a:spcAft>
              <a:buFont typeface="Corbel" pitchFamily="34" charset="0"/>
              <a:buChar char="–"/>
            </a:pPr>
            <a:r>
              <a:rPr lang="en-GB" sz="2400" b="1" dirty="0">
                <a:solidFill>
                  <a:srgbClr val="045972"/>
                </a:solidFill>
                <a:latin typeface="Corbel" panose="020B0503020204020204" pitchFamily="34" charset="0"/>
              </a:rPr>
              <a:t>29.6% </a:t>
            </a: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in Asia-Pacific</a:t>
            </a:r>
          </a:p>
          <a:p>
            <a:pPr marL="820698" lvl="1" indent="-363522" defTabSz="914354">
              <a:spcAft>
                <a:spcPts val="800"/>
              </a:spcAft>
              <a:buFont typeface="Corbel" pitchFamily="34" charset="0"/>
              <a:buChar char="–"/>
            </a:pPr>
            <a:r>
              <a:rPr lang="en-GB" sz="2400" b="1" dirty="0">
                <a:solidFill>
                  <a:srgbClr val="045972"/>
                </a:solidFill>
                <a:latin typeface="Corbel" panose="020B0503020204020204" pitchFamily="34" charset="0"/>
              </a:rPr>
              <a:t> 11.1% </a:t>
            </a: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in Eastern Europe</a:t>
            </a:r>
          </a:p>
          <a:p>
            <a:pPr marL="820698" lvl="1" indent="-363522" defTabSz="914354">
              <a:spcAft>
                <a:spcPts val="800"/>
              </a:spcAft>
              <a:buFont typeface="Corbel" pitchFamily="34" charset="0"/>
              <a:buChar char="–"/>
            </a:pPr>
            <a:r>
              <a:rPr lang="en-GB" sz="2400" b="1" dirty="0">
                <a:solidFill>
                  <a:srgbClr val="045972"/>
                </a:solidFill>
                <a:latin typeface="Corbel" panose="020B0503020204020204" pitchFamily="34" charset="0"/>
              </a:rPr>
              <a:t>11.1% </a:t>
            </a:r>
            <a:r>
              <a:rPr lang="en-GB" sz="2400" dirty="0">
                <a:solidFill>
                  <a:srgbClr val="045972"/>
                </a:solidFill>
                <a:latin typeface="Corbel" panose="020B0503020204020204" pitchFamily="34" charset="0"/>
              </a:rPr>
              <a:t>in LAC</a:t>
            </a:r>
          </a:p>
          <a:p>
            <a:pPr marL="457177" lvl="1" defTabSz="914354"/>
            <a:endParaRPr lang="en-GB" sz="2400" b="1" dirty="0">
              <a:solidFill>
                <a:srgbClr val="045972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7382" y="1220755"/>
            <a:ext cx="7689189" cy="62865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9" tIns="45719" rIns="91439" bIns="45719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spc="151" dirty="0">
                <a:solidFill>
                  <a:srgbClr val="045972"/>
                </a:solidFill>
                <a:latin typeface="Corbel" panose="020B0503020204020204" pitchFamily="34" charset="0"/>
              </a:rPr>
              <a:t>GCF CIEWS Pipeline </a:t>
            </a:r>
          </a:p>
        </p:txBody>
      </p:sp>
    </p:spTree>
    <p:extLst>
      <p:ext uri="{BB962C8B-B14F-4D97-AF65-F5344CB8AC3E}">
        <p14:creationId xmlns:p14="http://schemas.microsoft.com/office/powerpoint/2010/main" val="952332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106766-2220-4E48-A32D-DBE89B67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226" y="0"/>
            <a:ext cx="9232075" cy="1325563"/>
          </a:xfrm>
        </p:spPr>
        <p:txBody>
          <a:bodyPr/>
          <a:lstStyle/>
          <a:p>
            <a:r>
              <a:rPr lang="en-US" dirty="0"/>
              <a:t>GCF overview</a:t>
            </a:r>
            <a:endParaRPr lang="en-GB" dirty="0"/>
          </a:p>
        </p:txBody>
      </p:sp>
      <p:sp>
        <p:nvSpPr>
          <p:cNvPr id="57" name="직사각형 1">
            <a:extLst>
              <a:ext uri="{FF2B5EF4-FFF2-40B4-BE49-F238E27FC236}">
                <a16:creationId xmlns:a16="http://schemas.microsoft.com/office/drawing/2014/main" id="{01A8F3DE-F1F9-41A8-820A-B25466BA39FB}"/>
              </a:ext>
            </a:extLst>
          </p:cNvPr>
          <p:cNvSpPr/>
          <p:nvPr/>
        </p:nvSpPr>
        <p:spPr>
          <a:xfrm>
            <a:off x="2877879" y="3496927"/>
            <a:ext cx="14859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ko-KR" sz="1600" b="1" dirty="0">
                <a:solidFill>
                  <a:srgbClr val="FFFFFF"/>
                </a:solidFill>
                <a:latin typeface="Corbel" panose="020B0503020204020204" pitchFamily="34" charset="0"/>
              </a:rPr>
              <a:t>2012</a:t>
            </a:r>
            <a:endParaRPr lang="ko-KR" altLang="en-US" sz="16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8" name="직사각형 1">
            <a:extLst>
              <a:ext uri="{FF2B5EF4-FFF2-40B4-BE49-F238E27FC236}">
                <a16:creationId xmlns:a16="http://schemas.microsoft.com/office/drawing/2014/main" id="{1E2A0E4C-300D-49E1-848A-187C5C290623}"/>
              </a:ext>
            </a:extLst>
          </p:cNvPr>
          <p:cNvSpPr/>
          <p:nvPr/>
        </p:nvSpPr>
        <p:spPr>
          <a:xfrm>
            <a:off x="4532926" y="3496927"/>
            <a:ext cx="1485900" cy="36004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ko-KR" sz="1600" b="1" dirty="0">
                <a:solidFill>
                  <a:srgbClr val="FFFFFF"/>
                </a:solidFill>
                <a:latin typeface="Corbel" panose="020B0503020204020204" pitchFamily="34" charset="0"/>
              </a:rPr>
              <a:t>2014</a:t>
            </a:r>
            <a:endParaRPr lang="ko-KR" altLang="en-US" sz="16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9" name="직사각형 1">
            <a:extLst>
              <a:ext uri="{FF2B5EF4-FFF2-40B4-BE49-F238E27FC236}">
                <a16:creationId xmlns:a16="http://schemas.microsoft.com/office/drawing/2014/main" id="{4A102251-145B-4A35-ABF4-43D25CFEAC7C}"/>
              </a:ext>
            </a:extLst>
          </p:cNvPr>
          <p:cNvSpPr/>
          <p:nvPr/>
        </p:nvSpPr>
        <p:spPr>
          <a:xfrm>
            <a:off x="6187971" y="3496927"/>
            <a:ext cx="1485900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ko-KR" sz="1600" b="1" dirty="0">
                <a:solidFill>
                  <a:srgbClr val="FFFFFF"/>
                </a:solidFill>
                <a:latin typeface="Corbel" panose="020B0503020204020204" pitchFamily="34" charset="0"/>
              </a:rPr>
              <a:t>2015</a:t>
            </a:r>
            <a:endParaRPr lang="ko-KR" altLang="en-US" sz="16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60" name="직사각형 1">
            <a:extLst>
              <a:ext uri="{FF2B5EF4-FFF2-40B4-BE49-F238E27FC236}">
                <a16:creationId xmlns:a16="http://schemas.microsoft.com/office/drawing/2014/main" id="{0D66FA5E-D9C9-464F-A29C-5879EAD35A2B}"/>
              </a:ext>
            </a:extLst>
          </p:cNvPr>
          <p:cNvSpPr/>
          <p:nvPr/>
        </p:nvSpPr>
        <p:spPr>
          <a:xfrm>
            <a:off x="7843018" y="3496927"/>
            <a:ext cx="148590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ko-KR" sz="1600" b="1" dirty="0">
                <a:solidFill>
                  <a:srgbClr val="FFFFFF"/>
                </a:solidFill>
                <a:latin typeface="Corbel" panose="020B0503020204020204" pitchFamily="34" charset="0"/>
              </a:rPr>
              <a:t>2019</a:t>
            </a:r>
            <a:endParaRPr lang="ko-KR" altLang="en-US" sz="16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61" name="직사각형 1">
            <a:extLst>
              <a:ext uri="{FF2B5EF4-FFF2-40B4-BE49-F238E27FC236}">
                <a16:creationId xmlns:a16="http://schemas.microsoft.com/office/drawing/2014/main" id="{EF7E6CB5-5A4F-41A4-AC67-BBDED009EF6F}"/>
              </a:ext>
            </a:extLst>
          </p:cNvPr>
          <p:cNvSpPr/>
          <p:nvPr/>
        </p:nvSpPr>
        <p:spPr>
          <a:xfrm>
            <a:off x="9498063" y="3496927"/>
            <a:ext cx="1485900" cy="36004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ko-KR" sz="1600" b="1" dirty="0">
                <a:solidFill>
                  <a:srgbClr val="FFFFFF"/>
                </a:solidFill>
                <a:latin typeface="Corbel" panose="020B0503020204020204" pitchFamily="34" charset="0"/>
              </a:rPr>
              <a:t>2023</a:t>
            </a:r>
            <a:endParaRPr lang="ko-KR" altLang="en-US" sz="16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2239842-ECB9-4EF3-95F0-7A0629004B90}"/>
              </a:ext>
            </a:extLst>
          </p:cNvPr>
          <p:cNvCxnSpPr/>
          <p:nvPr/>
        </p:nvCxnSpPr>
        <p:spPr>
          <a:xfrm rot="10800000" flipV="1">
            <a:off x="4548852" y="3862593"/>
            <a:ext cx="0" cy="936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1EB7567-0D91-4C81-9A7D-57294CFD4A5C}"/>
              </a:ext>
            </a:extLst>
          </p:cNvPr>
          <p:cNvCxnSpPr/>
          <p:nvPr/>
        </p:nvCxnSpPr>
        <p:spPr>
          <a:xfrm flipV="1">
            <a:off x="6203817" y="2566552"/>
            <a:ext cx="0" cy="936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F025D55-E201-42FA-8CD0-A6942EBACE8E}"/>
              </a:ext>
            </a:extLst>
          </p:cNvPr>
          <p:cNvCxnSpPr/>
          <p:nvPr/>
        </p:nvCxnSpPr>
        <p:spPr>
          <a:xfrm rot="10800000" flipV="1">
            <a:off x="7858783" y="3862592"/>
            <a:ext cx="0" cy="936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E1F2D31F-281D-4DCB-80CC-66C4AEACA83C}"/>
              </a:ext>
            </a:extLst>
          </p:cNvPr>
          <p:cNvSpPr/>
          <p:nvPr/>
        </p:nvSpPr>
        <p:spPr>
          <a:xfrm>
            <a:off x="2553726" y="1755359"/>
            <a:ext cx="684327" cy="6843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ko-KR" altLang="en-US" sz="2800" dirty="0">
              <a:solidFill>
                <a:srgbClr val="045971">
                  <a:lumMod val="75000"/>
                  <a:lumOff val="25000"/>
                </a:srgbClr>
              </a:solidFill>
              <a:latin typeface="Corbel" panose="020B0503020204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404B8AE-5403-4FDA-B67E-359D054B1459}"/>
              </a:ext>
            </a:extLst>
          </p:cNvPr>
          <p:cNvSpPr/>
          <p:nvPr/>
        </p:nvSpPr>
        <p:spPr>
          <a:xfrm>
            <a:off x="5862655" y="1755359"/>
            <a:ext cx="684327" cy="684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ko-KR" altLang="en-US" sz="2800" dirty="0">
              <a:solidFill>
                <a:srgbClr val="045971">
                  <a:lumMod val="75000"/>
                  <a:lumOff val="25000"/>
                </a:srgbClr>
              </a:solidFill>
              <a:latin typeface="Corbel" panose="020B0503020204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025D94A-7C0F-4FCC-AD45-511148D42917}"/>
              </a:ext>
            </a:extLst>
          </p:cNvPr>
          <p:cNvSpPr/>
          <p:nvPr/>
        </p:nvSpPr>
        <p:spPr>
          <a:xfrm>
            <a:off x="9171586" y="1755359"/>
            <a:ext cx="684327" cy="684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ko-KR" altLang="en-US" sz="2800" dirty="0">
              <a:solidFill>
                <a:srgbClr val="045971">
                  <a:lumMod val="75000"/>
                  <a:lumOff val="25000"/>
                </a:srgbClr>
              </a:solidFill>
              <a:latin typeface="Corbel" panose="020B0503020204020204" pitchFamily="34" charset="0"/>
            </a:endParaRPr>
          </a:p>
        </p:txBody>
      </p:sp>
      <p:sp>
        <p:nvSpPr>
          <p:cNvPr id="98" name="TextBox 79">
            <a:extLst>
              <a:ext uri="{FF2B5EF4-FFF2-40B4-BE49-F238E27FC236}">
                <a16:creationId xmlns:a16="http://schemas.microsoft.com/office/drawing/2014/main" id="{148C2E85-410C-4A4E-AA5D-27480981DFD8}"/>
              </a:ext>
            </a:extLst>
          </p:cNvPr>
          <p:cNvSpPr txBox="1"/>
          <p:nvPr/>
        </p:nvSpPr>
        <p:spPr>
          <a:xfrm>
            <a:off x="3015499" y="2379307"/>
            <a:ext cx="1403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ko-KR" sz="1600" b="1" dirty="0">
                <a:solidFill>
                  <a:srgbClr val="045972"/>
                </a:solidFill>
                <a:latin typeface="Corbel" panose="020B0503020204020204" pitchFamily="34" charset="0"/>
                <a:cs typeface="Arial" pitchFamily="34" charset="0"/>
              </a:rPr>
              <a:t>First Board meeting</a:t>
            </a:r>
            <a:endParaRPr lang="ko-KR" altLang="en-US" sz="1600" b="1" dirty="0">
              <a:solidFill>
                <a:srgbClr val="045972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A229242-759F-40DB-88FC-E135E0E22479}"/>
              </a:ext>
            </a:extLst>
          </p:cNvPr>
          <p:cNvCxnSpPr/>
          <p:nvPr/>
        </p:nvCxnSpPr>
        <p:spPr>
          <a:xfrm flipV="1">
            <a:off x="2893887" y="2566552"/>
            <a:ext cx="0" cy="936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7E6C507-BBB2-494B-8FAE-5C4E42B53DC9}"/>
              </a:ext>
            </a:extLst>
          </p:cNvPr>
          <p:cNvCxnSpPr/>
          <p:nvPr/>
        </p:nvCxnSpPr>
        <p:spPr>
          <a:xfrm flipV="1">
            <a:off x="9513748" y="2566552"/>
            <a:ext cx="0" cy="936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C615DAE2-2B56-4F88-8C2B-F806EB496CC2}"/>
              </a:ext>
            </a:extLst>
          </p:cNvPr>
          <p:cNvSpPr/>
          <p:nvPr/>
        </p:nvSpPr>
        <p:spPr>
          <a:xfrm>
            <a:off x="4208191" y="4896583"/>
            <a:ext cx="684327" cy="684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ko-KR" altLang="en-US" sz="2800" dirty="0">
              <a:solidFill>
                <a:srgbClr val="045971">
                  <a:lumMod val="75000"/>
                  <a:lumOff val="25000"/>
                </a:srgbClr>
              </a:solidFill>
              <a:latin typeface="Corbel" panose="020B0503020204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54D4945-2685-45D1-AC77-76580372B0A9}"/>
              </a:ext>
            </a:extLst>
          </p:cNvPr>
          <p:cNvSpPr/>
          <p:nvPr/>
        </p:nvSpPr>
        <p:spPr>
          <a:xfrm>
            <a:off x="7517122" y="4896583"/>
            <a:ext cx="684327" cy="6843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ko-KR" altLang="en-US" sz="2800" dirty="0">
              <a:solidFill>
                <a:srgbClr val="045971">
                  <a:lumMod val="75000"/>
                  <a:lumOff val="25000"/>
                </a:srgbClr>
              </a:solidFill>
              <a:latin typeface="Corbel" panose="020B0503020204020204" pitchFamily="34" charset="0"/>
            </a:endParaRPr>
          </a:p>
        </p:txBody>
      </p:sp>
      <p:sp>
        <p:nvSpPr>
          <p:cNvPr id="96" name="TextBox 86">
            <a:extLst>
              <a:ext uri="{FF2B5EF4-FFF2-40B4-BE49-F238E27FC236}">
                <a16:creationId xmlns:a16="http://schemas.microsoft.com/office/drawing/2014/main" id="{2437AE29-ABCC-4B1D-BA78-E9071AC0A46B}"/>
              </a:ext>
            </a:extLst>
          </p:cNvPr>
          <p:cNvSpPr txBox="1"/>
          <p:nvPr/>
        </p:nvSpPr>
        <p:spPr>
          <a:xfrm>
            <a:off x="6319237" y="2379307"/>
            <a:ext cx="166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ko-KR" sz="1600" b="1" dirty="0">
                <a:solidFill>
                  <a:srgbClr val="045972"/>
                </a:solidFill>
                <a:latin typeface="Corbel" panose="020B0503020204020204" pitchFamily="34" charset="0"/>
                <a:cs typeface="Arial" pitchFamily="34" charset="0"/>
              </a:rPr>
              <a:t>First projects approved</a:t>
            </a:r>
            <a:endParaRPr lang="ko-KR" altLang="en-US" sz="1600" b="1" dirty="0">
              <a:solidFill>
                <a:srgbClr val="045972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94" name="TextBox 89">
            <a:extLst>
              <a:ext uri="{FF2B5EF4-FFF2-40B4-BE49-F238E27FC236}">
                <a16:creationId xmlns:a16="http://schemas.microsoft.com/office/drawing/2014/main" id="{D0590788-EAA9-4718-A430-42B3B1E4B884}"/>
              </a:ext>
            </a:extLst>
          </p:cNvPr>
          <p:cNvSpPr txBox="1"/>
          <p:nvPr/>
        </p:nvSpPr>
        <p:spPr>
          <a:xfrm>
            <a:off x="9622977" y="2379307"/>
            <a:ext cx="1669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ko-KR" sz="1600" b="1" dirty="0">
                <a:solidFill>
                  <a:srgbClr val="045972"/>
                </a:solidFill>
                <a:latin typeface="Corbel" panose="020B0503020204020204" pitchFamily="34" charset="0"/>
                <a:cs typeface="Arial" pitchFamily="34" charset="0"/>
              </a:rPr>
              <a:t>209 projects approved, USD 11.4b committed</a:t>
            </a:r>
            <a:endParaRPr lang="ko-KR" altLang="en-US" sz="1600" b="1" dirty="0">
              <a:solidFill>
                <a:srgbClr val="045972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92" name="TextBox 92">
            <a:extLst>
              <a:ext uri="{FF2B5EF4-FFF2-40B4-BE49-F238E27FC236}">
                <a16:creationId xmlns:a16="http://schemas.microsoft.com/office/drawing/2014/main" id="{66F5903F-26E4-486A-8ABC-64C34071ABD6}"/>
              </a:ext>
            </a:extLst>
          </p:cNvPr>
          <p:cNvSpPr txBox="1"/>
          <p:nvPr/>
        </p:nvSpPr>
        <p:spPr>
          <a:xfrm>
            <a:off x="4667367" y="3922981"/>
            <a:ext cx="142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ko-KR" sz="1600" b="1" dirty="0">
                <a:solidFill>
                  <a:srgbClr val="045972"/>
                </a:solidFill>
                <a:latin typeface="Corbel" panose="020B0503020204020204" pitchFamily="34" charset="0"/>
                <a:cs typeface="Arial" pitchFamily="34" charset="0"/>
              </a:rPr>
              <a:t>USD 10b+ pledges Mobilised</a:t>
            </a:r>
          </a:p>
        </p:txBody>
      </p:sp>
      <p:sp>
        <p:nvSpPr>
          <p:cNvPr id="90" name="TextBox 95">
            <a:extLst>
              <a:ext uri="{FF2B5EF4-FFF2-40B4-BE49-F238E27FC236}">
                <a16:creationId xmlns:a16="http://schemas.microsoft.com/office/drawing/2014/main" id="{567A1152-8B2D-420B-8F8D-44EA4EDF3D77}"/>
              </a:ext>
            </a:extLst>
          </p:cNvPr>
          <p:cNvSpPr txBox="1"/>
          <p:nvPr/>
        </p:nvSpPr>
        <p:spPr>
          <a:xfrm>
            <a:off x="7971105" y="3922981"/>
            <a:ext cx="166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ko-KR" sz="1600" b="1" dirty="0">
                <a:solidFill>
                  <a:srgbClr val="045972"/>
                </a:solidFill>
                <a:latin typeface="Corbel" panose="020B0503020204020204" pitchFamily="34" charset="0"/>
                <a:cs typeface="Arial" pitchFamily="34" charset="0"/>
              </a:rPr>
              <a:t>USD 9.8b new pledges </a:t>
            </a:r>
            <a:endParaRPr lang="ko-KR" altLang="en-US" sz="1600" b="1" dirty="0">
              <a:solidFill>
                <a:srgbClr val="045972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77" name="직사각형 1">
            <a:extLst>
              <a:ext uri="{FF2B5EF4-FFF2-40B4-BE49-F238E27FC236}">
                <a16:creationId xmlns:a16="http://schemas.microsoft.com/office/drawing/2014/main" id="{44F59B9E-C1C7-435F-BAF4-AD231FB362FF}"/>
              </a:ext>
            </a:extLst>
          </p:cNvPr>
          <p:cNvSpPr/>
          <p:nvPr/>
        </p:nvSpPr>
        <p:spPr>
          <a:xfrm>
            <a:off x="1222834" y="3491251"/>
            <a:ext cx="1485900" cy="36004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ko-KR" sz="1600" b="1" dirty="0">
                <a:solidFill>
                  <a:srgbClr val="FFFFFF"/>
                </a:solidFill>
                <a:latin typeface="Corbel" panose="020B0503020204020204" pitchFamily="34" charset="0"/>
              </a:rPr>
              <a:t>2010</a:t>
            </a:r>
            <a:endParaRPr lang="ko-KR" altLang="en-US" sz="16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E3316FD-8F00-4CDD-BEF6-CEB4D8517866}"/>
              </a:ext>
            </a:extLst>
          </p:cNvPr>
          <p:cNvCxnSpPr/>
          <p:nvPr/>
        </p:nvCxnSpPr>
        <p:spPr>
          <a:xfrm rot="10800000" flipV="1">
            <a:off x="1238923" y="3856917"/>
            <a:ext cx="0" cy="936000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13DB93F4-69E6-40BA-9BAB-C9A2FA00DA83}"/>
              </a:ext>
            </a:extLst>
          </p:cNvPr>
          <p:cNvSpPr/>
          <p:nvPr/>
        </p:nvSpPr>
        <p:spPr>
          <a:xfrm>
            <a:off x="899262" y="4890907"/>
            <a:ext cx="684327" cy="6843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ko-KR" altLang="en-US" sz="2800" dirty="0">
              <a:solidFill>
                <a:srgbClr val="045971">
                  <a:lumMod val="75000"/>
                  <a:lumOff val="25000"/>
                </a:srgbClr>
              </a:solidFill>
              <a:latin typeface="Corbel" panose="020B0503020204020204" pitchFamily="34" charset="0"/>
            </a:endParaRPr>
          </a:p>
        </p:txBody>
      </p:sp>
      <p:sp>
        <p:nvSpPr>
          <p:cNvPr id="88" name="TextBox 101">
            <a:extLst>
              <a:ext uri="{FF2B5EF4-FFF2-40B4-BE49-F238E27FC236}">
                <a16:creationId xmlns:a16="http://schemas.microsoft.com/office/drawing/2014/main" id="{68B621DE-CD14-43FF-A537-A52A08A784DD}"/>
              </a:ext>
            </a:extLst>
          </p:cNvPr>
          <p:cNvSpPr txBox="1"/>
          <p:nvPr/>
        </p:nvSpPr>
        <p:spPr>
          <a:xfrm>
            <a:off x="1525901" y="3912560"/>
            <a:ext cx="1514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ko-KR" sz="1600" b="1" dirty="0">
                <a:solidFill>
                  <a:srgbClr val="045972"/>
                </a:solidFill>
                <a:latin typeface="Corbel" panose="020B0503020204020204" pitchFamily="34" charset="0"/>
                <a:cs typeface="Arial" pitchFamily="34" charset="0"/>
              </a:rPr>
              <a:t>Established by 194 countries</a:t>
            </a:r>
          </a:p>
          <a:p>
            <a:pPr defTabSz="1219170"/>
            <a:r>
              <a:rPr lang="en-US" altLang="ko-KR" sz="1600" b="1" dirty="0">
                <a:solidFill>
                  <a:srgbClr val="045972"/>
                </a:solidFill>
                <a:latin typeface="Corbel" panose="020B0503020204020204" pitchFamily="34" charset="0"/>
                <a:cs typeface="Arial" pitchFamily="34" charset="0"/>
              </a:rPr>
              <a:t>(UNFCCC COP16)</a:t>
            </a:r>
            <a:endParaRPr lang="ko-KR" altLang="en-US" sz="1600" b="1" dirty="0">
              <a:solidFill>
                <a:srgbClr val="045972"/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pic>
        <p:nvPicPr>
          <p:cNvPr id="100" name="Graphic 99" descr="Court">
            <a:extLst>
              <a:ext uri="{FF2B5EF4-FFF2-40B4-BE49-F238E27FC236}">
                <a16:creationId xmlns:a16="http://schemas.microsoft.com/office/drawing/2014/main" id="{22FEA818-C6EE-457D-94CF-26680FB82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647" y="4902878"/>
            <a:ext cx="590551" cy="590551"/>
          </a:xfrm>
          <a:prstGeom prst="rect">
            <a:avLst/>
          </a:prstGeom>
        </p:spPr>
      </p:pic>
      <p:pic>
        <p:nvPicPr>
          <p:cNvPr id="102" name="Graphic 101" descr="Meeting">
            <a:extLst>
              <a:ext uri="{FF2B5EF4-FFF2-40B4-BE49-F238E27FC236}">
                <a16:creationId xmlns:a16="http://schemas.microsoft.com/office/drawing/2014/main" id="{EB2E1DEB-2B07-42C3-9233-98E73D3C4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9280" y="1817087"/>
            <a:ext cx="529213" cy="529213"/>
          </a:xfrm>
          <a:prstGeom prst="rect">
            <a:avLst/>
          </a:prstGeom>
        </p:spPr>
      </p:pic>
      <p:pic>
        <p:nvPicPr>
          <p:cNvPr id="104" name="Graphic 103" descr="Money">
            <a:extLst>
              <a:ext uri="{FF2B5EF4-FFF2-40B4-BE49-F238E27FC236}">
                <a16:creationId xmlns:a16="http://schemas.microsoft.com/office/drawing/2014/main" id="{9138F771-F354-4650-90A1-3DC1BC0B35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0006" y="4921687"/>
            <a:ext cx="593975" cy="593975"/>
          </a:xfrm>
          <a:prstGeom prst="rect">
            <a:avLst/>
          </a:prstGeom>
        </p:spPr>
      </p:pic>
      <p:pic>
        <p:nvPicPr>
          <p:cNvPr id="106" name="Graphic 105" descr="Checklist">
            <a:extLst>
              <a:ext uri="{FF2B5EF4-FFF2-40B4-BE49-F238E27FC236}">
                <a16:creationId xmlns:a16="http://schemas.microsoft.com/office/drawing/2014/main" id="{B6FCE077-4E69-4BDF-B235-7B136E313E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7935" y="1809550"/>
            <a:ext cx="571764" cy="571764"/>
          </a:xfrm>
          <a:prstGeom prst="rect">
            <a:avLst/>
          </a:prstGeom>
        </p:spPr>
      </p:pic>
      <p:pic>
        <p:nvPicPr>
          <p:cNvPr id="107" name="Graphic 106" descr="Money">
            <a:extLst>
              <a:ext uri="{FF2B5EF4-FFF2-40B4-BE49-F238E27FC236}">
                <a16:creationId xmlns:a16="http://schemas.microsoft.com/office/drawing/2014/main" id="{0468FA43-8769-4A7E-9C90-BCD606CB1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5609" y="4921686"/>
            <a:ext cx="593975" cy="593975"/>
          </a:xfrm>
          <a:prstGeom prst="rect">
            <a:avLst/>
          </a:prstGeom>
        </p:spPr>
      </p:pic>
      <p:pic>
        <p:nvPicPr>
          <p:cNvPr id="109" name="Graphic 108" descr="Connections">
            <a:extLst>
              <a:ext uri="{FF2B5EF4-FFF2-40B4-BE49-F238E27FC236}">
                <a16:creationId xmlns:a16="http://schemas.microsoft.com/office/drawing/2014/main" id="{FA564749-E975-4D2D-B211-C1D9CCD122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06282" y="1815188"/>
            <a:ext cx="614933" cy="61493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3A36BBE-6857-4EA4-A152-828EB52CA4BC}"/>
              </a:ext>
            </a:extLst>
          </p:cNvPr>
          <p:cNvSpPr/>
          <p:nvPr/>
        </p:nvSpPr>
        <p:spPr>
          <a:xfrm>
            <a:off x="1168864" y="5832536"/>
            <a:ext cx="10069907" cy="719033"/>
          </a:xfrm>
          <a:prstGeom prst="roundRect">
            <a:avLst/>
          </a:prstGeom>
          <a:noFill/>
          <a:ln w="12700">
            <a:solidFill>
              <a:schemeClr val="bg2">
                <a:lumMod val="2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dirty="0">
                <a:solidFill>
                  <a:srgbClr val="045971"/>
                </a:solidFill>
                <a:latin typeface="Corbel"/>
              </a:rPr>
              <a:t>An operating entity of </a:t>
            </a:r>
            <a:r>
              <a:rPr lang="en-US" b="1" dirty="0">
                <a:solidFill>
                  <a:srgbClr val="045971"/>
                </a:solidFill>
                <a:latin typeface="Corbel"/>
              </a:rPr>
              <a:t>the UNFCCC </a:t>
            </a:r>
            <a:r>
              <a:rPr lang="en-US" dirty="0">
                <a:solidFill>
                  <a:srgbClr val="045972"/>
                </a:solidFill>
                <a:latin typeface="Corbel"/>
              </a:rPr>
              <a:t>fostering</a:t>
            </a:r>
            <a:r>
              <a:rPr lang="en-US" dirty="0">
                <a:solidFill>
                  <a:srgbClr val="045971"/>
                </a:solidFill>
                <a:latin typeface="Corbel"/>
              </a:rPr>
              <a:t> a </a:t>
            </a:r>
            <a:r>
              <a:rPr lang="en-US" b="1" dirty="0">
                <a:solidFill>
                  <a:srgbClr val="045971"/>
                </a:solidFill>
                <a:latin typeface="Corbel"/>
              </a:rPr>
              <a:t>paradigm shift </a:t>
            </a:r>
            <a:r>
              <a:rPr lang="en-US" dirty="0">
                <a:solidFill>
                  <a:srgbClr val="045971"/>
                </a:solidFill>
                <a:latin typeface="Corbel"/>
              </a:rPr>
              <a:t>to low-emission and climate-resilient development pathways in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49314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C5A53-2A70-EE65-9AA1-B46CEE17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A0D0-4526-41AA-86AC-F8BA0D4575CE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363F-2F80-B604-6A67-5FDB8E7F5AFF}"/>
              </a:ext>
            </a:extLst>
          </p:cNvPr>
          <p:cNvSpPr txBox="1">
            <a:spLocks/>
          </p:cNvSpPr>
          <p:nvPr/>
        </p:nvSpPr>
        <p:spPr>
          <a:xfrm>
            <a:off x="499152" y="1614044"/>
            <a:ext cx="11009684" cy="485156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Growing demand </a:t>
            </a:r>
            <a:r>
              <a:rPr lang="en-US" dirty="0"/>
              <a:t>far exceeds supply – EW4A,NDCs, NAPs, National Plans</a:t>
            </a:r>
          </a:p>
          <a:p>
            <a:r>
              <a:rPr lang="en-US" dirty="0"/>
              <a:t>Climate information and early warning services have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market potential </a:t>
            </a:r>
            <a:r>
              <a:rPr lang="en-US" dirty="0"/>
              <a:t>for unlocking private sector investments and participation</a:t>
            </a: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Growing commitment </a:t>
            </a:r>
            <a:r>
              <a:rPr lang="en-GB" dirty="0"/>
              <a:t>across global, continental and national scales – Paris Agreement, Sendai Framework, UNSG Call for Action</a:t>
            </a:r>
          </a:p>
          <a:p>
            <a:r>
              <a:rPr lang="en-US" dirty="0"/>
              <a:t>Unique opportunity to enhance coherence and complementarity of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investments</a:t>
            </a:r>
          </a:p>
          <a:p>
            <a:r>
              <a:rPr lang="en-GB" dirty="0"/>
              <a:t>Leveraging private sector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finance</a:t>
            </a:r>
            <a:r>
              <a:rPr lang="en-GB" dirty="0"/>
              <a:t>, public budgets and public-private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partnerships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8C443-2386-09D1-E0C0-176104133B27}"/>
              </a:ext>
            </a:extLst>
          </p:cNvPr>
          <p:cNvSpPr txBox="1"/>
          <p:nvPr/>
        </p:nvSpPr>
        <p:spPr>
          <a:xfrm>
            <a:off x="1924493" y="429827"/>
            <a:ext cx="9181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45972"/>
                </a:solidFill>
                <a:latin typeface="Corbel" panose="020B0503020204020204" pitchFamily="34" charset="0"/>
                <a:ea typeface="+mj-ea"/>
                <a:cs typeface="+mj-cs"/>
              </a:rPr>
              <a:t>Challenges provide opportunity for GCF’s Impact</a:t>
            </a:r>
          </a:p>
        </p:txBody>
      </p:sp>
    </p:spTree>
    <p:extLst>
      <p:ext uri="{BB962C8B-B14F-4D97-AF65-F5344CB8AC3E}">
        <p14:creationId xmlns:p14="http://schemas.microsoft.com/office/powerpoint/2010/main" val="396265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age.freepik.com/free-photo/group-thai-farmers-planting-rice-paddy-field_28989-527.jpg"/>
          <p:cNvPicPr>
            <a:picLocks noChangeAspect="1" noChangeArrowheads="1"/>
          </p:cNvPicPr>
          <p:nvPr/>
        </p:nvPicPr>
        <p:blipFill>
          <a:blip r:embed="rId2" cstate="print"/>
          <a:srcRect t="4980" b="16482"/>
          <a:stretch>
            <a:fillRect/>
          </a:stretch>
        </p:blipFill>
        <p:spPr bwMode="auto">
          <a:xfrm>
            <a:off x="187569" y="1828802"/>
            <a:ext cx="2800800" cy="146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Wind turbines near Kanyakumari in Tamil Nadu, India. Credit: dbimages / Alamy Stock Photo. AX6FAM"/>
          <p:cNvPicPr>
            <a:picLocks noChangeAspect="1" noChangeArrowheads="1"/>
          </p:cNvPicPr>
          <p:nvPr/>
        </p:nvPicPr>
        <p:blipFill>
          <a:blip r:embed="rId3" cstate="print"/>
          <a:srcRect t="7061" b="14380"/>
          <a:stretch>
            <a:fillRect/>
          </a:stretch>
        </p:blipFill>
        <p:spPr bwMode="auto">
          <a:xfrm>
            <a:off x="187569" y="3481757"/>
            <a:ext cx="2800800" cy="146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87910" y="1195628"/>
            <a:ext cx="8459807" cy="5632309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363522" indent="-363522" defTabSz="914354"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Growing demand for GCF to support CIEWS</a:t>
            </a:r>
          </a:p>
          <a:p>
            <a:pPr marL="820698" lvl="1" indent="-363522" defTabSz="914354">
              <a:buFont typeface="Corbel" pitchFamily="34" charset="0"/>
              <a:buChar char="–"/>
            </a:pPr>
            <a:r>
              <a:rPr lang="en-US" sz="2400" dirty="0"/>
              <a:t>USD 650 mil in CIEWS and active pipeline of USD 1.5 </a:t>
            </a:r>
            <a:r>
              <a:rPr lang="en-US" sz="2400" dirty="0" err="1"/>
              <a:t>bil</a:t>
            </a:r>
            <a:endParaRPr lang="en-US" sz="2400" dirty="0"/>
          </a:p>
          <a:p>
            <a:pPr marL="820698" lvl="1" indent="-363522" defTabSz="914354">
              <a:buFont typeface="Corbel" pitchFamily="34" charset="0"/>
              <a:buChar char="–"/>
            </a:pPr>
            <a:r>
              <a:rPr lang="en-GB" sz="2400" dirty="0">
                <a:latin typeface="Corbel" panose="020B0503020204020204" pitchFamily="34" charset="0"/>
              </a:rPr>
              <a:t>Asia Pacific 47.84%,  Africa 42.21%; Latin America &amp; Caribbean USD 7.87%, Eastern Europe 2%. </a:t>
            </a:r>
          </a:p>
          <a:p>
            <a:pPr marL="820698" lvl="1" indent="-363522" defTabSz="914354">
              <a:buFont typeface="Corbel" pitchFamily="34" charset="0"/>
              <a:buChar char="–"/>
            </a:pPr>
            <a:r>
              <a:rPr lang="en-GB" sz="2400" dirty="0">
                <a:solidFill>
                  <a:prstClr val="black"/>
                </a:solidFill>
              </a:rPr>
              <a:t>21 % for modernising hydromet (generation of CIEWS)</a:t>
            </a:r>
          </a:p>
          <a:p>
            <a:pPr marL="820698" lvl="1" indent="-363522" defTabSz="914354">
              <a:buFont typeface="Corbel" pitchFamily="34" charset="0"/>
              <a:buChar char="–"/>
            </a:pPr>
            <a:r>
              <a:rPr lang="en-GB" sz="2400" dirty="0">
                <a:solidFill>
                  <a:prstClr val="black"/>
                </a:solidFill>
              </a:rPr>
              <a:t>79% for sector applications (use of CIEWS)</a:t>
            </a:r>
            <a:br>
              <a:rPr lang="en-GB" sz="2400" dirty="0">
                <a:solidFill>
                  <a:prstClr val="black"/>
                </a:solidFill>
              </a:rPr>
            </a:br>
            <a:endParaRPr lang="en-GB" sz="2400" dirty="0">
              <a:solidFill>
                <a:prstClr val="black"/>
              </a:solidFill>
            </a:endParaRPr>
          </a:p>
          <a:p>
            <a:pPr marL="363522" indent="-363522" defTabSz="914354"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Paradigm shift achieved through:</a:t>
            </a:r>
          </a:p>
          <a:p>
            <a:pPr marL="820698" lvl="1" indent="-363522" defTabSz="914354">
              <a:buFont typeface="Corbel" pitchFamily="34" charset="0"/>
              <a:buChar char="–"/>
            </a:pPr>
            <a:r>
              <a:rPr lang="en-GB" sz="2400" dirty="0">
                <a:solidFill>
                  <a:prstClr val="black"/>
                </a:solidFill>
              </a:rPr>
              <a:t>systematic investment in CIEWS value chain</a:t>
            </a:r>
          </a:p>
          <a:p>
            <a:pPr marL="820698" lvl="1" indent="-363522" defTabSz="914354">
              <a:buFont typeface="Corbel" pitchFamily="34" charset="0"/>
              <a:buChar char="–"/>
            </a:pPr>
            <a:r>
              <a:rPr lang="en-GB" sz="2400" dirty="0">
                <a:solidFill>
                  <a:prstClr val="black"/>
                </a:solidFill>
              </a:rPr>
              <a:t>incentivising use of CIEWS for investments and analytics</a:t>
            </a:r>
          </a:p>
          <a:p>
            <a:pPr marL="820698" lvl="1" indent="-363522" defTabSz="914354">
              <a:buFont typeface="Corbel" pitchFamily="34" charset="0"/>
              <a:buChar char="–"/>
            </a:pPr>
            <a:r>
              <a:rPr lang="en-GB" sz="2400" dirty="0">
                <a:solidFill>
                  <a:prstClr val="black"/>
                </a:solidFill>
              </a:rPr>
              <a:t>supporting long term planning and preparedness</a:t>
            </a:r>
          </a:p>
          <a:p>
            <a:pPr marL="820698" lvl="1" indent="-363522" defTabSz="914354">
              <a:buFont typeface="Corbel" pitchFamily="34" charset="0"/>
              <a:buChar char="–"/>
            </a:pPr>
            <a:r>
              <a:rPr lang="en-GB" sz="2400" dirty="0">
                <a:solidFill>
                  <a:prstClr val="black"/>
                </a:solidFill>
              </a:rPr>
              <a:t>promoting low emission and climate resilient development</a:t>
            </a:r>
            <a:br>
              <a:rPr lang="en-GB" sz="2400" dirty="0">
                <a:solidFill>
                  <a:prstClr val="black"/>
                </a:solidFill>
              </a:rPr>
            </a:br>
            <a:endParaRPr lang="en-GB" sz="2400" dirty="0">
              <a:solidFill>
                <a:prstClr val="black"/>
              </a:solidFill>
            </a:endParaRPr>
          </a:p>
          <a:p>
            <a:pPr marL="363522" indent="-363522" defTabSz="914354"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Without GCF support, the majority of developing countries will not be able to establish fit-for-purpose CIEWS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70440" y="453607"/>
            <a:ext cx="7689189" cy="62865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39" tIns="45719" rIns="91439" bIns="45719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45972"/>
                </a:solidFill>
                <a:latin typeface="Corbel" panose="020B0503020204020204" pitchFamily="34" charset="0"/>
                <a:ea typeface="+mj-ea"/>
                <a:cs typeface="+mj-cs"/>
              </a:rPr>
              <a:t>Opportunity for GCF’s Impact (</a:t>
            </a:r>
            <a:r>
              <a:rPr lang="en-US" sz="3600" b="1" dirty="0" err="1">
                <a:solidFill>
                  <a:srgbClr val="045972"/>
                </a:solidFill>
                <a:latin typeface="Corbel" panose="020B0503020204020204" pitchFamily="34" charset="0"/>
                <a:ea typeface="+mj-ea"/>
                <a:cs typeface="+mj-cs"/>
              </a:rPr>
              <a:t>cont</a:t>
            </a:r>
            <a:r>
              <a:rPr lang="en-US" sz="3600" b="1" dirty="0">
                <a:solidFill>
                  <a:srgbClr val="045972"/>
                </a:solidFill>
                <a:latin typeface="Corbel" panose="020B0503020204020204" pitchFamily="34" charset="0"/>
                <a:ea typeface="+mj-ea"/>
                <a:cs typeface="+mj-cs"/>
              </a:rPr>
              <a:t>)</a:t>
            </a:r>
          </a:p>
        </p:txBody>
      </p:sp>
      <p:pic>
        <p:nvPicPr>
          <p:cNvPr id="8" name="Picture 6" descr="https://imgs.mongabay.com/wp-content/uploads/sites/20/2019/12/02085030/20191202-typhoon-kammuri-BasilioSepe-10-1200x800.jpg"/>
          <p:cNvPicPr>
            <a:picLocks noChangeAspect="1" noChangeArrowheads="1"/>
          </p:cNvPicPr>
          <p:nvPr/>
        </p:nvPicPr>
        <p:blipFill>
          <a:blip r:embed="rId4" cstate="print"/>
          <a:srcRect t="7622" b="13932"/>
          <a:stretch>
            <a:fillRect/>
          </a:stretch>
        </p:blipFill>
        <p:spPr bwMode="auto">
          <a:xfrm>
            <a:off x="187569" y="5134710"/>
            <a:ext cx="2800800" cy="146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4504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FD82-08E6-4C93-9244-4180797D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04" y="162556"/>
            <a:ext cx="10297638" cy="1325563"/>
          </a:xfrm>
        </p:spPr>
        <p:txBody>
          <a:bodyPr vert="horz" lIns="91439" tIns="45719" rIns="91439" bIns="45719" rtlCol="0" anchor="ctr">
            <a:normAutofit/>
          </a:bodyPr>
          <a:lstStyle/>
          <a:p>
            <a:r>
              <a:rPr lang="en-GB" sz="3600" b="1" dirty="0"/>
              <a:t>Framework for Paradigm-Shifting Pathways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726828" y="1723292"/>
            <a:ext cx="10738347" cy="4009293"/>
            <a:chOff x="609606" y="1723292"/>
            <a:chExt cx="10738346" cy="4009293"/>
          </a:xfrm>
        </p:grpSpPr>
        <p:sp>
          <p:nvSpPr>
            <p:cNvPr id="21" name="Rounded Rectangle 20"/>
            <p:cNvSpPr/>
            <p:nvPr/>
          </p:nvSpPr>
          <p:spPr>
            <a:xfrm>
              <a:off x="3384070" y="2643554"/>
              <a:ext cx="2414954" cy="2168769"/>
            </a:xfrm>
            <a:prstGeom prst="roundRect">
              <a:avLst/>
            </a:prstGeom>
            <a:solidFill>
              <a:srgbClr val="2B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r>
                <a:rPr lang="en-GB" sz="1600" dirty="0">
                  <a:solidFill>
                    <a:prstClr val="white"/>
                  </a:solidFill>
                </a:rPr>
                <a:t>Creation of relevant, science-based information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09606" y="2643554"/>
              <a:ext cx="2414954" cy="2168769"/>
            </a:xfrm>
            <a:prstGeom prst="roundRect">
              <a:avLst/>
            </a:prstGeom>
            <a:solidFill>
              <a:srgbClr val="2B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spcAft>
                  <a:spcPts val="1000"/>
                </a:spcAft>
              </a:pPr>
              <a:r>
                <a:rPr lang="en-GB" sz="1600" b="1" dirty="0">
                  <a:solidFill>
                    <a:prstClr val="white"/>
                  </a:solidFill>
                </a:rPr>
                <a:t>PATHWAY 1</a:t>
              </a:r>
            </a:p>
            <a:p>
              <a:pPr algn="ctr" defTabSz="914354">
                <a:spcAft>
                  <a:spcPts val="1000"/>
                </a:spcAft>
              </a:pPr>
              <a:r>
                <a:rPr lang="en-GB" sz="1600" dirty="0">
                  <a:solidFill>
                    <a:prstClr val="white"/>
                  </a:solidFill>
                </a:rPr>
                <a:t>Climate Information Services</a:t>
              </a:r>
            </a:p>
            <a:p>
              <a:pPr algn="ctr" defTabSz="914354">
                <a:spcAft>
                  <a:spcPts val="1000"/>
                </a:spcAft>
              </a:pPr>
              <a:r>
                <a:rPr lang="en-GB" sz="1600" dirty="0">
                  <a:solidFill>
                    <a:prstClr val="white"/>
                  </a:solidFill>
                </a:rPr>
                <a:t>Modernisation of </a:t>
              </a:r>
              <a:r>
                <a:rPr lang="en-GB" sz="1600" dirty="0" err="1">
                  <a:solidFill>
                    <a:prstClr val="white"/>
                  </a:solidFill>
                </a:rPr>
                <a:t>hydromet</a:t>
              </a:r>
              <a:r>
                <a:rPr lang="en-GB" sz="1600" dirty="0">
                  <a:solidFill>
                    <a:prstClr val="white"/>
                  </a:solidFill>
                </a:rPr>
                <a:t> services</a:t>
              </a:r>
              <a:endParaRPr lang="en-GB" sz="1200" dirty="0">
                <a:solidFill>
                  <a:prstClr val="white"/>
                </a:solidFill>
              </a:endParaRPr>
            </a:p>
            <a:p>
              <a:pPr algn="ctr" defTabSz="914354">
                <a:spcAft>
                  <a:spcPts val="1000"/>
                </a:spcAft>
              </a:pPr>
              <a:r>
                <a:rPr lang="en-GB" sz="1600" dirty="0">
                  <a:solidFill>
                    <a:prstClr val="white"/>
                  </a:solidFill>
                </a:rPr>
                <a:t>Regional </a:t>
              </a:r>
              <a:r>
                <a:rPr lang="en-GB" sz="1600" dirty="0" err="1">
                  <a:solidFill>
                    <a:prstClr val="white"/>
                  </a:solidFill>
                </a:rPr>
                <a:t>hydromet</a:t>
              </a:r>
              <a:r>
                <a:rPr lang="en-GB" sz="1600" dirty="0">
                  <a:solidFill>
                    <a:prstClr val="white"/>
                  </a:solidFill>
                </a:rPr>
                <a:t> programs</a:t>
              </a:r>
            </a:p>
          </p:txBody>
        </p:sp>
        <p:grpSp>
          <p:nvGrpSpPr>
            <p:cNvPr id="4" name="Group 19"/>
            <p:cNvGrpSpPr/>
            <p:nvPr/>
          </p:nvGrpSpPr>
          <p:grpSpPr>
            <a:xfrm>
              <a:off x="6158534" y="1723292"/>
              <a:ext cx="2414954" cy="4009293"/>
              <a:chOff x="6154629" y="1723292"/>
              <a:chExt cx="2414954" cy="4009293"/>
            </a:xfrm>
            <a:solidFill>
              <a:srgbClr val="2B808B"/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6154629" y="1723292"/>
                <a:ext cx="2414954" cy="173501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 defTabSz="914354">
                  <a:spcAft>
                    <a:spcPts val="1000"/>
                  </a:spcAft>
                </a:pPr>
                <a:r>
                  <a:rPr lang="en-GB" sz="1600" b="1" dirty="0">
                    <a:solidFill>
                      <a:prstClr val="white"/>
                    </a:solidFill>
                  </a:rPr>
                  <a:t>PATHWAY 2</a:t>
                </a:r>
              </a:p>
              <a:p>
                <a:pPr marL="0" lvl="1" algn="ctr" defTabSz="914354">
                  <a:spcAft>
                    <a:spcPts val="1000"/>
                  </a:spcAft>
                </a:pPr>
                <a:r>
                  <a:rPr lang="en-GB" sz="1600" dirty="0">
                    <a:solidFill>
                      <a:prstClr val="white"/>
                    </a:solidFill>
                  </a:rPr>
                  <a:t>Impact-Based Multi-Hazard Early Warning Systems and Early Action (short to medium term risks)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154629" y="3997570"/>
                <a:ext cx="2414954" cy="173501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 defTabSz="914354">
                  <a:spcAft>
                    <a:spcPts val="1000"/>
                  </a:spcAft>
                </a:pPr>
                <a:r>
                  <a:rPr lang="en-GB" sz="1600" b="1" dirty="0">
                    <a:solidFill>
                      <a:prstClr val="white"/>
                    </a:solidFill>
                  </a:rPr>
                  <a:t>PATHWAY 3</a:t>
                </a:r>
              </a:p>
              <a:p>
                <a:pPr marL="0" lvl="1" algn="ctr" defTabSz="914354">
                  <a:spcAft>
                    <a:spcPts val="1000"/>
                  </a:spcAft>
                </a:pPr>
                <a:r>
                  <a:rPr lang="en-GB" sz="1600" dirty="0">
                    <a:solidFill>
                      <a:prstClr val="white"/>
                    </a:solidFill>
                  </a:rPr>
                  <a:t>CIEWS for infrastructure design and resilience financing</a:t>
                </a: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8932998" y="1723292"/>
              <a:ext cx="2414954" cy="4009293"/>
            </a:xfrm>
            <a:prstGeom prst="roundRect">
              <a:avLst/>
            </a:prstGeom>
            <a:solidFill>
              <a:srgbClr val="2B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defTabSz="914354">
                <a:spcAft>
                  <a:spcPts val="1000"/>
                </a:spcAft>
              </a:pPr>
              <a:r>
                <a:rPr lang="en-GB" sz="1600" b="1" dirty="0">
                  <a:solidFill>
                    <a:prstClr val="white"/>
                  </a:solidFill>
                </a:rPr>
                <a:t>DESIRED TRANSFORMATION</a:t>
              </a:r>
            </a:p>
            <a:p>
              <a:pPr marL="0" lvl="1" algn="ctr" defTabSz="914354">
                <a:spcAft>
                  <a:spcPts val="1000"/>
                </a:spcAft>
              </a:pPr>
              <a:r>
                <a:rPr lang="en-GB" sz="1600" dirty="0">
                  <a:solidFill>
                    <a:prstClr val="white"/>
                  </a:solidFill>
                </a:rPr>
                <a:t>Investments for both adaptation and mitigation</a:t>
              </a:r>
            </a:p>
            <a:p>
              <a:pPr marL="0" lvl="1" algn="ctr" defTabSz="914354">
                <a:spcAft>
                  <a:spcPts val="1000"/>
                </a:spcAft>
              </a:pPr>
              <a:r>
                <a:rPr lang="en-GB" sz="1600" dirty="0">
                  <a:solidFill>
                    <a:prstClr val="white"/>
                  </a:solidFill>
                </a:rPr>
                <a:t>Reliable CIS and Impact-Based MHEWS supporting well-informed, science-based decision-making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074543" y="3634154"/>
              <a:ext cx="257908" cy="187569"/>
            </a:xfrm>
            <a:prstGeom prst="rightArrow">
              <a:avLst/>
            </a:prstGeom>
            <a:solidFill>
              <a:srgbClr val="77A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 baseline="-25000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Group 33"/>
            <p:cNvGrpSpPr/>
            <p:nvPr/>
          </p:nvGrpSpPr>
          <p:grpSpPr>
            <a:xfrm>
              <a:off x="5868092" y="3145632"/>
              <a:ext cx="257908" cy="1164612"/>
              <a:chOff x="5868092" y="3089179"/>
              <a:chExt cx="257908" cy="1164612"/>
            </a:xfrm>
          </p:grpSpPr>
          <p:sp>
            <p:nvSpPr>
              <p:cNvPr id="32" name="Right Arrow 31"/>
              <p:cNvSpPr/>
              <p:nvPr/>
            </p:nvSpPr>
            <p:spPr>
              <a:xfrm rot="19961312">
                <a:off x="5868092" y="3089179"/>
                <a:ext cx="257908" cy="187569"/>
              </a:xfrm>
              <a:prstGeom prst="rightArrow">
                <a:avLst/>
              </a:prstGeom>
              <a:solidFill>
                <a:srgbClr val="77A5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 baseline="-25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 rot="12438688" flipH="1">
                <a:off x="5868092" y="4066222"/>
                <a:ext cx="257908" cy="187569"/>
              </a:xfrm>
              <a:prstGeom prst="rightArrow">
                <a:avLst/>
              </a:prstGeom>
              <a:solidFill>
                <a:srgbClr val="77A5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 baseline="-25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36"/>
            <p:cNvGrpSpPr/>
            <p:nvPr/>
          </p:nvGrpSpPr>
          <p:grpSpPr>
            <a:xfrm>
              <a:off x="8628236" y="2465424"/>
              <a:ext cx="257908" cy="2525028"/>
              <a:chOff x="8628236" y="2468393"/>
              <a:chExt cx="257908" cy="2525028"/>
            </a:xfrm>
          </p:grpSpPr>
          <p:sp>
            <p:nvSpPr>
              <p:cNvPr id="35" name="Right Arrow 34"/>
              <p:cNvSpPr/>
              <p:nvPr/>
            </p:nvSpPr>
            <p:spPr>
              <a:xfrm>
                <a:off x="8628236" y="2468393"/>
                <a:ext cx="257908" cy="187569"/>
              </a:xfrm>
              <a:prstGeom prst="rightArrow">
                <a:avLst/>
              </a:prstGeom>
              <a:solidFill>
                <a:srgbClr val="77A5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 baseline="-25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8628236" y="4805852"/>
                <a:ext cx="257908" cy="187569"/>
              </a:xfrm>
              <a:prstGeom prst="rightArrow">
                <a:avLst/>
              </a:prstGeom>
              <a:solidFill>
                <a:srgbClr val="77A5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4"/>
                <a:endParaRPr lang="en-GB" sz="1867" baseline="-25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Right Arrow 37"/>
            <p:cNvSpPr/>
            <p:nvPr/>
          </p:nvSpPr>
          <p:spPr>
            <a:xfrm>
              <a:off x="8630215" y="2468393"/>
              <a:ext cx="257908" cy="187569"/>
            </a:xfrm>
            <a:prstGeom prst="rightArrow">
              <a:avLst/>
            </a:prstGeom>
            <a:solidFill>
              <a:srgbClr val="77A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GB" sz="1867" baseline="-250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1420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4A1E-DA4F-4A98-B316-5CCF304F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              </a:t>
            </a:r>
            <a:br>
              <a:rPr lang="en-US" sz="2000" dirty="0"/>
            </a:br>
            <a:r>
              <a:rPr lang="en-US" sz="2000" dirty="0"/>
              <a:t>         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63194-9094-D8A9-D54A-BBB1818D4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2AE84-A808-4E99-A1DF-0F2058866EEB}"/>
              </a:ext>
            </a:extLst>
          </p:cNvPr>
          <p:cNvCxnSpPr/>
          <p:nvPr/>
        </p:nvCxnSpPr>
        <p:spPr>
          <a:xfrm>
            <a:off x="2479729" y="12553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0F22AF-1766-48A1-8DF8-485BA1553767}"/>
              </a:ext>
            </a:extLst>
          </p:cNvPr>
          <p:cNvCxnSpPr>
            <a:cxnSpLocks/>
          </p:cNvCxnSpPr>
          <p:nvPr/>
        </p:nvCxnSpPr>
        <p:spPr>
          <a:xfrm>
            <a:off x="2836179" y="878254"/>
            <a:ext cx="0" cy="504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2F67D7-7CBD-46F5-8EB1-41D2A1BC74B1}"/>
              </a:ext>
            </a:extLst>
          </p:cNvPr>
          <p:cNvCxnSpPr>
            <a:cxnSpLocks/>
          </p:cNvCxnSpPr>
          <p:nvPr/>
        </p:nvCxnSpPr>
        <p:spPr>
          <a:xfrm>
            <a:off x="5731776" y="909250"/>
            <a:ext cx="0" cy="5012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509DC3-217D-47F5-8A9C-EF45F391EB3B}"/>
              </a:ext>
            </a:extLst>
          </p:cNvPr>
          <p:cNvCxnSpPr>
            <a:cxnSpLocks/>
          </p:cNvCxnSpPr>
          <p:nvPr/>
        </p:nvCxnSpPr>
        <p:spPr>
          <a:xfrm flipH="1">
            <a:off x="8660947" y="893752"/>
            <a:ext cx="15503" cy="4998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FB4CA-ED40-4B85-9196-59D67CE2379B}"/>
              </a:ext>
            </a:extLst>
          </p:cNvPr>
          <p:cNvCxnSpPr>
            <a:cxnSpLocks/>
          </p:cNvCxnSpPr>
          <p:nvPr/>
        </p:nvCxnSpPr>
        <p:spPr>
          <a:xfrm>
            <a:off x="11528137" y="909250"/>
            <a:ext cx="0" cy="4982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819001-DC2C-40B9-A016-DB8E88DDF256}"/>
              </a:ext>
            </a:extLst>
          </p:cNvPr>
          <p:cNvSpPr/>
          <p:nvPr/>
        </p:nvSpPr>
        <p:spPr>
          <a:xfrm>
            <a:off x="154983" y="991900"/>
            <a:ext cx="2440988" cy="728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Weather and climate extremes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C16A33-DB74-49D6-A4DC-94704B5053A5}"/>
              </a:ext>
            </a:extLst>
          </p:cNvPr>
          <p:cNvSpPr/>
          <p:nvPr/>
        </p:nvSpPr>
        <p:spPr>
          <a:xfrm>
            <a:off x="3027317" y="1004818"/>
            <a:ext cx="2440990" cy="71550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Weather translation to hazards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4F258-F7B7-45E3-9215-AEF998195B6F}"/>
              </a:ext>
            </a:extLst>
          </p:cNvPr>
          <p:cNvSpPr/>
          <p:nvPr/>
        </p:nvSpPr>
        <p:spPr>
          <a:xfrm>
            <a:off x="5881611" y="986740"/>
            <a:ext cx="2528786" cy="7335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impact and disaster risk estimation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7A4D03-7203-451D-9D77-32964F51BEF3}"/>
              </a:ext>
            </a:extLst>
          </p:cNvPr>
          <p:cNvSpPr/>
          <p:nvPr/>
        </p:nvSpPr>
        <p:spPr>
          <a:xfrm>
            <a:off x="8861140" y="999658"/>
            <a:ext cx="2448732" cy="7206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</a:rPr>
              <a:t>Risk reduction scenarios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A4B19-AFC7-47F1-B6A1-95929C4E999C}"/>
              </a:ext>
            </a:extLst>
          </p:cNvPr>
          <p:cNvSpPr txBox="1"/>
          <p:nvPr/>
        </p:nvSpPr>
        <p:spPr>
          <a:xfrm>
            <a:off x="154983" y="1846950"/>
            <a:ext cx="219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Climate data, analysis  and forecasts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5FFAEF-AA26-4526-B68E-7214F08AB206}"/>
              </a:ext>
            </a:extLst>
          </p:cNvPr>
          <p:cNvSpPr txBox="1"/>
          <p:nvPr/>
        </p:nvSpPr>
        <p:spPr>
          <a:xfrm>
            <a:off x="2849073" y="1844366"/>
            <a:ext cx="2732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Extraction of weather information to predict hazards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B498DF-04F8-4F62-BB6C-F6036E85BB15}"/>
              </a:ext>
            </a:extLst>
          </p:cNvPr>
          <p:cNvSpPr txBox="1"/>
          <p:nvPr/>
        </p:nvSpPr>
        <p:spPr>
          <a:xfrm>
            <a:off x="5806690" y="1826287"/>
            <a:ext cx="278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Placing into situational context: disaster risk, hazard, exposure and vulnerability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7951C1-7643-4198-9639-060E343031FB}"/>
              </a:ext>
            </a:extLst>
          </p:cNvPr>
          <p:cNvSpPr txBox="1"/>
          <p:nvPr/>
        </p:nvSpPr>
        <p:spPr>
          <a:xfrm>
            <a:off x="8676450" y="1777213"/>
            <a:ext cx="284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Mitigation and prevention, preparedness, response and recovery  strategies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9FA6D3-AD4F-4539-B311-4513C9B2E080}"/>
              </a:ext>
            </a:extLst>
          </p:cNvPr>
          <p:cNvSpPr txBox="1"/>
          <p:nvPr/>
        </p:nvSpPr>
        <p:spPr>
          <a:xfrm>
            <a:off x="154983" y="4928514"/>
            <a:ext cx="234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Tropical cyclone track, scale and intensity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4C675B-29C3-4795-BCD0-D72F84A568F3}"/>
              </a:ext>
            </a:extLst>
          </p:cNvPr>
          <p:cNvSpPr txBox="1"/>
          <p:nvPr/>
        </p:nvSpPr>
        <p:spPr>
          <a:xfrm>
            <a:off x="2991165" y="4925934"/>
            <a:ext cx="2678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Storm surge, flooding, inundated areas and strong wind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4F07EB-AA20-4558-9E8F-1183EE5039B8}"/>
              </a:ext>
            </a:extLst>
          </p:cNvPr>
          <p:cNvSpPr txBox="1"/>
          <p:nvPr/>
        </p:nvSpPr>
        <p:spPr>
          <a:xfrm>
            <a:off x="5731789" y="4892357"/>
            <a:ext cx="2603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Affected population and infrastructure, disruption of services, damages due to wind and water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4D78B7-21F3-45FB-A5FB-B85C28D0BC19}"/>
              </a:ext>
            </a:extLst>
          </p:cNvPr>
          <p:cNvSpPr txBox="1"/>
          <p:nvPr/>
        </p:nvSpPr>
        <p:spPr>
          <a:xfrm>
            <a:off x="8761698" y="4874277"/>
            <a:ext cx="297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Implementation of evacuation and recovery plans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9F2E95-25B9-44B0-8A7C-F0B32B4CBABA}"/>
              </a:ext>
            </a:extLst>
          </p:cNvPr>
          <p:cNvCxnSpPr>
            <a:cxnSpLocks/>
          </p:cNvCxnSpPr>
          <p:nvPr/>
        </p:nvCxnSpPr>
        <p:spPr>
          <a:xfrm>
            <a:off x="15498" y="2619226"/>
            <a:ext cx="11499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E54C7360-7D56-4728-B795-9B4DE658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82" y="2699766"/>
            <a:ext cx="2840032" cy="21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1/13/Rita_evacuees_from_Houston_Texas_September_21_2005.jpg/250px-Rita_evacuees_from_Houston_Texas_September_21_2005.jpg">
            <a:extLst>
              <a:ext uri="{FF2B5EF4-FFF2-40B4-BE49-F238E27FC236}">
                <a16:creationId xmlns:a16="http://schemas.microsoft.com/office/drawing/2014/main" id="{DEE8EDB2-4179-4D92-9F2C-EE02E868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215" y="2718833"/>
            <a:ext cx="2784526" cy="21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BDB791-6FAB-4A79-A213-2615C59DD9FB}"/>
              </a:ext>
            </a:extLst>
          </p:cNvPr>
          <p:cNvCxnSpPr>
            <a:cxnSpLocks/>
          </p:cNvCxnSpPr>
          <p:nvPr/>
        </p:nvCxnSpPr>
        <p:spPr>
          <a:xfrm flipV="1">
            <a:off x="0" y="4873857"/>
            <a:ext cx="115152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BE5E8C-F6D1-4347-B9A8-1EAF98277B59}"/>
              </a:ext>
            </a:extLst>
          </p:cNvPr>
          <p:cNvCxnSpPr>
            <a:cxnSpLocks/>
          </p:cNvCxnSpPr>
          <p:nvPr/>
        </p:nvCxnSpPr>
        <p:spPr>
          <a:xfrm flipV="1">
            <a:off x="12918" y="5907583"/>
            <a:ext cx="11522955" cy="17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554015-2A83-42ED-8305-2208925E27A8}"/>
              </a:ext>
            </a:extLst>
          </p:cNvPr>
          <p:cNvCxnSpPr>
            <a:cxnSpLocks/>
          </p:cNvCxnSpPr>
          <p:nvPr/>
        </p:nvCxnSpPr>
        <p:spPr>
          <a:xfrm flipV="1">
            <a:off x="10338" y="868051"/>
            <a:ext cx="11522955" cy="17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87A5991-F00D-4A50-BC43-E941E4C64C49}"/>
              </a:ext>
            </a:extLst>
          </p:cNvPr>
          <p:cNvSpPr txBox="1"/>
          <p:nvPr/>
        </p:nvSpPr>
        <p:spPr>
          <a:xfrm>
            <a:off x="1270690" y="5966913"/>
            <a:ext cx="2788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Climate services (pathway 1)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042623-BB4B-4C1F-B560-820A8E5DFF7A}"/>
              </a:ext>
            </a:extLst>
          </p:cNvPr>
          <p:cNvSpPr txBox="1"/>
          <p:nvPr/>
        </p:nvSpPr>
        <p:spPr>
          <a:xfrm>
            <a:off x="2397317" y="6165811"/>
            <a:ext cx="425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Multi-hazard early warning systems (pathway 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E3ADB8-5241-472F-B07F-D48D7D0ABA72}"/>
              </a:ext>
            </a:extLst>
          </p:cNvPr>
          <p:cNvSpPr txBox="1"/>
          <p:nvPr/>
        </p:nvSpPr>
        <p:spPr>
          <a:xfrm>
            <a:off x="3797416" y="6457693"/>
            <a:ext cx="425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Disaster risk reduction (pathway 3)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FAF0323-8B41-4192-AA5C-2B8B1EE2496D}"/>
              </a:ext>
            </a:extLst>
          </p:cNvPr>
          <p:cNvCxnSpPr>
            <a:cxnSpLocks/>
          </p:cNvCxnSpPr>
          <p:nvPr/>
        </p:nvCxnSpPr>
        <p:spPr>
          <a:xfrm flipH="1">
            <a:off x="0" y="6115528"/>
            <a:ext cx="1394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CC9A1BC-28A5-4622-8BF9-A858DBFBADC1}"/>
              </a:ext>
            </a:extLst>
          </p:cNvPr>
          <p:cNvCxnSpPr>
            <a:cxnSpLocks/>
          </p:cNvCxnSpPr>
          <p:nvPr/>
        </p:nvCxnSpPr>
        <p:spPr>
          <a:xfrm>
            <a:off x="3932908" y="6136190"/>
            <a:ext cx="1791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0A5B9C8-CD09-487E-948F-1F8185FC2191}"/>
              </a:ext>
            </a:extLst>
          </p:cNvPr>
          <p:cNvCxnSpPr>
            <a:cxnSpLocks/>
          </p:cNvCxnSpPr>
          <p:nvPr/>
        </p:nvCxnSpPr>
        <p:spPr>
          <a:xfrm flipH="1">
            <a:off x="1" y="6353635"/>
            <a:ext cx="2347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3AB21E2-19EE-4D3A-8CAE-346592A31CA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6649013" y="6335088"/>
            <a:ext cx="4886860" cy="185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953BF21-C203-4980-B0E6-9553ADA7603B}"/>
              </a:ext>
            </a:extLst>
          </p:cNvPr>
          <p:cNvCxnSpPr>
            <a:cxnSpLocks/>
          </p:cNvCxnSpPr>
          <p:nvPr/>
        </p:nvCxnSpPr>
        <p:spPr>
          <a:xfrm flipH="1" flipV="1">
            <a:off x="10340" y="6607467"/>
            <a:ext cx="4394725" cy="22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FC04A80-C4CE-42BB-8963-0DF93B40CBC8}"/>
              </a:ext>
            </a:extLst>
          </p:cNvPr>
          <p:cNvCxnSpPr>
            <a:cxnSpLocks/>
          </p:cNvCxnSpPr>
          <p:nvPr/>
        </p:nvCxnSpPr>
        <p:spPr>
          <a:xfrm flipV="1">
            <a:off x="7581900" y="6618768"/>
            <a:ext cx="3953973" cy="82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234525DE-B672-4209-9595-4AF96B2E1DC0}"/>
              </a:ext>
            </a:extLst>
          </p:cNvPr>
          <p:cNvSpPr/>
          <p:nvPr/>
        </p:nvSpPr>
        <p:spPr>
          <a:xfrm>
            <a:off x="2630477" y="1259456"/>
            <a:ext cx="369341" cy="1659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242DF588-3D5B-476F-8FA9-9F3AE5643DBF}"/>
              </a:ext>
            </a:extLst>
          </p:cNvPr>
          <p:cNvSpPr/>
          <p:nvPr/>
        </p:nvSpPr>
        <p:spPr>
          <a:xfrm>
            <a:off x="5508824" y="1273832"/>
            <a:ext cx="369341" cy="1659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2C45CC19-B376-45DF-8A0C-63975A4BAC12}"/>
              </a:ext>
            </a:extLst>
          </p:cNvPr>
          <p:cNvSpPr/>
          <p:nvPr/>
        </p:nvSpPr>
        <p:spPr>
          <a:xfrm>
            <a:off x="8459059" y="1273832"/>
            <a:ext cx="369341" cy="1659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BDB09-F5D2-4F6F-513F-B6A9150783C3}"/>
              </a:ext>
            </a:extLst>
          </p:cNvPr>
          <p:cNvSpPr txBox="1"/>
          <p:nvPr/>
        </p:nvSpPr>
        <p:spPr>
          <a:xfrm>
            <a:off x="1507559" y="351372"/>
            <a:ext cx="10698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45972"/>
                </a:solidFill>
                <a:latin typeface="Corbel" panose="020B0503020204020204" pitchFamily="34" charset="0"/>
                <a:ea typeface="+mj-ea"/>
                <a:cs typeface="+mj-cs"/>
              </a:rPr>
              <a:t>Application of the three paradigm-shifting pathways in tropical cyclone and storm intervention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72EDE-DF98-E025-7E31-A7CDE95E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29" y="2640284"/>
            <a:ext cx="2879988" cy="217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tsirai forecast: Rapidly intensified cyclone bears down on Madagascar |  CNN">
            <a:extLst>
              <a:ext uri="{FF2B5EF4-FFF2-40B4-BE49-F238E27FC236}">
                <a16:creationId xmlns:a16="http://schemas.microsoft.com/office/drawing/2014/main" id="{0ACE73E9-E8D7-02C6-D4D1-E64E8F477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" y="2657284"/>
            <a:ext cx="2735106" cy="21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11E31B3-F268-1DE4-4BEB-C3F3D0FA3E94}"/>
              </a:ext>
            </a:extLst>
          </p:cNvPr>
          <p:cNvGrpSpPr/>
          <p:nvPr/>
        </p:nvGrpSpPr>
        <p:grpSpPr>
          <a:xfrm>
            <a:off x="2830079" y="2437749"/>
            <a:ext cx="9662032" cy="2746836"/>
            <a:chOff x="3155459" y="1961121"/>
            <a:chExt cx="9662032" cy="2746836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DE501BAD-969F-589E-DCEF-91DEA43A467C}"/>
                </a:ext>
              </a:extLst>
            </p:cNvPr>
            <p:cNvSpPr/>
            <p:nvPr/>
          </p:nvSpPr>
          <p:spPr>
            <a:xfrm>
              <a:off x="3155459" y="1961121"/>
              <a:ext cx="1579789" cy="1579791"/>
            </a:xfrm>
            <a:prstGeom prst="arc">
              <a:avLst>
                <a:gd name="adj1" fmla="val 7914138"/>
                <a:gd name="adj2" fmla="val 2868450"/>
              </a:avLst>
            </a:prstGeom>
            <a:ln w="317500">
              <a:solidFill>
                <a:srgbClr val="04597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rtlCol="0" anchor="t" anchorCtr="0"/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076"/>
              <a:endParaRPr lang="en-US" sz="3200" dirty="0">
                <a:solidFill>
                  <a:srgbClr val="045971"/>
                </a:solidFill>
                <a:latin typeface="Open Sans Regular" charset="0"/>
                <a:ea typeface="Open Sans Regular" charset="0"/>
                <a:cs typeface="Open Sans Regular" charset="0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FE45EE09-23FB-FA60-7D31-ABDFD58E5F79}"/>
                </a:ext>
              </a:extLst>
            </p:cNvPr>
            <p:cNvSpPr/>
            <p:nvPr/>
          </p:nvSpPr>
          <p:spPr>
            <a:xfrm rot="10800000">
              <a:off x="6360901" y="3125217"/>
              <a:ext cx="1579789" cy="1579791"/>
            </a:xfrm>
            <a:prstGeom prst="arc">
              <a:avLst>
                <a:gd name="adj1" fmla="val 7914138"/>
                <a:gd name="adj2" fmla="val 2868450"/>
              </a:avLst>
            </a:prstGeom>
            <a:ln w="317500">
              <a:solidFill>
                <a:srgbClr val="92C1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076"/>
              <a:endParaRPr lang="en-US" sz="3200" dirty="0">
                <a:solidFill>
                  <a:srgbClr val="045971"/>
                </a:solidFill>
                <a:latin typeface="Open Sans Regular" charset="0"/>
                <a:ea typeface="Open Sans Regular" charset="0"/>
                <a:cs typeface="Open Sans Regular" charset="0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42212897-9A07-7797-1FEB-7A84D6F39724}"/>
                </a:ext>
              </a:extLst>
            </p:cNvPr>
            <p:cNvSpPr/>
            <p:nvPr/>
          </p:nvSpPr>
          <p:spPr>
            <a:xfrm>
              <a:off x="7427693" y="1961121"/>
              <a:ext cx="1579789" cy="1579791"/>
            </a:xfrm>
            <a:prstGeom prst="arc">
              <a:avLst>
                <a:gd name="adj1" fmla="val 7914138"/>
                <a:gd name="adj2" fmla="val 2868450"/>
              </a:avLst>
            </a:prstGeom>
            <a:ln w="317500">
              <a:solidFill>
                <a:srgbClr val="04597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076"/>
              <a:endParaRPr lang="en-US" sz="3200" dirty="0">
                <a:solidFill>
                  <a:srgbClr val="045971"/>
                </a:solidFill>
                <a:latin typeface="Open Sans Regular" charset="0"/>
                <a:ea typeface="Open Sans Regular" charset="0"/>
                <a:cs typeface="Open Sans Regular" charset="0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15FD2FEA-0AC0-EF29-6F36-E14375A411D7}"/>
                </a:ext>
              </a:extLst>
            </p:cNvPr>
            <p:cNvSpPr/>
            <p:nvPr/>
          </p:nvSpPr>
          <p:spPr>
            <a:xfrm rot="10800000">
              <a:off x="4223244" y="3121384"/>
              <a:ext cx="1579789" cy="1579791"/>
            </a:xfrm>
            <a:prstGeom prst="arc">
              <a:avLst>
                <a:gd name="adj1" fmla="val 7914138"/>
                <a:gd name="adj2" fmla="val 2868450"/>
              </a:avLst>
            </a:prstGeom>
            <a:ln w="317500">
              <a:solidFill>
                <a:srgbClr val="92C1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076"/>
              <a:endParaRPr lang="en-US" sz="3200" dirty="0">
                <a:solidFill>
                  <a:srgbClr val="045971"/>
                </a:solidFill>
                <a:latin typeface="Open Sans Regular" charset="0"/>
                <a:ea typeface="Open Sans Regular" charset="0"/>
                <a:cs typeface="Open Sans Regular" charset="0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33FAA3E6-542B-0F48-26AA-EA8F87C772FB}"/>
                </a:ext>
              </a:extLst>
            </p:cNvPr>
            <p:cNvSpPr/>
            <p:nvPr/>
          </p:nvSpPr>
          <p:spPr>
            <a:xfrm>
              <a:off x="5293962" y="1961121"/>
              <a:ext cx="1579789" cy="1579791"/>
            </a:xfrm>
            <a:prstGeom prst="arc">
              <a:avLst>
                <a:gd name="adj1" fmla="val 7914138"/>
                <a:gd name="adj2" fmla="val 2868450"/>
              </a:avLst>
            </a:prstGeom>
            <a:ln w="317500">
              <a:solidFill>
                <a:srgbClr val="04597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076"/>
              <a:endParaRPr lang="en-US" sz="3200" dirty="0">
                <a:solidFill>
                  <a:srgbClr val="045971"/>
                </a:solidFill>
                <a:latin typeface="Open Sans Regular" charset="0"/>
                <a:ea typeface="Open Sans Regular" charset="0"/>
                <a:cs typeface="Open Sans Regular" charset="0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E5AB8B1B-9FFC-81CD-A416-33E01DF1EA55}"/>
                </a:ext>
              </a:extLst>
            </p:cNvPr>
            <p:cNvSpPr/>
            <p:nvPr/>
          </p:nvSpPr>
          <p:spPr>
            <a:xfrm rot="10800000">
              <a:off x="8493588" y="3128166"/>
              <a:ext cx="1579789" cy="1579791"/>
            </a:xfrm>
            <a:prstGeom prst="arc">
              <a:avLst>
                <a:gd name="adj1" fmla="val 16153566"/>
                <a:gd name="adj2" fmla="val 2868450"/>
              </a:avLst>
            </a:prstGeom>
            <a:ln w="317500">
              <a:solidFill>
                <a:srgbClr val="92C1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076"/>
              <a:endParaRPr lang="en-US" sz="3200" dirty="0">
                <a:solidFill>
                  <a:srgbClr val="045971"/>
                </a:solidFill>
                <a:latin typeface="Open Sans Regular" charset="0"/>
                <a:ea typeface="Open Sans Regular" charset="0"/>
                <a:cs typeface="Open Sans Regular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9DD2A3-5646-4989-9010-5977984A6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7493" y="4707886"/>
              <a:ext cx="3529998" cy="1"/>
            </a:xfrm>
            <a:prstGeom prst="line">
              <a:avLst/>
            </a:prstGeom>
            <a:ln w="317500" cap="flat" cmpd="sng">
              <a:solidFill>
                <a:srgbClr val="92C13F"/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4">
            <a:extLst>
              <a:ext uri="{FF2B5EF4-FFF2-40B4-BE49-F238E27FC236}">
                <a16:creationId xmlns:a16="http://schemas.microsoft.com/office/drawing/2014/main" id="{6BBD6316-DFD8-9B42-28BC-F56FE8702CA6}"/>
              </a:ext>
            </a:extLst>
          </p:cNvPr>
          <p:cNvSpPr/>
          <p:nvPr/>
        </p:nvSpPr>
        <p:spPr>
          <a:xfrm>
            <a:off x="6850694" y="5266090"/>
            <a:ext cx="891519" cy="40846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9050" cmpd="sng">
            <a:solidFill>
              <a:srgbClr val="92C13F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76"/>
            <a:endParaRPr lang="en-US" sz="3200" dirty="0">
              <a:solidFill>
                <a:srgbClr val="045971"/>
              </a:solidFill>
              <a:latin typeface="Open Sans Regular" charset="0"/>
              <a:ea typeface="Open Sans Regular" charset="0"/>
              <a:cs typeface="Open Sans Regular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FF42003-EC58-54FB-AC17-2F639D1B3AFC}"/>
              </a:ext>
            </a:extLst>
          </p:cNvPr>
          <p:cNvCxnSpPr/>
          <p:nvPr/>
        </p:nvCxnSpPr>
        <p:spPr>
          <a:xfrm>
            <a:off x="8833441" y="3170058"/>
            <a:ext cx="304800" cy="1"/>
          </a:xfrm>
          <a:prstGeom prst="line">
            <a:avLst/>
          </a:prstGeom>
          <a:ln w="19050" cmpd="sng">
            <a:solidFill>
              <a:srgbClr val="045972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9">
            <a:extLst>
              <a:ext uri="{FF2B5EF4-FFF2-40B4-BE49-F238E27FC236}">
                <a16:creationId xmlns:a16="http://schemas.microsoft.com/office/drawing/2014/main" id="{C5230455-FF87-97C2-5D80-D567BC7FD978}"/>
              </a:ext>
            </a:extLst>
          </p:cNvPr>
          <p:cNvSpPr txBox="1"/>
          <p:nvPr/>
        </p:nvSpPr>
        <p:spPr>
          <a:xfrm>
            <a:off x="7146485" y="2457483"/>
            <a:ext cx="1540316" cy="1540316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>
                <a:gd name="adj" fmla="val 11586979"/>
              </a:avLst>
            </a:prstTxWarp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76"/>
            <a:r>
              <a:rPr lang="en-IE" sz="1200" b="1" dirty="0">
                <a:solidFill>
                  <a:srgbClr val="FFFFFF"/>
                </a:solidFill>
                <a:latin typeface="Corbel" panose="020B0503020204020204" pitchFamily="34" charset="0"/>
              </a:rPr>
              <a:t>RISK-TAKING, PATIENT CAPITAL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941821-DCF8-2FA2-C43E-D0C1B9DD84E3}"/>
              </a:ext>
            </a:extLst>
          </p:cNvPr>
          <p:cNvSpPr/>
          <p:nvPr/>
        </p:nvSpPr>
        <p:spPr>
          <a:xfrm>
            <a:off x="7809533" y="5515448"/>
            <a:ext cx="2408519" cy="87408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76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92C13F"/>
                </a:solidFill>
                <a:latin typeface="Corbel" panose="020B0503020204020204" pitchFamily="34" charset="0"/>
                <a:ea typeface="Open Sans SemiBold" charset="0"/>
                <a:cs typeface="Open Sans SemiBold" charset="0"/>
              </a:rPr>
              <a:t>BALANCED ALLOCATION</a:t>
            </a:r>
          </a:p>
          <a:p>
            <a:pPr marL="285744" indent="-285744" defTabSz="1219076">
              <a:buClr>
                <a:srgbClr val="77B82A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IE" sz="1100" dirty="0">
                <a:solidFill>
                  <a:srgbClr val="008A83">
                    <a:lumMod val="50000"/>
                  </a:srgbClr>
                </a:solidFill>
                <a:latin typeface="Corbel" panose="020B0503020204020204" pitchFamily="34" charset="0"/>
              </a:rPr>
              <a:t>targeting 50:50 allocation between mitigation &amp; adaptation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D4C464-08A8-418E-1B19-79F4C21EA33C}"/>
              </a:ext>
            </a:extLst>
          </p:cNvPr>
          <p:cNvSpPr/>
          <p:nvPr/>
        </p:nvSpPr>
        <p:spPr>
          <a:xfrm>
            <a:off x="9210623" y="3018734"/>
            <a:ext cx="1816211" cy="1554272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76">
              <a:spcBef>
                <a:spcPts val="600"/>
              </a:spcBef>
              <a:buClr>
                <a:srgbClr val="045972"/>
              </a:buClr>
            </a:pPr>
            <a:r>
              <a:rPr lang="en-IE" sz="1400" b="1" dirty="0">
                <a:solidFill>
                  <a:srgbClr val="045972"/>
                </a:solidFill>
                <a:latin typeface="Corbel" panose="020B0503020204020204" pitchFamily="34" charset="0"/>
              </a:rPr>
              <a:t>RISK-TAKING, PATIENT CAPITAL</a:t>
            </a:r>
            <a:endParaRPr lang="en-US" sz="1400" dirty="0">
              <a:solidFill>
                <a:srgbClr val="045972"/>
              </a:solidFill>
              <a:latin typeface="Museo 500" panose="02000000000000000000" pitchFamily="2" charset="77"/>
              <a:ea typeface="Open Sans Semibold" charset="0"/>
              <a:cs typeface="Open Sans Semibold" charset="0"/>
            </a:endParaRPr>
          </a:p>
          <a:p>
            <a:pPr marL="285744" indent="-285744" defTabSz="1219076">
              <a:buClr>
                <a:srgbClr val="04597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IE" sz="1100" dirty="0">
                <a:solidFill>
                  <a:srgbClr val="008A83">
                    <a:lumMod val="50000"/>
                  </a:srgbClr>
                </a:solidFill>
                <a:latin typeface="Corbel" panose="020B0503020204020204" pitchFamily="34" charset="0"/>
              </a:rPr>
              <a:t>accept higher risks to support early-stage project development &amp; innovations to catalyse climate finance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428C56-E061-354A-7E32-4007E0ADFEAD}"/>
              </a:ext>
            </a:extLst>
          </p:cNvPr>
          <p:cNvSpPr txBox="1">
            <a:spLocks/>
          </p:cNvSpPr>
          <p:nvPr/>
        </p:nvSpPr>
        <p:spPr>
          <a:xfrm rot="20852295">
            <a:off x="6064045" y="3682902"/>
            <a:ext cx="1546283" cy="152936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821255"/>
              </a:avLst>
            </a:prstTxWarp>
            <a:spAutoFit/>
          </a:bodyPr>
          <a:lstStyle/>
          <a:p>
            <a:pPr defTabSz="1219170"/>
            <a:r>
              <a:rPr lang="en-IE" sz="1200" b="1" dirty="0">
                <a:solidFill>
                  <a:srgbClr val="FFFFFF"/>
                </a:solidFill>
                <a:latin typeface="Corbel" panose="020B0503020204020204" pitchFamily="34" charset="0"/>
              </a:rPr>
              <a:t>BALANCED ALLOCATION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75B921-D4C4-F555-981B-275AB38217E6}"/>
              </a:ext>
            </a:extLst>
          </p:cNvPr>
          <p:cNvCxnSpPr/>
          <p:nvPr/>
        </p:nvCxnSpPr>
        <p:spPr>
          <a:xfrm flipH="1">
            <a:off x="2375759" y="3170058"/>
            <a:ext cx="304800" cy="1"/>
          </a:xfrm>
          <a:prstGeom prst="line">
            <a:avLst/>
          </a:prstGeom>
          <a:ln w="19050" cmpd="sng">
            <a:solidFill>
              <a:srgbClr val="045972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7">
            <a:extLst>
              <a:ext uri="{FF2B5EF4-FFF2-40B4-BE49-F238E27FC236}">
                <a16:creationId xmlns:a16="http://schemas.microsoft.com/office/drawing/2014/main" id="{B7E5467E-3A18-1024-6F2C-C4E0E6C5DACE}"/>
              </a:ext>
            </a:extLst>
          </p:cNvPr>
          <p:cNvSpPr txBox="1"/>
          <p:nvPr/>
        </p:nvSpPr>
        <p:spPr>
          <a:xfrm>
            <a:off x="2864855" y="2452308"/>
            <a:ext cx="1540316" cy="1540317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76"/>
            <a:r>
              <a:rPr lang="en-IE" sz="1200" b="1" dirty="0">
                <a:solidFill>
                  <a:srgbClr val="FFFFFF"/>
                </a:solidFill>
                <a:latin typeface="Corbel" panose="020B0503020204020204" pitchFamily="34" charset="0"/>
              </a:rPr>
              <a:t>COUNTRY-DRIVEN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4198AC-DB69-5E9C-88C6-D662DF7B4217}"/>
              </a:ext>
            </a:extLst>
          </p:cNvPr>
          <p:cNvSpPr/>
          <p:nvPr/>
        </p:nvSpPr>
        <p:spPr>
          <a:xfrm>
            <a:off x="594952" y="3035577"/>
            <a:ext cx="1735664" cy="1419601"/>
          </a:xfrm>
          <a:prstGeom prst="rect">
            <a:avLst/>
          </a:prstGeom>
        </p:spPr>
        <p:txBody>
          <a:bodyPr wrap="square" lIns="0" tIns="0" rIns="108000" bIns="14400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076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45972"/>
                </a:solidFill>
                <a:latin typeface="Corbel" panose="020B0503020204020204" pitchFamily="34" charset="0"/>
                <a:ea typeface="Open Sans SemiBold" charset="0"/>
                <a:cs typeface="Open Sans SemiBold" charset="0"/>
              </a:rPr>
              <a:t>COUNTRY-DRIVEN</a:t>
            </a:r>
          </a:p>
          <a:p>
            <a:pPr marL="171446" indent="-171446" algn="r" defTabSz="1219076">
              <a:buClr>
                <a:srgbClr val="045972"/>
              </a:buClr>
              <a:buSzPct val="124000"/>
              <a:buFont typeface="Courier New" panose="02070309020205020404" pitchFamily="49" charset="0"/>
              <a:buChar char="o"/>
            </a:pPr>
            <a:r>
              <a:rPr lang="en-IE" sz="1100" dirty="0">
                <a:solidFill>
                  <a:srgbClr val="008A83">
                    <a:lumMod val="50000"/>
                  </a:srgbClr>
                </a:solidFill>
                <a:latin typeface="Corbel" panose="020B0503020204020204" pitchFamily="34" charset="0"/>
              </a:rPr>
              <a:t>Readiness programme supports country planning </a:t>
            </a:r>
          </a:p>
          <a:p>
            <a:pPr marL="171446" indent="-171446" algn="r" defTabSz="1219076">
              <a:buClr>
                <a:srgbClr val="045972"/>
              </a:buClr>
              <a:buSzPct val="124000"/>
              <a:buFont typeface="Courier New" panose="02070309020205020404" pitchFamily="49" charset="0"/>
              <a:buChar char="o"/>
            </a:pPr>
            <a:r>
              <a:rPr lang="en-IE" sz="1100" dirty="0">
                <a:solidFill>
                  <a:srgbClr val="008A83">
                    <a:lumMod val="50000"/>
                  </a:srgbClr>
                </a:solidFill>
                <a:latin typeface="Corbel" panose="020B0503020204020204" pitchFamily="34" charset="0"/>
              </a:rPr>
              <a:t>GCF programming is aligned with country priorities</a:t>
            </a:r>
          </a:p>
        </p:txBody>
      </p:sp>
      <p:sp>
        <p:nvSpPr>
          <p:cNvPr id="50" name="Freeform 3">
            <a:extLst>
              <a:ext uri="{FF2B5EF4-FFF2-40B4-BE49-F238E27FC236}">
                <a16:creationId xmlns:a16="http://schemas.microsoft.com/office/drawing/2014/main" id="{95122D4A-0910-363C-6E9E-FC4EA90B1841}"/>
              </a:ext>
            </a:extLst>
          </p:cNvPr>
          <p:cNvSpPr/>
          <p:nvPr/>
        </p:nvSpPr>
        <p:spPr>
          <a:xfrm flipH="1">
            <a:off x="3802026" y="5332458"/>
            <a:ext cx="891519" cy="342100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9050" cmpd="sng">
            <a:solidFill>
              <a:srgbClr val="92C13F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76"/>
            <a:endParaRPr lang="en-US" sz="3200" dirty="0">
              <a:solidFill>
                <a:srgbClr val="045971"/>
              </a:solidFill>
              <a:latin typeface="Open Sans Regular" charset="0"/>
              <a:ea typeface="Open Sans Regular" charset="0"/>
              <a:cs typeface="Open Sans Regular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63A2BC-EE68-7E39-4D60-433853DD120E}"/>
              </a:ext>
            </a:extLst>
          </p:cNvPr>
          <p:cNvSpPr/>
          <p:nvPr/>
        </p:nvSpPr>
        <p:spPr>
          <a:xfrm>
            <a:off x="1323192" y="5515449"/>
            <a:ext cx="2435457" cy="87716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076">
              <a:spcBef>
                <a:spcPts val="600"/>
              </a:spcBef>
            </a:pPr>
            <a:r>
              <a:rPr lang="en-IE" sz="1400" b="1" dirty="0">
                <a:solidFill>
                  <a:srgbClr val="92C13F"/>
                </a:solidFill>
                <a:latin typeface="Corbel" panose="020B0503020204020204" pitchFamily="34" charset="0"/>
              </a:rPr>
              <a:t>AN OPEN, PARTNERSHIP ORGANISATION</a:t>
            </a:r>
          </a:p>
          <a:p>
            <a:pPr marL="171446" indent="-171446" algn="r" defTabSz="1219076">
              <a:buClr>
                <a:srgbClr val="77B82A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IE" sz="1100" dirty="0">
                <a:solidFill>
                  <a:srgbClr val="008A83">
                    <a:lumMod val="50000"/>
                  </a:srgbClr>
                </a:solidFill>
                <a:latin typeface="Corbel" panose="020B0503020204020204" pitchFamily="34" charset="0"/>
              </a:rPr>
              <a:t>over 200 Accredited Entities and delivery partners</a:t>
            </a:r>
          </a:p>
        </p:txBody>
      </p:sp>
      <p:sp>
        <p:nvSpPr>
          <p:cNvPr id="52" name="Freeform 1">
            <a:extLst>
              <a:ext uri="{FF2B5EF4-FFF2-40B4-BE49-F238E27FC236}">
                <a16:creationId xmlns:a16="http://schemas.microsoft.com/office/drawing/2014/main" id="{D2C21389-7C96-0EE7-1B15-16BD85A70F9F}"/>
              </a:ext>
            </a:extLst>
          </p:cNvPr>
          <p:cNvSpPr/>
          <p:nvPr/>
        </p:nvSpPr>
        <p:spPr>
          <a:xfrm flipV="1">
            <a:off x="5752746" y="1660849"/>
            <a:ext cx="2616852" cy="669323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9050" cmpd="sng">
            <a:solidFill>
              <a:srgbClr val="04597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76"/>
            <a:endParaRPr lang="en-US" sz="3200" dirty="0">
              <a:solidFill>
                <a:srgbClr val="045971"/>
              </a:solidFill>
              <a:latin typeface="Open Sans Regular" charset="0"/>
              <a:ea typeface="Open Sans Regular" charset="0"/>
              <a:cs typeface="Open Sans Regular" charset="0"/>
            </a:endParaRPr>
          </a:p>
        </p:txBody>
      </p:sp>
      <p:sp>
        <p:nvSpPr>
          <p:cNvPr id="53" name="TextBox 8">
            <a:extLst>
              <a:ext uri="{FF2B5EF4-FFF2-40B4-BE49-F238E27FC236}">
                <a16:creationId xmlns:a16="http://schemas.microsoft.com/office/drawing/2014/main" id="{23123961-6754-FAC3-C1EE-5F7AC89FE737}"/>
              </a:ext>
            </a:extLst>
          </p:cNvPr>
          <p:cNvSpPr txBox="1"/>
          <p:nvPr/>
        </p:nvSpPr>
        <p:spPr>
          <a:xfrm>
            <a:off x="4990655" y="2457483"/>
            <a:ext cx="1540316" cy="1540316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>
                <a:gd name="adj" fmla="val 10165723"/>
              </a:avLst>
            </a:prstTxWarp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76"/>
            <a:r>
              <a:rPr lang="en-IE" sz="1200" b="1" dirty="0">
                <a:solidFill>
                  <a:srgbClr val="FFFFFF"/>
                </a:solidFill>
                <a:latin typeface="Corbel" panose="020B0503020204020204" pitchFamily="34" charset="0"/>
              </a:rPr>
              <a:t>A RANGE OF FINANCING INSTRUMENTS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030DD8-29B2-63D7-B527-F48ECA9A95E9}"/>
              </a:ext>
            </a:extLst>
          </p:cNvPr>
          <p:cNvSpPr/>
          <p:nvPr/>
        </p:nvSpPr>
        <p:spPr>
          <a:xfrm>
            <a:off x="8718697" y="1558044"/>
            <a:ext cx="2663456" cy="138499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76"/>
            <a:r>
              <a:rPr lang="en-IE" sz="1400" b="1" dirty="0">
                <a:solidFill>
                  <a:srgbClr val="045972"/>
                </a:solidFill>
                <a:latin typeface="Corbel" panose="020B0503020204020204" pitchFamily="34" charset="0"/>
              </a:rPr>
              <a:t>A RANGE OF FINANCING INSTRUMENTS</a:t>
            </a:r>
          </a:p>
          <a:p>
            <a:pPr marL="285744" indent="-285744" defTabSz="1219076">
              <a:buClr>
                <a:srgbClr val="04597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IE" sz="1100" dirty="0">
                <a:solidFill>
                  <a:srgbClr val="008A83">
                    <a:lumMod val="50000"/>
                  </a:srgbClr>
                </a:solidFill>
                <a:latin typeface="Corbel" panose="020B0503020204020204" pitchFamily="34" charset="0"/>
              </a:rPr>
              <a:t>Grants, Equity, Guarantees &amp; Loans</a:t>
            </a:r>
          </a:p>
          <a:p>
            <a:pPr marL="285744" indent="-285744" defTabSz="1219076">
              <a:buClr>
                <a:srgbClr val="04597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IE" sz="1100" dirty="0">
                <a:solidFill>
                  <a:srgbClr val="008A83">
                    <a:lumMod val="50000"/>
                  </a:srgbClr>
                </a:solidFill>
                <a:latin typeface="Corbel" panose="020B0503020204020204" pitchFamily="34" charset="0"/>
              </a:rPr>
              <a:t>leverage blended finance</a:t>
            </a:r>
          </a:p>
          <a:p>
            <a:pPr marL="285744" indent="-285744" defTabSz="1219076">
              <a:buClr>
                <a:srgbClr val="04597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IE" sz="1100" dirty="0">
                <a:solidFill>
                  <a:srgbClr val="008A83">
                    <a:lumMod val="50000"/>
                  </a:srgbClr>
                </a:solidFill>
                <a:latin typeface="Corbel" panose="020B0503020204020204" pitchFamily="34" charset="0"/>
              </a:rPr>
              <a:t>Piloting  support for new financial structures</a:t>
            </a:r>
          </a:p>
          <a:p>
            <a:pPr marL="285744" indent="-285744" defTabSz="1219076">
              <a:buClr>
                <a:srgbClr val="04597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IE" sz="1100" dirty="0">
                <a:solidFill>
                  <a:srgbClr val="008A83">
                    <a:lumMod val="50000"/>
                  </a:srgbClr>
                </a:solidFill>
                <a:latin typeface="Corbel" panose="020B0503020204020204" pitchFamily="34" charset="0"/>
              </a:rPr>
              <a:t>SAP, PPF</a:t>
            </a:r>
            <a:r>
              <a:rPr lang="en-IE" sz="1100">
                <a:solidFill>
                  <a:srgbClr val="008A83">
                    <a:lumMod val="50000"/>
                  </a:srgbClr>
                </a:solidFill>
                <a:latin typeface="Corbel" panose="020B0503020204020204" pitchFamily="34" charset="0"/>
              </a:rPr>
              <a:t>, EDA, PAP</a:t>
            </a:r>
            <a:endParaRPr lang="en-IE" sz="1100" dirty="0">
              <a:solidFill>
                <a:srgbClr val="008A83">
                  <a:lumMod val="50000"/>
                </a:srgbClr>
              </a:solidFill>
              <a:latin typeface="Corbel" panose="020B0503020204020204" pitchFamily="34" charset="0"/>
            </a:endParaRPr>
          </a:p>
        </p:txBody>
      </p:sp>
      <p:pic>
        <p:nvPicPr>
          <p:cNvPr id="55" name="Picture 54" descr="A picture containing text&#10;&#10;Description automatically generated">
            <a:extLst>
              <a:ext uri="{FF2B5EF4-FFF2-40B4-BE49-F238E27FC236}">
                <a16:creationId xmlns:a16="http://schemas.microsoft.com/office/drawing/2014/main" id="{AB57308C-BBBA-4CCC-6C9E-1A9513B14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14" y="2689837"/>
            <a:ext cx="1146041" cy="1146041"/>
          </a:xfrm>
          <a:prstGeom prst="rect">
            <a:avLst/>
          </a:prstGeom>
        </p:spPr>
      </p:pic>
      <p:pic>
        <p:nvPicPr>
          <p:cNvPr id="56" name="Picture 55" descr="A picture containing icon&#10;&#10;Description automatically generated">
            <a:extLst>
              <a:ext uri="{FF2B5EF4-FFF2-40B4-BE49-F238E27FC236}">
                <a16:creationId xmlns:a16="http://schemas.microsoft.com/office/drawing/2014/main" id="{067F9591-CCE1-C825-C14A-3ADC07CAB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27" y="3756740"/>
            <a:ext cx="1270000" cy="1270000"/>
          </a:xfrm>
          <a:prstGeom prst="rect">
            <a:avLst/>
          </a:prstGeom>
        </p:spPr>
      </p:pic>
      <p:pic>
        <p:nvPicPr>
          <p:cNvPr id="57" name="Picture 56" descr="Graphical user interface&#10;&#10;Description automatically generated">
            <a:extLst>
              <a:ext uri="{FF2B5EF4-FFF2-40B4-BE49-F238E27FC236}">
                <a16:creationId xmlns:a16="http://schemas.microsoft.com/office/drawing/2014/main" id="{EF0EAA5D-8E38-4747-9FAA-BF9BC6220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52" y="2539051"/>
            <a:ext cx="1270000" cy="1270000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A7794B22-E2D8-AEAE-5C60-C5541FEF7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93" y="3787707"/>
            <a:ext cx="1270000" cy="1270000"/>
          </a:xfrm>
          <a:prstGeom prst="rect">
            <a:avLst/>
          </a:prstGeom>
        </p:spPr>
      </p:pic>
      <p:pic>
        <p:nvPicPr>
          <p:cNvPr id="59" name="Picture 5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2B7518-86D1-310E-39A0-1624CF2619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99" y="2581263"/>
            <a:ext cx="1270000" cy="1270000"/>
          </a:xfrm>
          <a:prstGeom prst="rect">
            <a:avLst/>
          </a:prstGeom>
        </p:spPr>
      </p:pic>
      <p:sp>
        <p:nvSpPr>
          <p:cNvPr id="60" name="Title 15">
            <a:extLst>
              <a:ext uri="{FF2B5EF4-FFF2-40B4-BE49-F238E27FC236}">
                <a16:creationId xmlns:a16="http://schemas.microsoft.com/office/drawing/2014/main" id="{9D264CF7-6FE1-1A6E-F7D6-ADDBC2A3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5" y="1143000"/>
            <a:ext cx="2863169" cy="1314451"/>
          </a:xfrm>
        </p:spPr>
        <p:txBody>
          <a:bodyPr/>
          <a:lstStyle/>
          <a:p>
            <a:r>
              <a:rPr lang="en-RS"/>
              <a:t>How we work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9B54BC-F043-27CE-C94A-5F40A79545DE}"/>
              </a:ext>
            </a:extLst>
          </p:cNvPr>
          <p:cNvSpPr txBox="1">
            <a:spLocks/>
          </p:cNvSpPr>
          <p:nvPr/>
        </p:nvSpPr>
        <p:spPr>
          <a:xfrm>
            <a:off x="3895508" y="3739844"/>
            <a:ext cx="1623709" cy="146586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0682136"/>
              </a:avLst>
            </a:prstTxWarp>
            <a:spAutoFit/>
          </a:bodyPr>
          <a:lstStyle/>
          <a:p>
            <a:pPr defTabSz="1219170"/>
            <a:r>
              <a:rPr lang="en-IE" sz="1200" b="1" dirty="0">
                <a:solidFill>
                  <a:srgbClr val="FFFFFF"/>
                </a:solidFill>
                <a:latin typeface="Corbel" panose="020B0503020204020204" pitchFamily="34" charset="0"/>
              </a:rPr>
              <a:t>AN OPEN, PARTNERSHIP ORGANISATION</a:t>
            </a:r>
          </a:p>
        </p:txBody>
      </p:sp>
    </p:spTree>
    <p:extLst>
      <p:ext uri="{BB962C8B-B14F-4D97-AF65-F5344CB8AC3E}">
        <p14:creationId xmlns:p14="http://schemas.microsoft.com/office/powerpoint/2010/main" val="22740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45" grpId="0"/>
      <p:bldP spid="49" grpId="0"/>
      <p:bldP spid="50" grpId="0" animBg="1"/>
      <p:bldP spid="51" grpId="0"/>
      <p:bldP spid="52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D1332F-F7A2-B415-0560-E66DA905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A0D0-4526-41AA-86AC-F8BA0D4575CE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51167-8863-8F28-FC4C-0D4A62207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6" y="1269221"/>
            <a:ext cx="8164592" cy="4887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E58C8-4870-7FA1-A9B5-0D87A56E625D}"/>
              </a:ext>
            </a:extLst>
          </p:cNvPr>
          <p:cNvSpPr txBox="1"/>
          <p:nvPr/>
        </p:nvSpPr>
        <p:spPr>
          <a:xfrm>
            <a:off x="1940442" y="413417"/>
            <a:ext cx="9787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45972"/>
                </a:solidFill>
                <a:latin typeface="Corbel" panose="020B0503020204020204" pitchFamily="34" charset="0"/>
                <a:ea typeface="+mj-ea"/>
                <a:cs typeface="+mj-cs"/>
              </a:rPr>
              <a:t>GCF 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129009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1175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.04 - GCF at a glance_standard deck_November 2021" id="{C7C2B34B-159B-46DE-8363-A56608A28AB4}" vid="{DF570E89-A025-4C43-90C3-A863BDFFBA53}"/>
    </a:ext>
  </a:extLst>
</a:theme>
</file>

<file path=ppt/theme/theme2.xml><?xml version="1.0" encoding="utf-8"?>
<a:theme xmlns:a="http://schemas.openxmlformats.org/drawingml/2006/main" name="GCF-Theme">
  <a:themeElements>
    <a:clrScheme name="Custom 2">
      <a:dk1>
        <a:srgbClr val="045971"/>
      </a:dk1>
      <a:lt1>
        <a:srgbClr val="FFFFFF"/>
      </a:lt1>
      <a:dk2>
        <a:srgbClr val="045971"/>
      </a:dk2>
      <a:lt2>
        <a:srgbClr val="008A83"/>
      </a:lt2>
      <a:accent1>
        <a:srgbClr val="92C13F"/>
      </a:accent1>
      <a:accent2>
        <a:srgbClr val="008D36"/>
      </a:accent2>
      <a:accent3>
        <a:srgbClr val="797979"/>
      </a:accent3>
      <a:accent4>
        <a:srgbClr val="005F55"/>
      </a:accent4>
      <a:accent5>
        <a:srgbClr val="D0E2AF"/>
      </a:accent5>
      <a:accent6>
        <a:srgbClr val="70AD47"/>
      </a:accent6>
      <a:hlink>
        <a:srgbClr val="5EBCB5"/>
      </a:hlink>
      <a:folHlink>
        <a:srgbClr val="008A83"/>
      </a:folHlink>
    </a:clrScheme>
    <a:fontScheme name="Custom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F-Theme" id="{2DB5F405-74C2-0B41-9EF2-07DD48607B07}" vid="{2A801AE0-BF6B-1047-8FB6-39F2D105FA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4CCBEED9D6440BBED517F1D5B887B" ma:contentTypeVersion="2" ma:contentTypeDescription="Create a new document." ma:contentTypeScope="" ma:versionID="62b26ff377f118d97ca2f5fd47ad148b">
  <xsd:schema xmlns:xsd="http://www.w3.org/2001/XMLSchema" xmlns:xs="http://www.w3.org/2001/XMLSchema" xmlns:p="http://schemas.microsoft.com/office/2006/metadata/properties" xmlns:ns2="2dda883f-95ca-4686-bc1b-8d1a84c3743f" targetNamespace="http://schemas.microsoft.com/office/2006/metadata/properties" ma:root="true" ma:fieldsID="15d632f9576189c89b326dc2b50a59f1" ns2:_="">
    <xsd:import namespace="2dda883f-95ca-4686-bc1b-8d1a84c374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a883f-95ca-4686-bc1b-8d1a84c37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C32874-08FC-4343-9EAC-61E865BDE117}">
  <ds:schemaRefs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2dda883f-95ca-4686-bc1b-8d1a84c3743f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B42A31-30B7-4626-9535-13D9D28F2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a883f-95ca-4686-bc1b-8d1a84c374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F34F66-AE2E-4E27-84C3-1643A2EE6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 GCF presentation</Template>
  <TotalTime>1359</TotalTime>
  <Words>1884</Words>
  <Application>Microsoft Office PowerPoint</Application>
  <PresentationFormat>Widescreen</PresentationFormat>
  <Paragraphs>265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Museo 500</vt:lpstr>
      <vt:lpstr>Abadi Extra Light</vt:lpstr>
      <vt:lpstr>Arial</vt:lpstr>
      <vt:lpstr>Calibri</vt:lpstr>
      <vt:lpstr>Calibri Light</vt:lpstr>
      <vt:lpstr>Century Gothic</vt:lpstr>
      <vt:lpstr>Corbel</vt:lpstr>
      <vt:lpstr>Courier New</vt:lpstr>
      <vt:lpstr>Open Sans Regular</vt:lpstr>
      <vt:lpstr>Office Theme</vt:lpstr>
      <vt:lpstr>GCF-Theme</vt:lpstr>
      <vt:lpstr> GCF’s Investments in  Climate Information and Early Warning Systems</vt:lpstr>
      <vt:lpstr>GCF overview</vt:lpstr>
      <vt:lpstr>PowerPoint Presentation</vt:lpstr>
      <vt:lpstr>PowerPoint Presentation</vt:lpstr>
      <vt:lpstr>Framework for Paradigm-Shifting Pathways</vt:lpstr>
      <vt:lpstr>                              </vt:lpstr>
      <vt:lpstr>How we work</vt:lpstr>
      <vt:lpstr>PowerPoint Presentation</vt:lpstr>
      <vt:lpstr>PowerPoint Presentation</vt:lpstr>
      <vt:lpstr> GCF investments in CIEWS</vt:lpstr>
      <vt:lpstr>Investment Framework for Early Warning for All</vt:lpstr>
      <vt:lpstr>PowerPoint Presentation</vt:lpstr>
      <vt:lpstr>Structured approval process </vt:lpstr>
      <vt:lpstr>PowerPoint Presentation</vt:lpstr>
      <vt:lpstr>Barriers to Fit-for-Purpose CIEWS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STOP!  BEFORE YOU EDIT THIS presentation, please DOWNLOAD IT first AND SAVE IT locally.</dc:title>
  <dc:creator>Joseph Intsiful</dc:creator>
  <cp:lastModifiedBy>Joseph Intsiful</cp:lastModifiedBy>
  <cp:revision>6</cp:revision>
  <dcterms:created xsi:type="dcterms:W3CDTF">2023-01-25T11:00:19Z</dcterms:created>
  <dcterms:modified xsi:type="dcterms:W3CDTF">2023-02-14T11:36:05Z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0x010100B814CCBEED9D6440BBED517F1D5B887B</vt:lpwstr>
  </property>
</Properties>
</file>