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2"/>
  </p:sldMasterIdLst>
  <p:notesMasterIdLst>
    <p:notesMasterId r:id="rId11"/>
  </p:notesMasterIdLst>
  <p:handoutMasterIdLst>
    <p:handoutMasterId r:id="rId12"/>
  </p:handoutMasterIdLst>
  <p:sldIdLst>
    <p:sldId id="289" r:id="rId3"/>
    <p:sldId id="286" r:id="rId4"/>
    <p:sldId id="291" r:id="rId5"/>
    <p:sldId id="290" r:id="rId6"/>
    <p:sldId id="292" r:id="rId7"/>
    <p:sldId id="293" r:id="rId8"/>
    <p:sldId id="294" r:id="rId9"/>
    <p:sldId id="26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orient="horz" pos="1920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671" userDrawn="1">
          <p15:clr>
            <a:srgbClr val="A4A3A4"/>
          </p15:clr>
        </p15:guide>
        <p15:guide id="10" pos="7009" userDrawn="1">
          <p15:clr>
            <a:srgbClr val="A4A3A4"/>
          </p15:clr>
        </p15:guide>
        <p15:guide id="11" pos="6144" userDrawn="1">
          <p15:clr>
            <a:srgbClr val="A4A3A4"/>
          </p15:clr>
        </p15:guide>
        <p15:guide id="12" pos="3264" userDrawn="1">
          <p15:clr>
            <a:srgbClr val="A4A3A4"/>
          </p15:clr>
        </p15:guide>
        <p15:guide id="13" pos="7393" userDrawn="1">
          <p15:clr>
            <a:srgbClr val="A4A3A4"/>
          </p15:clr>
        </p15:guide>
        <p15:guide id="14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932"/>
    <a:srgbClr val="58595B"/>
    <a:srgbClr val="76ABDA"/>
    <a:srgbClr val="2A7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howGuides="1">
      <p:cViewPr varScale="1">
        <p:scale>
          <a:sx n="121" d="100"/>
          <a:sy n="121" d="100"/>
        </p:scale>
        <p:origin x="108" y="342"/>
      </p:cViewPr>
      <p:guideLst>
        <p:guide orient="horz" pos="2160"/>
        <p:guide orient="horz" pos="1008"/>
        <p:guide orient="horz" pos="3792"/>
        <p:guide orient="horz" pos="346"/>
        <p:guide orient="horz" pos="1920"/>
        <p:guide orient="horz" pos="3984"/>
        <p:guide orient="horz" pos="1152"/>
        <p:guide pos="3840"/>
        <p:guide pos="671"/>
        <p:guide pos="7009"/>
        <p:guide pos="6144"/>
        <p:guide pos="3264"/>
        <p:guide pos="7393"/>
        <p:guide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E4125-16B9-4F1B-8930-CD7C5051D030}" type="doc">
      <dgm:prSet loTypeId="urn:microsoft.com/office/officeart/2005/8/layout/hList7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97DEB33-EC90-4285-8E5A-C1C4FD6D089C}">
      <dgm:prSet phldrT="[Texte]" custT="1"/>
      <dgm:spPr>
        <a:solidFill>
          <a:srgbClr val="FDC932"/>
        </a:solidFill>
      </dgm:spPr>
      <dgm:t>
        <a:bodyPr/>
        <a:lstStyle/>
        <a:p>
          <a:r>
            <a:rPr lang="en-US" sz="1100" b="1" noProof="0" dirty="0"/>
            <a:t>Private sector</a:t>
          </a:r>
          <a:br>
            <a:rPr lang="en-US" sz="1400" noProof="0" dirty="0"/>
          </a:br>
          <a:r>
            <a:rPr lang="en-US" sz="1050" noProof="0" dirty="0"/>
            <a:t>- System integrator</a:t>
          </a:r>
        </a:p>
        <a:p>
          <a:r>
            <a:rPr lang="en-US" sz="1050" noProof="0" dirty="0"/>
            <a:t>- Suppliers</a:t>
          </a:r>
          <a:endParaRPr lang="en-US" sz="1400" noProof="0" dirty="0"/>
        </a:p>
      </dgm:t>
    </dgm:pt>
    <dgm:pt modelId="{1491DC92-E8ED-4F87-80C4-87F34FBEA9CC}" type="parTrans" cxnId="{7C462F96-44AD-4F89-BACC-90C9D8FC6DC1}">
      <dgm:prSet/>
      <dgm:spPr/>
      <dgm:t>
        <a:bodyPr/>
        <a:lstStyle/>
        <a:p>
          <a:endParaRPr lang="fr-FR"/>
        </a:p>
      </dgm:t>
    </dgm:pt>
    <dgm:pt modelId="{E3F55B38-E6F8-4CF6-880A-DFA72FD89105}" type="sibTrans" cxnId="{7C462F96-44AD-4F89-BACC-90C9D8FC6DC1}">
      <dgm:prSet/>
      <dgm:spPr/>
      <dgm:t>
        <a:bodyPr/>
        <a:lstStyle/>
        <a:p>
          <a:endParaRPr lang="fr-FR"/>
        </a:p>
      </dgm:t>
    </dgm:pt>
    <dgm:pt modelId="{171AC5B9-CB62-43D8-91E6-1BA1076D1EF7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en-US" sz="1100" b="1" noProof="0" dirty="0"/>
            <a:t>Public </a:t>
          </a:r>
          <a:br>
            <a:rPr lang="en-US" sz="1100" b="1" noProof="0" dirty="0"/>
          </a:br>
          <a:r>
            <a:rPr lang="en-US" sz="1100" b="1" noProof="0" dirty="0"/>
            <a:t>sector</a:t>
          </a:r>
          <a:br>
            <a:rPr lang="en-US" sz="1400" noProof="0" dirty="0"/>
          </a:br>
          <a:r>
            <a:rPr lang="en-US" sz="1050" noProof="0" dirty="0"/>
            <a:t>- GPC</a:t>
          </a:r>
          <a:br>
            <a:rPr lang="en-US" sz="1050" noProof="0" dirty="0"/>
          </a:br>
          <a:r>
            <a:rPr lang="en-US" sz="1050" noProof="0" dirty="0"/>
            <a:t>- Main NMHSs</a:t>
          </a:r>
        </a:p>
        <a:p>
          <a:r>
            <a:rPr lang="en-US" sz="1050" noProof="0" dirty="0"/>
            <a:t>- RSMCs</a:t>
          </a:r>
          <a:endParaRPr lang="en-US" sz="1200" noProof="0" dirty="0"/>
        </a:p>
      </dgm:t>
    </dgm:pt>
    <dgm:pt modelId="{BDB2D711-11EA-4B8B-A18B-78D1EC3169AF}" type="parTrans" cxnId="{38DE03ED-F1DE-47EB-B7FE-44623FF7E5D9}">
      <dgm:prSet/>
      <dgm:spPr/>
      <dgm:t>
        <a:bodyPr/>
        <a:lstStyle/>
        <a:p>
          <a:endParaRPr lang="fr-FR"/>
        </a:p>
      </dgm:t>
    </dgm:pt>
    <dgm:pt modelId="{D64A69FC-3CE7-480C-8E68-AFE3F24D230A}" type="sibTrans" cxnId="{38DE03ED-F1DE-47EB-B7FE-44623FF7E5D9}">
      <dgm:prSet/>
      <dgm:spPr/>
      <dgm:t>
        <a:bodyPr/>
        <a:lstStyle/>
        <a:p>
          <a:endParaRPr lang="fr-FR"/>
        </a:p>
      </dgm:t>
    </dgm:pt>
    <dgm:pt modelId="{2311C72A-0DD8-4F6A-91C2-8FBFF72F4F28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en-US" sz="1100" b="1" noProof="0" dirty="0"/>
            <a:t>Financing</a:t>
          </a:r>
          <a:br>
            <a:rPr lang="en-US" sz="1100" b="1" noProof="0" dirty="0"/>
          </a:br>
          <a:r>
            <a:rPr lang="en-US" sz="1100" b="1" noProof="0" dirty="0"/>
            <a:t>solution</a:t>
          </a:r>
          <a:endParaRPr lang="en-US" sz="1100" noProof="0" dirty="0"/>
        </a:p>
        <a:p>
          <a:r>
            <a:rPr lang="en-US" sz="1050" noProof="0" dirty="0"/>
            <a:t>- Based on existing </a:t>
          </a:r>
          <a:r>
            <a:rPr lang="en-US" sz="800" noProof="0" dirty="0"/>
            <a:t>(GCF, SOFF, CREWS) </a:t>
          </a:r>
        </a:p>
      </dgm:t>
    </dgm:pt>
    <dgm:pt modelId="{C27659D4-658E-4299-A453-2A19F1CD5184}" type="parTrans" cxnId="{A7DEFD38-60A6-46C8-B8B5-0EAE552D13D2}">
      <dgm:prSet/>
      <dgm:spPr/>
      <dgm:t>
        <a:bodyPr/>
        <a:lstStyle/>
        <a:p>
          <a:endParaRPr lang="fr-FR"/>
        </a:p>
      </dgm:t>
    </dgm:pt>
    <dgm:pt modelId="{57C41D0C-4C8E-435E-A80B-A97A832C9E17}" type="sibTrans" cxnId="{A7DEFD38-60A6-46C8-B8B5-0EAE552D13D2}">
      <dgm:prSet/>
      <dgm:spPr/>
      <dgm:t>
        <a:bodyPr/>
        <a:lstStyle/>
        <a:p>
          <a:endParaRPr lang="fr-FR"/>
        </a:p>
      </dgm:t>
    </dgm:pt>
    <dgm:pt modelId="{56523280-E820-4D8A-8869-54A4AFD44D66}" type="pres">
      <dgm:prSet presAssocID="{D2FE4125-16B9-4F1B-8930-CD7C5051D030}" presName="Name0" presStyleCnt="0">
        <dgm:presLayoutVars>
          <dgm:dir/>
          <dgm:resizeHandles val="exact"/>
        </dgm:presLayoutVars>
      </dgm:prSet>
      <dgm:spPr/>
    </dgm:pt>
    <dgm:pt modelId="{92D779E8-891A-41CE-9CE2-3CD81585BA32}" type="pres">
      <dgm:prSet presAssocID="{D2FE4125-16B9-4F1B-8930-CD7C5051D030}" presName="fgShape" presStyleLbl="fgShp" presStyleIdx="0" presStyleCnt="1" custLinFactNeighborX="593" custLinFactNeighborY="-446"/>
      <dgm:spPr/>
    </dgm:pt>
    <dgm:pt modelId="{04A03844-88AB-48E2-8E4F-1C676F6D0E80}" type="pres">
      <dgm:prSet presAssocID="{D2FE4125-16B9-4F1B-8930-CD7C5051D030}" presName="linComp" presStyleCnt="0"/>
      <dgm:spPr/>
    </dgm:pt>
    <dgm:pt modelId="{CCFA381D-1028-4D93-ACEB-A3515E10EA39}" type="pres">
      <dgm:prSet presAssocID="{B97DEB33-EC90-4285-8E5A-C1C4FD6D089C}" presName="compNode" presStyleCnt="0"/>
      <dgm:spPr/>
    </dgm:pt>
    <dgm:pt modelId="{A4A16611-DF2F-4731-883B-2641C69738C4}" type="pres">
      <dgm:prSet presAssocID="{B97DEB33-EC90-4285-8E5A-C1C4FD6D089C}" presName="bkgdShape" presStyleLbl="node1" presStyleIdx="0" presStyleCnt="3"/>
      <dgm:spPr/>
    </dgm:pt>
    <dgm:pt modelId="{3EEB9ABF-C02A-4571-B517-A4D0CD99465A}" type="pres">
      <dgm:prSet presAssocID="{B97DEB33-EC90-4285-8E5A-C1C4FD6D089C}" presName="nodeTx" presStyleLbl="node1" presStyleIdx="0" presStyleCnt="3">
        <dgm:presLayoutVars>
          <dgm:bulletEnabled val="1"/>
        </dgm:presLayoutVars>
      </dgm:prSet>
      <dgm:spPr/>
    </dgm:pt>
    <dgm:pt modelId="{AA24148F-A746-46B7-8E70-131D885E16B7}" type="pres">
      <dgm:prSet presAssocID="{B97DEB33-EC90-4285-8E5A-C1C4FD6D089C}" presName="invisiNode" presStyleLbl="node1" presStyleIdx="0" presStyleCnt="3"/>
      <dgm:spPr/>
    </dgm:pt>
    <dgm:pt modelId="{C8EEE619-FA78-477F-BC4C-D29D205AF45A}" type="pres">
      <dgm:prSet presAssocID="{B97DEB33-EC90-4285-8E5A-C1C4FD6D089C}" presName="imagNode" presStyleLbl="fgImgPlace1" presStyleIdx="0" presStyleCnt="3" custLinFactNeighborY="-5528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7F865D91-080D-4145-B9C4-7BCE4BD242EA}" type="pres">
      <dgm:prSet presAssocID="{E3F55B38-E6F8-4CF6-880A-DFA72FD89105}" presName="sibTrans" presStyleLbl="sibTrans2D1" presStyleIdx="0" presStyleCnt="0"/>
      <dgm:spPr/>
    </dgm:pt>
    <dgm:pt modelId="{2DA071F5-F79C-477D-910A-96B2EF374284}" type="pres">
      <dgm:prSet presAssocID="{171AC5B9-CB62-43D8-91E6-1BA1076D1EF7}" presName="compNode" presStyleCnt="0"/>
      <dgm:spPr/>
    </dgm:pt>
    <dgm:pt modelId="{452477C4-51AF-426F-AEA8-39B01222676A}" type="pres">
      <dgm:prSet presAssocID="{171AC5B9-CB62-43D8-91E6-1BA1076D1EF7}" presName="bkgdShape" presStyleLbl="node1" presStyleIdx="1" presStyleCnt="3"/>
      <dgm:spPr/>
    </dgm:pt>
    <dgm:pt modelId="{2BC82CD8-9338-4CDA-91F5-6063331F68B7}" type="pres">
      <dgm:prSet presAssocID="{171AC5B9-CB62-43D8-91E6-1BA1076D1EF7}" presName="nodeTx" presStyleLbl="node1" presStyleIdx="1" presStyleCnt="3">
        <dgm:presLayoutVars>
          <dgm:bulletEnabled val="1"/>
        </dgm:presLayoutVars>
      </dgm:prSet>
      <dgm:spPr/>
    </dgm:pt>
    <dgm:pt modelId="{17A060A9-3B90-4BDA-BD5B-B9E2E9B39052}" type="pres">
      <dgm:prSet presAssocID="{171AC5B9-CB62-43D8-91E6-1BA1076D1EF7}" presName="invisiNode" presStyleLbl="node1" presStyleIdx="1" presStyleCnt="3"/>
      <dgm:spPr/>
    </dgm:pt>
    <dgm:pt modelId="{E4BC2863-963E-4916-9A65-CBE7C5F7FE29}" type="pres">
      <dgm:prSet presAssocID="{171AC5B9-CB62-43D8-91E6-1BA1076D1EF7}" presName="imagNode" presStyleLbl="fgImgPlace1" presStyleIdx="1" presStyleCnt="3" custLinFactNeighborY="-5528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1B2AB34B-411B-422D-93CF-3905C91E0992}" type="pres">
      <dgm:prSet presAssocID="{D64A69FC-3CE7-480C-8E68-AFE3F24D230A}" presName="sibTrans" presStyleLbl="sibTrans2D1" presStyleIdx="0" presStyleCnt="0"/>
      <dgm:spPr/>
    </dgm:pt>
    <dgm:pt modelId="{8497EEA2-FB78-4005-90DC-27FF37468024}" type="pres">
      <dgm:prSet presAssocID="{2311C72A-0DD8-4F6A-91C2-8FBFF72F4F28}" presName="compNode" presStyleCnt="0"/>
      <dgm:spPr/>
    </dgm:pt>
    <dgm:pt modelId="{3D90D67F-AECC-475E-B0DE-2F598A1B65CE}" type="pres">
      <dgm:prSet presAssocID="{2311C72A-0DD8-4F6A-91C2-8FBFF72F4F28}" presName="bkgdShape" presStyleLbl="node1" presStyleIdx="2" presStyleCnt="3" custLinFactNeighborX="72505" custLinFactNeighborY="631"/>
      <dgm:spPr/>
    </dgm:pt>
    <dgm:pt modelId="{3AB5DEFB-BB41-4B4D-80B4-3D22CD2AA2A0}" type="pres">
      <dgm:prSet presAssocID="{2311C72A-0DD8-4F6A-91C2-8FBFF72F4F28}" presName="nodeTx" presStyleLbl="node1" presStyleIdx="2" presStyleCnt="3">
        <dgm:presLayoutVars>
          <dgm:bulletEnabled val="1"/>
        </dgm:presLayoutVars>
      </dgm:prSet>
      <dgm:spPr/>
    </dgm:pt>
    <dgm:pt modelId="{4428F881-2A74-4B42-876F-ED69CACF3223}" type="pres">
      <dgm:prSet presAssocID="{2311C72A-0DD8-4F6A-91C2-8FBFF72F4F28}" presName="invisiNode" presStyleLbl="node1" presStyleIdx="2" presStyleCnt="3"/>
      <dgm:spPr/>
    </dgm:pt>
    <dgm:pt modelId="{C5B48328-5ACC-4E85-88D2-9A7DB0AAFAF4}" type="pres">
      <dgm:prSet presAssocID="{2311C72A-0DD8-4F6A-91C2-8FBFF72F4F28}" presName="imagNode" presStyleLbl="fgImgPlace1" presStyleIdx="2" presStyleCnt="3" custLinFactNeighborY="-5528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5463BD2C-B081-4246-A39F-5D0906CB60DC}" type="presOf" srcId="{171AC5B9-CB62-43D8-91E6-1BA1076D1EF7}" destId="{2BC82CD8-9338-4CDA-91F5-6063331F68B7}" srcOrd="1" destOrd="0" presId="urn:microsoft.com/office/officeart/2005/8/layout/hList7"/>
    <dgm:cxn modelId="{E40BC636-8761-4437-8918-B9821CDB4429}" type="presOf" srcId="{D2FE4125-16B9-4F1B-8930-CD7C5051D030}" destId="{56523280-E820-4D8A-8869-54A4AFD44D66}" srcOrd="0" destOrd="0" presId="urn:microsoft.com/office/officeart/2005/8/layout/hList7"/>
    <dgm:cxn modelId="{A7DEFD38-60A6-46C8-B8B5-0EAE552D13D2}" srcId="{D2FE4125-16B9-4F1B-8930-CD7C5051D030}" destId="{2311C72A-0DD8-4F6A-91C2-8FBFF72F4F28}" srcOrd="2" destOrd="0" parTransId="{C27659D4-658E-4299-A453-2A19F1CD5184}" sibTransId="{57C41D0C-4C8E-435E-A80B-A97A832C9E17}"/>
    <dgm:cxn modelId="{8CF49850-AD14-4739-A94A-D59C9753AB0A}" type="presOf" srcId="{2311C72A-0DD8-4F6A-91C2-8FBFF72F4F28}" destId="{3D90D67F-AECC-475E-B0DE-2F598A1B65CE}" srcOrd="0" destOrd="0" presId="urn:microsoft.com/office/officeart/2005/8/layout/hList7"/>
    <dgm:cxn modelId="{7C462F96-44AD-4F89-BACC-90C9D8FC6DC1}" srcId="{D2FE4125-16B9-4F1B-8930-CD7C5051D030}" destId="{B97DEB33-EC90-4285-8E5A-C1C4FD6D089C}" srcOrd="0" destOrd="0" parTransId="{1491DC92-E8ED-4F87-80C4-87F34FBEA9CC}" sibTransId="{E3F55B38-E6F8-4CF6-880A-DFA72FD89105}"/>
    <dgm:cxn modelId="{C1B83898-4A04-4ED9-B01F-9A50043D1524}" type="presOf" srcId="{B97DEB33-EC90-4285-8E5A-C1C4FD6D089C}" destId="{3EEB9ABF-C02A-4571-B517-A4D0CD99465A}" srcOrd="1" destOrd="0" presId="urn:microsoft.com/office/officeart/2005/8/layout/hList7"/>
    <dgm:cxn modelId="{B379A6A8-9785-47B2-B445-38F81345A3C7}" type="presOf" srcId="{D64A69FC-3CE7-480C-8E68-AFE3F24D230A}" destId="{1B2AB34B-411B-422D-93CF-3905C91E0992}" srcOrd="0" destOrd="0" presId="urn:microsoft.com/office/officeart/2005/8/layout/hList7"/>
    <dgm:cxn modelId="{1BD6D1B4-09D1-4345-B982-BB28A2F99D77}" type="presOf" srcId="{E3F55B38-E6F8-4CF6-880A-DFA72FD89105}" destId="{7F865D91-080D-4145-B9C4-7BCE4BD242EA}" srcOrd="0" destOrd="0" presId="urn:microsoft.com/office/officeart/2005/8/layout/hList7"/>
    <dgm:cxn modelId="{48B857C3-34A6-4A8F-9B2A-B0D654177502}" type="presOf" srcId="{171AC5B9-CB62-43D8-91E6-1BA1076D1EF7}" destId="{452477C4-51AF-426F-AEA8-39B01222676A}" srcOrd="0" destOrd="0" presId="urn:microsoft.com/office/officeart/2005/8/layout/hList7"/>
    <dgm:cxn modelId="{9E9830CB-8125-44CB-B3CD-7670AF4479EC}" type="presOf" srcId="{B97DEB33-EC90-4285-8E5A-C1C4FD6D089C}" destId="{A4A16611-DF2F-4731-883B-2641C69738C4}" srcOrd="0" destOrd="0" presId="urn:microsoft.com/office/officeart/2005/8/layout/hList7"/>
    <dgm:cxn modelId="{38DE03ED-F1DE-47EB-B7FE-44623FF7E5D9}" srcId="{D2FE4125-16B9-4F1B-8930-CD7C5051D030}" destId="{171AC5B9-CB62-43D8-91E6-1BA1076D1EF7}" srcOrd="1" destOrd="0" parTransId="{BDB2D711-11EA-4B8B-A18B-78D1EC3169AF}" sibTransId="{D64A69FC-3CE7-480C-8E68-AFE3F24D230A}"/>
    <dgm:cxn modelId="{06BAF1EF-569C-4CEE-A10C-FA45D04EE4BE}" type="presOf" srcId="{2311C72A-0DD8-4F6A-91C2-8FBFF72F4F28}" destId="{3AB5DEFB-BB41-4B4D-80B4-3D22CD2AA2A0}" srcOrd="1" destOrd="0" presId="urn:microsoft.com/office/officeart/2005/8/layout/hList7"/>
    <dgm:cxn modelId="{15708FC9-1CC8-4216-9D6B-78058244F323}" type="presParOf" srcId="{56523280-E820-4D8A-8869-54A4AFD44D66}" destId="{92D779E8-891A-41CE-9CE2-3CD81585BA32}" srcOrd="0" destOrd="0" presId="urn:microsoft.com/office/officeart/2005/8/layout/hList7"/>
    <dgm:cxn modelId="{8367F980-FBED-42C5-AB32-89196C86BF3A}" type="presParOf" srcId="{56523280-E820-4D8A-8869-54A4AFD44D66}" destId="{04A03844-88AB-48E2-8E4F-1C676F6D0E80}" srcOrd="1" destOrd="0" presId="urn:microsoft.com/office/officeart/2005/8/layout/hList7"/>
    <dgm:cxn modelId="{F579D4DE-D884-4401-AD60-4A75961D38FD}" type="presParOf" srcId="{04A03844-88AB-48E2-8E4F-1C676F6D0E80}" destId="{CCFA381D-1028-4D93-ACEB-A3515E10EA39}" srcOrd="0" destOrd="0" presId="urn:microsoft.com/office/officeart/2005/8/layout/hList7"/>
    <dgm:cxn modelId="{1810F5EF-F0E7-4115-B91B-AC32067916C5}" type="presParOf" srcId="{CCFA381D-1028-4D93-ACEB-A3515E10EA39}" destId="{A4A16611-DF2F-4731-883B-2641C69738C4}" srcOrd="0" destOrd="0" presId="urn:microsoft.com/office/officeart/2005/8/layout/hList7"/>
    <dgm:cxn modelId="{BA9717C8-B299-4C21-94A5-4AA98AE3B45D}" type="presParOf" srcId="{CCFA381D-1028-4D93-ACEB-A3515E10EA39}" destId="{3EEB9ABF-C02A-4571-B517-A4D0CD99465A}" srcOrd="1" destOrd="0" presId="urn:microsoft.com/office/officeart/2005/8/layout/hList7"/>
    <dgm:cxn modelId="{BEEBC27C-4A08-41D2-BFEF-BB7BEB9FC2D8}" type="presParOf" srcId="{CCFA381D-1028-4D93-ACEB-A3515E10EA39}" destId="{AA24148F-A746-46B7-8E70-131D885E16B7}" srcOrd="2" destOrd="0" presId="urn:microsoft.com/office/officeart/2005/8/layout/hList7"/>
    <dgm:cxn modelId="{9313CC01-4E37-4630-B67A-1BC2D6E70B4F}" type="presParOf" srcId="{CCFA381D-1028-4D93-ACEB-A3515E10EA39}" destId="{C8EEE619-FA78-477F-BC4C-D29D205AF45A}" srcOrd="3" destOrd="0" presId="urn:microsoft.com/office/officeart/2005/8/layout/hList7"/>
    <dgm:cxn modelId="{21A0B45C-BF42-4CDB-BABC-CE3E8347AC4E}" type="presParOf" srcId="{04A03844-88AB-48E2-8E4F-1C676F6D0E80}" destId="{7F865D91-080D-4145-B9C4-7BCE4BD242EA}" srcOrd="1" destOrd="0" presId="urn:microsoft.com/office/officeart/2005/8/layout/hList7"/>
    <dgm:cxn modelId="{5F939557-482E-4334-95B8-2BFCB23ED379}" type="presParOf" srcId="{04A03844-88AB-48E2-8E4F-1C676F6D0E80}" destId="{2DA071F5-F79C-477D-910A-96B2EF374284}" srcOrd="2" destOrd="0" presId="urn:microsoft.com/office/officeart/2005/8/layout/hList7"/>
    <dgm:cxn modelId="{F3713E1C-A5BB-428A-8F02-96EE284531AD}" type="presParOf" srcId="{2DA071F5-F79C-477D-910A-96B2EF374284}" destId="{452477C4-51AF-426F-AEA8-39B01222676A}" srcOrd="0" destOrd="0" presId="urn:microsoft.com/office/officeart/2005/8/layout/hList7"/>
    <dgm:cxn modelId="{FB1410E7-5247-4859-941D-032EC7C7C642}" type="presParOf" srcId="{2DA071F5-F79C-477D-910A-96B2EF374284}" destId="{2BC82CD8-9338-4CDA-91F5-6063331F68B7}" srcOrd="1" destOrd="0" presId="urn:microsoft.com/office/officeart/2005/8/layout/hList7"/>
    <dgm:cxn modelId="{ED0452F8-3B73-4007-9567-2E9A5D390806}" type="presParOf" srcId="{2DA071F5-F79C-477D-910A-96B2EF374284}" destId="{17A060A9-3B90-4BDA-BD5B-B9E2E9B39052}" srcOrd="2" destOrd="0" presId="urn:microsoft.com/office/officeart/2005/8/layout/hList7"/>
    <dgm:cxn modelId="{4DDA5C4A-2C98-4B9C-989D-1A19D1A10D4D}" type="presParOf" srcId="{2DA071F5-F79C-477D-910A-96B2EF374284}" destId="{E4BC2863-963E-4916-9A65-CBE7C5F7FE29}" srcOrd="3" destOrd="0" presId="urn:microsoft.com/office/officeart/2005/8/layout/hList7"/>
    <dgm:cxn modelId="{68E44F89-149D-4879-98EC-9BD937FB9DDE}" type="presParOf" srcId="{04A03844-88AB-48E2-8E4F-1C676F6D0E80}" destId="{1B2AB34B-411B-422D-93CF-3905C91E0992}" srcOrd="3" destOrd="0" presId="urn:microsoft.com/office/officeart/2005/8/layout/hList7"/>
    <dgm:cxn modelId="{BB9A1B85-4296-443F-BD2E-0CB31C489C85}" type="presParOf" srcId="{04A03844-88AB-48E2-8E4F-1C676F6D0E80}" destId="{8497EEA2-FB78-4005-90DC-27FF37468024}" srcOrd="4" destOrd="0" presId="urn:microsoft.com/office/officeart/2005/8/layout/hList7"/>
    <dgm:cxn modelId="{737F1FC9-92F5-41E7-8931-2CEE7D117D54}" type="presParOf" srcId="{8497EEA2-FB78-4005-90DC-27FF37468024}" destId="{3D90D67F-AECC-475E-B0DE-2F598A1B65CE}" srcOrd="0" destOrd="0" presId="urn:microsoft.com/office/officeart/2005/8/layout/hList7"/>
    <dgm:cxn modelId="{88C2D190-E8DD-4070-BFFA-A063FAB05C1D}" type="presParOf" srcId="{8497EEA2-FB78-4005-90DC-27FF37468024}" destId="{3AB5DEFB-BB41-4B4D-80B4-3D22CD2AA2A0}" srcOrd="1" destOrd="0" presId="urn:microsoft.com/office/officeart/2005/8/layout/hList7"/>
    <dgm:cxn modelId="{617E6737-1EAF-478D-9E64-AAFEC87930EA}" type="presParOf" srcId="{8497EEA2-FB78-4005-90DC-27FF37468024}" destId="{4428F881-2A74-4B42-876F-ED69CACF3223}" srcOrd="2" destOrd="0" presId="urn:microsoft.com/office/officeart/2005/8/layout/hList7"/>
    <dgm:cxn modelId="{158E2F2A-CDE6-4267-8614-F2EC4F96CDC0}" type="presParOf" srcId="{8497EEA2-FB78-4005-90DC-27FF37468024}" destId="{C5B48328-5ACC-4E85-88D2-9A7DB0AAFA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16611-DF2F-4731-883B-2641C69738C4}">
      <dsp:nvSpPr>
        <dsp:cNvPr id="0" name=""/>
        <dsp:cNvSpPr/>
      </dsp:nvSpPr>
      <dsp:spPr>
        <a:xfrm>
          <a:off x="665" y="0"/>
          <a:ext cx="1034974" cy="2252136"/>
        </a:xfrm>
        <a:prstGeom prst="roundRect">
          <a:avLst>
            <a:gd name="adj" fmla="val 10000"/>
          </a:avLst>
        </a:prstGeom>
        <a:solidFill>
          <a:srgbClr val="FDC9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Private sector</a:t>
          </a:r>
          <a:br>
            <a:rPr lang="en-US" sz="1400" kern="1200" noProof="0" dirty="0"/>
          </a:br>
          <a:r>
            <a:rPr lang="en-US" sz="1050" kern="1200" noProof="0" dirty="0"/>
            <a:t>- System integrator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noProof="0" dirty="0"/>
            <a:t>- Suppliers</a:t>
          </a:r>
          <a:endParaRPr lang="en-US" sz="1400" kern="1200" noProof="0" dirty="0"/>
        </a:p>
      </dsp:txBody>
      <dsp:txXfrm>
        <a:off x="665" y="900854"/>
        <a:ext cx="1034974" cy="900854"/>
      </dsp:txXfrm>
    </dsp:sp>
    <dsp:sp modelId="{C8EEE619-FA78-477F-BC4C-D29D205AF45A}">
      <dsp:nvSpPr>
        <dsp:cNvPr id="0" name=""/>
        <dsp:cNvSpPr/>
      </dsp:nvSpPr>
      <dsp:spPr>
        <a:xfrm>
          <a:off x="143171" y="93670"/>
          <a:ext cx="749961" cy="7499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477C4-51AF-426F-AEA8-39B01222676A}">
      <dsp:nvSpPr>
        <dsp:cNvPr id="0" name=""/>
        <dsp:cNvSpPr/>
      </dsp:nvSpPr>
      <dsp:spPr>
        <a:xfrm>
          <a:off x="1066688" y="0"/>
          <a:ext cx="1034974" cy="225213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Public </a:t>
          </a:r>
          <a:br>
            <a:rPr lang="en-US" sz="1100" b="1" kern="1200" noProof="0" dirty="0"/>
          </a:br>
          <a:r>
            <a:rPr lang="en-US" sz="1100" b="1" kern="1200" noProof="0" dirty="0"/>
            <a:t>sector</a:t>
          </a:r>
          <a:br>
            <a:rPr lang="en-US" sz="1400" kern="1200" noProof="0" dirty="0"/>
          </a:br>
          <a:r>
            <a:rPr lang="en-US" sz="1050" kern="1200" noProof="0" dirty="0"/>
            <a:t>- GPC</a:t>
          </a:r>
          <a:br>
            <a:rPr lang="en-US" sz="1050" kern="1200" noProof="0" dirty="0"/>
          </a:br>
          <a:r>
            <a:rPr lang="en-US" sz="1050" kern="1200" noProof="0" dirty="0"/>
            <a:t>- Main NMHSs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noProof="0" dirty="0"/>
            <a:t>- RSMCs</a:t>
          </a:r>
          <a:endParaRPr lang="en-US" sz="1200" kern="1200" noProof="0" dirty="0"/>
        </a:p>
      </dsp:txBody>
      <dsp:txXfrm>
        <a:off x="1066688" y="900854"/>
        <a:ext cx="1034974" cy="900854"/>
      </dsp:txXfrm>
    </dsp:sp>
    <dsp:sp modelId="{E4BC2863-963E-4916-9A65-CBE7C5F7FE29}">
      <dsp:nvSpPr>
        <dsp:cNvPr id="0" name=""/>
        <dsp:cNvSpPr/>
      </dsp:nvSpPr>
      <dsp:spPr>
        <a:xfrm>
          <a:off x="1209195" y="93670"/>
          <a:ext cx="749961" cy="74996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0D67F-AECC-475E-B0DE-2F598A1B65CE}">
      <dsp:nvSpPr>
        <dsp:cNvPr id="0" name=""/>
        <dsp:cNvSpPr/>
      </dsp:nvSpPr>
      <dsp:spPr>
        <a:xfrm>
          <a:off x="2133377" y="0"/>
          <a:ext cx="1034974" cy="2252136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Financing</a:t>
          </a:r>
          <a:br>
            <a:rPr lang="en-US" sz="1100" b="1" kern="1200" noProof="0" dirty="0"/>
          </a:br>
          <a:r>
            <a:rPr lang="en-US" sz="1100" b="1" kern="1200" noProof="0" dirty="0"/>
            <a:t>solution</a:t>
          </a:r>
          <a:endParaRPr lang="en-US" sz="1100" kern="1200" noProof="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noProof="0" dirty="0"/>
            <a:t>- Based on existing </a:t>
          </a:r>
          <a:r>
            <a:rPr lang="en-US" sz="800" kern="1200" noProof="0" dirty="0"/>
            <a:t>(GCF, SOFF, CREWS) </a:t>
          </a:r>
        </a:p>
      </dsp:txBody>
      <dsp:txXfrm>
        <a:off x="2133377" y="900854"/>
        <a:ext cx="1034974" cy="900854"/>
      </dsp:txXfrm>
    </dsp:sp>
    <dsp:sp modelId="{C5B48328-5ACC-4E85-88D2-9A7DB0AAFAF4}">
      <dsp:nvSpPr>
        <dsp:cNvPr id="0" name=""/>
        <dsp:cNvSpPr/>
      </dsp:nvSpPr>
      <dsp:spPr>
        <a:xfrm>
          <a:off x="2275218" y="93670"/>
          <a:ext cx="749961" cy="74996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779E8-891A-41CE-9CE2-3CD81585BA32}">
      <dsp:nvSpPr>
        <dsp:cNvPr id="0" name=""/>
        <dsp:cNvSpPr/>
      </dsp:nvSpPr>
      <dsp:spPr>
        <a:xfrm>
          <a:off x="144019" y="1800202"/>
          <a:ext cx="2914883" cy="33782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10/6/2023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10/6/2023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5jMuSg2xiDI" TargetMode="External"/><Relationship Id="rId3" Type="http://schemas.openxmlformats.org/officeDocument/2006/relationships/hyperlink" Target="http://www.mfi.fr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MFI_met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linkedin.com/company/meteo-france-international" TargetMode="External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AD7E1A-482D-128E-2C1F-8642D6414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5232" y="3068960"/>
            <a:ext cx="10557520" cy="931540"/>
          </a:xfrm>
        </p:spPr>
        <p:txBody>
          <a:bodyPr anchor="b">
            <a:normAutofit/>
          </a:bodyPr>
          <a:lstStyle>
            <a:lvl1pPr algn="r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745232" y="4000501"/>
            <a:ext cx="10535344" cy="436563"/>
          </a:xfrm>
        </p:spPr>
        <p:txBody>
          <a:bodyPr>
            <a:noAutofit/>
          </a:bodyPr>
          <a:lstStyle>
            <a:lvl1pPr marL="0" indent="0" algn="r">
              <a:buFont typeface="+mj-lt"/>
              <a:buNone/>
              <a:defRPr sz="2400" baseline="0">
                <a:solidFill>
                  <a:srgbClr val="76ABDA"/>
                </a:solidFill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BFA67E6-E6B5-FCA4-CEEF-B781FD751F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3113" y="1349375"/>
            <a:ext cx="6048375" cy="3865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 dirty="0"/>
              <a:t>Author, Position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645C46E1-0870-FFBD-66E2-A8494BBD8B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3112" y="1838752"/>
            <a:ext cx="6048375" cy="386518"/>
          </a:xfrm>
        </p:spPr>
        <p:txBody>
          <a:bodyPr/>
          <a:lstStyle>
            <a:lvl1pPr marL="0" indent="0">
              <a:buNone/>
              <a:defRPr>
                <a:solidFill>
                  <a:srgbClr val="76ABDA"/>
                </a:solidFill>
              </a:defRPr>
            </a:lvl1pPr>
          </a:lstStyle>
          <a:p>
            <a:pPr lvl="0"/>
            <a:r>
              <a:rPr lang="en-CA" noProof="0" dirty="0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20214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459B1C1-7487-E9D9-419E-13F71DBCA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27200" y="836712"/>
            <a:ext cx="8737600" cy="543353"/>
          </a:xfrm>
        </p:spPr>
        <p:txBody>
          <a:bodyPr rIns="0" anchor="ctr">
            <a:normAutofit/>
          </a:bodyPr>
          <a:lstStyle>
            <a:lvl1pPr algn="ctr">
              <a:defRPr sz="2800" cap="all" baseline="0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0" hasCustomPrompt="1"/>
          </p:nvPr>
        </p:nvSpPr>
        <p:spPr>
          <a:xfrm>
            <a:off x="2351584" y="1772816"/>
            <a:ext cx="9289032" cy="4176464"/>
          </a:xfrm>
        </p:spPr>
        <p:txBody>
          <a:bodyPr/>
          <a:lstStyle>
            <a:lvl1pPr marL="457200" indent="-457200">
              <a:spcBef>
                <a:spcPts val="500"/>
              </a:spcBef>
              <a:buFont typeface="+mj-lt"/>
              <a:buAutoNum type="arabicPeriod"/>
              <a:defRPr sz="2200" cap="none" baseline="0">
                <a:solidFill>
                  <a:srgbClr val="58595B"/>
                </a:solidFill>
              </a:defRPr>
            </a:lvl1pPr>
            <a:lvl2pPr marL="719138" indent="-266700">
              <a:buFont typeface="Arial" panose="020B0604020202020204" pitchFamily="34" charset="0"/>
              <a:buChar char="•"/>
              <a:tabLst>
                <a:tab pos="719138" algn="l"/>
              </a:tabLst>
              <a:defRPr cap="none" baseline="0">
                <a:solidFill>
                  <a:srgbClr val="2A78AA"/>
                </a:solidFill>
              </a:defRPr>
            </a:lvl2pPr>
          </a:lstStyle>
          <a:p>
            <a:pPr lvl="0"/>
            <a:r>
              <a:rPr lang="en-US" noProof="0" dirty="0"/>
              <a:t>Title level 1</a:t>
            </a:r>
          </a:p>
          <a:p>
            <a:pPr lvl="1"/>
            <a:r>
              <a:rPr lang="en-US" noProof="0" dirty="0"/>
              <a:t>Title level 2</a:t>
            </a:r>
          </a:p>
        </p:txBody>
      </p:sp>
    </p:spTree>
    <p:extLst>
      <p:ext uri="{BB962C8B-B14F-4D97-AF65-F5344CB8AC3E}">
        <p14:creationId xmlns:p14="http://schemas.microsoft.com/office/powerpoint/2010/main" val="11260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épu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162649E-819B-9B22-05CE-2C27E6D4A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Espace réservé du contenu 11"/>
          <p:cNvSpPr>
            <a:spLocks noGrp="1"/>
          </p:cNvSpPr>
          <p:nvPr>
            <p:ph sz="quarter" idx="11" hasCustomPrompt="1"/>
          </p:nvPr>
        </p:nvSpPr>
        <p:spPr>
          <a:xfrm>
            <a:off x="623392" y="1484784"/>
            <a:ext cx="11089232" cy="4423226"/>
          </a:xfrm>
        </p:spPr>
        <p:txBody>
          <a:bodyPr/>
          <a:lstStyle>
            <a:lvl1pPr marL="457200" indent="-457200">
              <a:spcBef>
                <a:spcPts val="500"/>
              </a:spcBef>
              <a:buFont typeface="+mj-lt"/>
              <a:buAutoNum type="arabicPeriod"/>
              <a:defRPr sz="2200" cap="none" baseline="0">
                <a:solidFill>
                  <a:srgbClr val="58595B"/>
                </a:solidFill>
              </a:defRPr>
            </a:lvl1pPr>
            <a:lvl2pPr marL="630000" indent="-171450">
              <a:buFont typeface="Arial" panose="020B0604020202020204" pitchFamily="34" charset="0"/>
              <a:buChar char="•"/>
              <a:defRPr cap="none" baseline="0">
                <a:solidFill>
                  <a:srgbClr val="2A78AA"/>
                </a:solidFill>
              </a:defRPr>
            </a:lvl2pPr>
          </a:lstStyle>
          <a:p>
            <a:pPr lvl="0"/>
            <a:r>
              <a:rPr lang="en-US" noProof="0" dirty="0"/>
              <a:t>Title level 1</a:t>
            </a:r>
          </a:p>
          <a:p>
            <a:pPr lvl="1"/>
            <a:r>
              <a:rPr lang="en-US" noProof="0" dirty="0"/>
              <a:t>Title level 2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47462" y="797415"/>
            <a:ext cx="9697077" cy="543353"/>
          </a:xfrm>
        </p:spPr>
        <p:txBody>
          <a:bodyPr rIns="0" anchor="ctr">
            <a:normAutofit/>
          </a:bodyPr>
          <a:lstStyle>
            <a:lvl1pPr algn="ctr">
              <a:defRPr sz="2800" cap="all" baseline="0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824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B73C079-CC46-B876-52CB-C49736D63C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07568" y="1700808"/>
            <a:ext cx="9094409" cy="1300733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3200" cap="none" baseline="0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Section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757028" y="3018875"/>
            <a:ext cx="8544949" cy="268884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2A78A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240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E39038-619D-FA45-A9F9-0A37F55B1A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1055440" y="-1"/>
            <a:ext cx="10081120" cy="702000"/>
          </a:xfrm>
        </p:spPr>
        <p:txBody>
          <a:bodyPr>
            <a:normAutofit/>
          </a:bodyPr>
          <a:lstStyle>
            <a:lvl1pPr>
              <a:defRPr sz="3000" cap="none" baseline="0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479376" y="980728"/>
            <a:ext cx="11136973" cy="568836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>
                <a:solidFill>
                  <a:srgbClr val="58595B"/>
                </a:solidFill>
              </a:defRPr>
            </a:lvl4pPr>
          </a:lstStyle>
          <a:p>
            <a:pPr lvl="0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501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2ACE2BF-3D81-EB39-C95B-6E4A8AF55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55440" y="1"/>
            <a:ext cx="10368618" cy="7020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58595B"/>
                </a:solidFill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01992"/>
            <a:ext cx="11856637" cy="1116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indent="0" algn="just" defTabSz="457200"/>
            <a:endParaRPr lang="en-US" sz="1800">
              <a:solidFill>
                <a:srgbClr val="2A78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pour une image  18"/>
          <p:cNvSpPr>
            <a:spLocks noGrp="1"/>
          </p:cNvSpPr>
          <p:nvPr>
            <p:ph type="pic" sz="quarter" idx="11"/>
          </p:nvPr>
        </p:nvSpPr>
        <p:spPr>
          <a:xfrm>
            <a:off x="278515" y="1163916"/>
            <a:ext cx="1008000" cy="756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278514" y="2279916"/>
            <a:ext cx="5601462" cy="35760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Espace réservé du contenu 8"/>
          <p:cNvSpPr>
            <a:spLocks noGrp="1"/>
          </p:cNvSpPr>
          <p:nvPr>
            <p:ph sz="quarter" idx="16" hasCustomPrompt="1"/>
          </p:nvPr>
        </p:nvSpPr>
        <p:spPr>
          <a:xfrm>
            <a:off x="1480911" y="980729"/>
            <a:ext cx="10368619" cy="444883"/>
          </a:xfrm>
        </p:spPr>
        <p:txBody>
          <a:bodyPr anchor="b"/>
          <a:lstStyle>
            <a:lvl1pPr marL="0" indent="0">
              <a:buFontTx/>
              <a:buNone/>
              <a:defRPr cap="none" baseline="0">
                <a:solidFill>
                  <a:srgbClr val="58595B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488629" y="1425611"/>
            <a:ext cx="10272000" cy="0"/>
          </a:xfrm>
          <a:prstGeom prst="line">
            <a:avLst/>
          </a:prstGeom>
          <a:ln w="19050">
            <a:solidFill>
              <a:srgbClr val="2A78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8"/>
          <p:cNvSpPr>
            <a:spLocks noGrp="1"/>
          </p:cNvSpPr>
          <p:nvPr>
            <p:ph sz="quarter" idx="17" hasCustomPrompt="1"/>
          </p:nvPr>
        </p:nvSpPr>
        <p:spPr>
          <a:xfrm>
            <a:off x="1480910" y="1418836"/>
            <a:ext cx="10368620" cy="6666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cap="none" baseline="0">
                <a:solidFill>
                  <a:srgbClr val="2A78AA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Comment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279400" y="5877272"/>
            <a:ext cx="5600576" cy="43204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i="1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noProof="0" dirty="0"/>
              <a:t>Legend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D815B311-7D1C-B52F-DB16-C7A30EB5A7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58490" y="2287092"/>
            <a:ext cx="5691040" cy="35760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EAE55510-A3F6-23B8-3A7E-C6EF3622B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8489" y="5863184"/>
            <a:ext cx="5698147" cy="43204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i="1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noProof="0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24150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97F22E-A17D-19D3-5825-48537BED2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868922" y="2703208"/>
            <a:ext cx="7699686" cy="158988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noProof="0" dirty="0"/>
              <a:t>Closing message!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3575720" y="6093297"/>
            <a:ext cx="694428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noProof="0" dirty="0" err="1">
                <a:solidFill>
                  <a:srgbClr val="2A78AA"/>
                </a:solidFill>
                <a:latin typeface="Arial" pitchFamily="34" charset="0"/>
                <a:cs typeface="Arial" pitchFamily="34" charset="0"/>
              </a:rPr>
              <a:t>Meteo</a:t>
            </a:r>
            <a:r>
              <a:rPr lang="en-US" sz="2000" noProof="0" dirty="0">
                <a:solidFill>
                  <a:srgbClr val="2A78AA"/>
                </a:solidFill>
                <a:latin typeface="Arial" pitchFamily="34" charset="0"/>
                <a:cs typeface="Arial" pitchFamily="34" charset="0"/>
              </a:rPr>
              <a:t> France International,</a:t>
            </a:r>
            <a:r>
              <a:rPr lang="en-US" sz="2000" baseline="0" noProof="0" dirty="0">
                <a:solidFill>
                  <a:srgbClr val="2A78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baseline="0" noProof="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With you for Weather</a:t>
            </a:r>
            <a:endParaRPr lang="en-US" sz="2000" i="1" noProof="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3575720" y="6474822"/>
            <a:ext cx="694428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dirty="0">
                <a:solidFill>
                  <a:srgbClr val="2A78AA"/>
                </a:solidFill>
                <a:latin typeface="Arial" pitchFamily="34" charset="0"/>
                <a:cs typeface="Arial" pitchFamily="34" charset="0"/>
              </a:rPr>
              <a:t>info@mfi.fr – </a:t>
            </a:r>
            <a:r>
              <a:rPr lang="fr-FR" sz="1600" dirty="0">
                <a:solidFill>
                  <a:srgbClr val="2A78AA"/>
                </a:solidFill>
                <a:latin typeface="Arial" pitchFamily="34" charset="0"/>
                <a:cs typeface="Arial" pitchFamily="34" charset="0"/>
                <a:hlinkClick r:id="rId3"/>
              </a:rPr>
              <a:t>www.mfi.fr</a:t>
            </a:r>
            <a:r>
              <a:rPr lang="fr-FR" sz="1600" dirty="0">
                <a:solidFill>
                  <a:srgbClr val="2A78AA"/>
                </a:solidFill>
                <a:latin typeface="Arial" pitchFamily="34" charset="0"/>
                <a:cs typeface="Arial" pitchFamily="34" charset="0"/>
              </a:rPr>
              <a:t> - +33 5 32 02 60 23 00</a:t>
            </a:r>
          </a:p>
        </p:txBody>
      </p:sp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9757E814-61FB-9C8B-D124-CE4E412B03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44" y="5625296"/>
            <a:ext cx="468000" cy="468000"/>
          </a:xfrm>
          <a:prstGeom prst="rect">
            <a:avLst/>
          </a:prstGeom>
        </p:spPr>
      </p:pic>
      <p:pic>
        <p:nvPicPr>
          <p:cNvPr id="6" name="Image 5">
            <a:hlinkClick r:id="rId6"/>
            <a:extLst>
              <a:ext uri="{FF2B5EF4-FFF2-40B4-BE49-F238E27FC236}">
                <a16:creationId xmlns:a16="http://schemas.microsoft.com/office/drawing/2014/main" id="{24885F9A-4B7C-EE41-440D-C51CCDDE66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00" y="5625296"/>
            <a:ext cx="468000" cy="468000"/>
          </a:xfrm>
          <a:prstGeom prst="rect">
            <a:avLst/>
          </a:prstGeom>
        </p:spPr>
      </p:pic>
      <p:pic>
        <p:nvPicPr>
          <p:cNvPr id="10" name="Image 9">
            <a:hlinkClick r:id="rId8"/>
            <a:extLst>
              <a:ext uri="{FF2B5EF4-FFF2-40B4-BE49-F238E27FC236}">
                <a16:creationId xmlns:a16="http://schemas.microsoft.com/office/drawing/2014/main" id="{DDB599A5-E9D6-E04E-FF0D-78E3009F7B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656" y="5634296"/>
            <a:ext cx="450000" cy="45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ECEDFC-F81D-17FF-1441-3B9AE7E99C1D}"/>
              </a:ext>
            </a:extLst>
          </p:cNvPr>
          <p:cNvSpPr txBox="1"/>
          <p:nvPr userDrawn="1"/>
        </p:nvSpPr>
        <p:spPr>
          <a:xfrm>
            <a:off x="10425392" y="5243479"/>
            <a:ext cx="150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200" cap="none" baseline="0" dirty="0">
                <a:solidFill>
                  <a:srgbClr val="58595B"/>
                </a:solidFill>
                <a:latin typeface="+mn-lt"/>
                <a:ea typeface="+mn-ea"/>
                <a:cs typeface="+mn-cs"/>
              </a:rPr>
              <a:t>Follow us:</a:t>
            </a:r>
          </a:p>
        </p:txBody>
      </p:sp>
    </p:spTree>
    <p:extLst>
      <p:ext uri="{BB962C8B-B14F-4D97-AF65-F5344CB8AC3E}">
        <p14:creationId xmlns:p14="http://schemas.microsoft.com/office/powerpoint/2010/main" val="37464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91477" y="-1"/>
            <a:ext cx="10081120" cy="7020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noProof="0" dirty="0"/>
              <a:t>Slide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403" y="989885"/>
            <a:ext cx="11137237" cy="56794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2598" y="1"/>
            <a:ext cx="719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  <p:sldLayoutId id="2147483718" r:id="rId4"/>
    <p:sldLayoutId id="2147483721" r:id="rId5"/>
    <p:sldLayoutId id="2147483722" r:id="rId6"/>
    <p:sldLayoutId id="214748372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ct val="100000"/>
        </a:lnSpc>
        <a:spcBef>
          <a:spcPts val="500"/>
        </a:spcBef>
        <a:buFontTx/>
        <a:buBlip>
          <a:blip r:embed="rId10"/>
        </a:buBlip>
        <a:tabLst/>
        <a:defRPr sz="2000" kern="1200" baseline="0">
          <a:solidFill>
            <a:srgbClr val="58595B"/>
          </a:solidFill>
          <a:latin typeface="+mn-lt"/>
          <a:ea typeface="+mn-ea"/>
          <a:cs typeface="+mn-cs"/>
        </a:defRPr>
      </a:lvl1pPr>
      <a:lvl2pPr marL="532800" indent="-266400" algn="l" defTabSz="685800" rtl="0" eaLnBrk="1" latinLnBrk="0" hangingPunct="1">
        <a:lnSpc>
          <a:spcPct val="100000"/>
        </a:lnSpc>
        <a:spcBef>
          <a:spcPts val="500"/>
        </a:spcBef>
        <a:buFontTx/>
        <a:buBlip>
          <a:blip r:embed="rId11"/>
        </a:buBlip>
        <a:tabLst/>
        <a:defRPr sz="1800" kern="1200">
          <a:solidFill>
            <a:srgbClr val="2A78AA"/>
          </a:solidFill>
          <a:latin typeface="+mn-lt"/>
          <a:ea typeface="+mn-ea"/>
          <a:cs typeface="+mn-cs"/>
        </a:defRPr>
      </a:lvl2pPr>
      <a:lvl3pPr marL="799200" indent="-266700" algn="l" defTabSz="685800" rtl="0" eaLnBrk="1" latinLnBrk="0" hangingPunct="1">
        <a:lnSpc>
          <a:spcPct val="100000"/>
        </a:lnSpc>
        <a:spcBef>
          <a:spcPts val="500"/>
        </a:spcBef>
        <a:buFontTx/>
        <a:buBlip>
          <a:blip r:embed="rId12"/>
        </a:buBlip>
        <a:tabLst/>
        <a:defRPr sz="1600" kern="1200" baseline="0">
          <a:solidFill>
            <a:srgbClr val="58595B"/>
          </a:solidFill>
          <a:latin typeface="+mn-lt"/>
          <a:ea typeface="+mn-ea"/>
          <a:cs typeface="+mn-cs"/>
        </a:defRPr>
      </a:lvl3pPr>
      <a:lvl4pPr marL="1065600" indent="-180000" algn="l" defTabSz="6858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i="1" kern="1200" baseline="0">
          <a:solidFill>
            <a:srgbClr val="58595B"/>
          </a:solidFill>
          <a:latin typeface="+mn-lt"/>
          <a:ea typeface="+mn-ea"/>
          <a:cs typeface="+mn-cs"/>
        </a:defRPr>
      </a:lvl4pPr>
      <a:lvl5pPr marL="1438275" indent="-180000" algn="l" defTabSz="6858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1438275" algn="l"/>
        </a:tabLst>
        <a:defRPr sz="1600" kern="1200" baseline="0">
          <a:solidFill>
            <a:srgbClr val="58595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770EF-AE88-E899-0872-C3ADAC561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Strategies &amp; Legislation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4C866D-34A5-F854-9F91-17482CE87A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MFI’s views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778AA9-3E95-3A64-407A-E4CF3A991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3113" y="1349375"/>
            <a:ext cx="6719639" cy="386519"/>
          </a:xfrm>
        </p:spPr>
        <p:txBody>
          <a:bodyPr/>
          <a:lstStyle/>
          <a:p>
            <a:r>
              <a:rPr lang="fr-FR" dirty="0"/>
              <a:t>Jean Sébastien Cases, VP Sales &amp; Marketing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E51B0-3600-26B1-9E1A-2C75BEAF76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Singapore, April 18th, 2023</a:t>
            </a:r>
          </a:p>
        </p:txBody>
      </p:sp>
    </p:spTree>
    <p:extLst>
      <p:ext uri="{BB962C8B-B14F-4D97-AF65-F5344CB8AC3E}">
        <p14:creationId xmlns:p14="http://schemas.microsoft.com/office/powerpoint/2010/main" val="231958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we’ve been doing at MFI… for the past 20 years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2"/>
          </p:nvPr>
        </p:nvSpPr>
        <p:spPr>
          <a:xfrm>
            <a:off x="119336" y="980728"/>
            <a:ext cx="5616624" cy="5688360"/>
          </a:xfrm>
        </p:spPr>
        <p:txBody>
          <a:bodyPr>
            <a:normAutofit/>
          </a:bodyPr>
          <a:lstStyle/>
          <a:p>
            <a:r>
              <a:rPr lang="en-US" dirty="0"/>
              <a:t>GLOBAL INTEGRATED STRENGTHENING PROJECTS </a:t>
            </a:r>
            <a:br>
              <a:rPr lang="en-US" dirty="0"/>
            </a:br>
            <a:r>
              <a:rPr lang="en-US" dirty="0"/>
              <a:t>FOR NMHS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Characteristics of these projects ?</a:t>
            </a:r>
          </a:p>
          <a:p>
            <a:pPr marL="0" indent="0">
              <a:buNone/>
            </a:pPr>
            <a:endParaRPr lang="en-US" sz="400" dirty="0"/>
          </a:p>
          <a:p>
            <a:pPr lvl="1"/>
            <a:r>
              <a:rPr lang="en-US" dirty="0"/>
              <a:t>They </a:t>
            </a:r>
            <a:r>
              <a:rPr lang="en-US" u="sng" dirty="0"/>
              <a:t>integrate all steps</a:t>
            </a:r>
            <a:r>
              <a:rPr lang="en-US" dirty="0"/>
              <a:t> of the meteorological value chain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6400" lvl="1" indent="0">
              <a:buNone/>
            </a:pPr>
            <a:endParaRPr lang="en-US" dirty="0"/>
          </a:p>
          <a:p>
            <a:pPr marL="266400" lvl="1" indent="0">
              <a:buNone/>
            </a:pPr>
            <a:endParaRPr lang="en-US" sz="800" dirty="0"/>
          </a:p>
          <a:p>
            <a:pPr lvl="1"/>
            <a:r>
              <a:rPr lang="en-US" dirty="0"/>
              <a:t>They are designed to be fully implemented within an </a:t>
            </a:r>
            <a:r>
              <a:rPr lang="en-US" u="sng" dirty="0"/>
              <a:t>average duration of 3 years</a:t>
            </a:r>
          </a:p>
          <a:p>
            <a:pPr marL="266400" lvl="1" indent="0">
              <a:buNone/>
            </a:pPr>
            <a:endParaRPr lang="en-US" dirty="0"/>
          </a:p>
          <a:p>
            <a:pPr lvl="1"/>
            <a:r>
              <a:rPr lang="en-US" dirty="0"/>
              <a:t>They are effective with </a:t>
            </a:r>
            <a:r>
              <a:rPr lang="en-US" u="sng" dirty="0"/>
              <a:t>visible outcomes</a:t>
            </a:r>
            <a:r>
              <a:rPr lang="en-US" dirty="0"/>
              <a:t> from the first year of implementation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64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B814B0-C9D9-B0CE-ED1A-343C6B482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547" r="1353"/>
          <a:stretch/>
        </p:blipFill>
        <p:spPr>
          <a:xfrm>
            <a:off x="5927304" y="871841"/>
            <a:ext cx="6189790" cy="59061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D7FEB6-1A56-120B-253B-E99678B8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665423"/>
            <a:ext cx="5447928" cy="9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E9B39-79B8-4351-5B8D-926EF929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strategy for successful projects ? </a:t>
            </a:r>
            <a:r>
              <a:rPr lang="en-US" sz="1800" dirty="0"/>
              <a:t>1/3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10FB28-70E8-D6BC-D4D1-9ACFC5CF9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980728"/>
            <a:ext cx="11136973" cy="5688360"/>
          </a:xfrm>
        </p:spPr>
        <p:txBody>
          <a:bodyPr/>
          <a:lstStyle/>
          <a:p>
            <a:r>
              <a:rPr lang="en-US" u="sng" dirty="0"/>
              <a:t>Principle 1:</a:t>
            </a:r>
            <a:r>
              <a:rPr lang="en-US" dirty="0"/>
              <a:t> Design </a:t>
            </a:r>
            <a:r>
              <a:rPr lang="en-US" b="1" dirty="0">
                <a:solidFill>
                  <a:schemeClr val="accent5"/>
                </a:solidFill>
              </a:rPr>
              <a:t>integrated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5"/>
                </a:solidFill>
              </a:rPr>
              <a:t>projects</a:t>
            </a:r>
            <a:r>
              <a:rPr lang="en-US" dirty="0"/>
              <a:t> embracing the whole met value chain</a:t>
            </a:r>
          </a:p>
          <a:p>
            <a:pPr marL="266400" lvl="1" indent="0">
              <a:buNone/>
            </a:pPr>
            <a:endParaRPr lang="en-US" dirty="0">
              <a:solidFill>
                <a:srgbClr val="FDC932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6632F0-1931-2927-D238-6E849086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306716"/>
            <a:ext cx="9925148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E9B39-79B8-4351-5B8D-926EF929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strategy for successful projects ? </a:t>
            </a:r>
            <a:r>
              <a:rPr lang="en-US" sz="1800" dirty="0"/>
              <a:t>2/3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10FB28-70E8-D6BC-D4D1-9ACFC5CF9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980728"/>
            <a:ext cx="11136973" cy="5688360"/>
          </a:xfrm>
        </p:spPr>
        <p:txBody>
          <a:bodyPr/>
          <a:lstStyle/>
          <a:p>
            <a:r>
              <a:rPr lang="en-US" u="sng" dirty="0"/>
              <a:t>Principle 2:</a:t>
            </a:r>
            <a:r>
              <a:rPr lang="en-US" dirty="0"/>
              <a:t> Set-up </a:t>
            </a:r>
            <a:r>
              <a:rPr lang="en-US" b="1" dirty="0">
                <a:solidFill>
                  <a:schemeClr val="accent5"/>
                </a:solidFill>
              </a:rPr>
              <a:t>PPE mechanism </a:t>
            </a:r>
            <a:r>
              <a:rPr lang="en-US" dirty="0"/>
              <a:t>to bring together Public and Private sectors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91352CA5-D1AF-7710-B3CF-C023365DBF27}"/>
              </a:ext>
            </a:extLst>
          </p:cNvPr>
          <p:cNvGrpSpPr/>
          <p:nvPr/>
        </p:nvGrpSpPr>
        <p:grpSpPr>
          <a:xfrm>
            <a:off x="1487488" y="2058062"/>
            <a:ext cx="3637057" cy="4179250"/>
            <a:chOff x="2008963" y="1916832"/>
            <a:chExt cx="3637057" cy="4179250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9519D8E1-553B-0A6A-CD0B-997F554A89D8}"/>
                </a:ext>
              </a:extLst>
            </p:cNvPr>
            <p:cNvGrpSpPr/>
            <p:nvPr/>
          </p:nvGrpSpPr>
          <p:grpSpPr>
            <a:xfrm>
              <a:off x="2010020" y="1916832"/>
              <a:ext cx="3636000" cy="2088000"/>
              <a:chOff x="1991544" y="1916832"/>
              <a:chExt cx="3559034" cy="1960384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8E99E39-07C4-4961-C4E9-08F056CAE40E}"/>
                  </a:ext>
                </a:extLst>
              </p:cNvPr>
              <p:cNvSpPr/>
              <p:nvPr/>
            </p:nvSpPr>
            <p:spPr>
              <a:xfrm>
                <a:off x="1991544" y="1916832"/>
                <a:ext cx="3559034" cy="196038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/>
                  <a:t>PUBLIC SECTOR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7FBC1832-EC76-7176-F1DC-1552B7BD581F}"/>
                  </a:ext>
                </a:extLst>
              </p:cNvPr>
              <p:cNvSpPr/>
              <p:nvPr/>
            </p:nvSpPr>
            <p:spPr>
              <a:xfrm>
                <a:off x="2135560" y="2636912"/>
                <a:ext cx="1339822" cy="3600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NMHS</a:t>
                </a: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C2B429BE-E45C-2E8B-34DB-DEE42DB6D213}"/>
                  </a:ext>
                </a:extLst>
              </p:cNvPr>
              <p:cNvSpPr/>
              <p:nvPr/>
            </p:nvSpPr>
            <p:spPr>
              <a:xfrm>
                <a:off x="3119426" y="3068960"/>
                <a:ext cx="1118166" cy="43204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GPC</a:t>
                </a: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F06BD045-D35B-B06F-0B40-1A3A0C44C9A3}"/>
                  </a:ext>
                </a:extLst>
              </p:cNvPr>
              <p:cNvSpPr/>
              <p:nvPr/>
            </p:nvSpPr>
            <p:spPr>
              <a:xfrm>
                <a:off x="3892940" y="2636912"/>
                <a:ext cx="1339822" cy="3600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RSMC</a:t>
                </a:r>
              </a:p>
            </p:txBody>
          </p:sp>
        </p:grp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B0AB79E-8A6E-D29A-97B5-F4FEE3817CA6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2010020" y="2960831"/>
              <a:ext cx="0" cy="26640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FBA1643-6F8E-420D-8C55-2D61162D023E}"/>
                </a:ext>
              </a:extLst>
            </p:cNvPr>
            <p:cNvGrpSpPr/>
            <p:nvPr/>
          </p:nvGrpSpPr>
          <p:grpSpPr>
            <a:xfrm>
              <a:off x="2010020" y="4172516"/>
              <a:ext cx="562521" cy="144000"/>
              <a:chOff x="2010020" y="4172516"/>
              <a:chExt cx="562521" cy="144000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7C415B34-193C-58D3-7C76-06EB1F09AF6B}"/>
                  </a:ext>
                </a:extLst>
              </p:cNvPr>
              <p:cNvCxnSpPr/>
              <p:nvPr/>
            </p:nvCxnSpPr>
            <p:spPr>
              <a:xfrm>
                <a:off x="2010020" y="4244516"/>
                <a:ext cx="41357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FA261BBF-2120-9B64-56AD-4E5C9A2C0059}"/>
                  </a:ext>
                </a:extLst>
              </p:cNvPr>
              <p:cNvSpPr/>
              <p:nvPr/>
            </p:nvSpPr>
            <p:spPr>
              <a:xfrm>
                <a:off x="2428541" y="4172516"/>
                <a:ext cx="144000" cy="144000"/>
              </a:xfrm>
              <a:prstGeom prst="ellipse">
                <a:avLst/>
              </a:prstGeom>
              <a:solidFill>
                <a:srgbClr val="FDC9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E7B5F59-5011-149D-372F-2D56B0EF8485}"/>
                </a:ext>
              </a:extLst>
            </p:cNvPr>
            <p:cNvSpPr txBox="1"/>
            <p:nvPr/>
          </p:nvSpPr>
          <p:spPr>
            <a:xfrm>
              <a:off x="2573598" y="4013683"/>
              <a:ext cx="15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8595B"/>
                  </a:solidFill>
                </a:rPr>
                <a:t>Specifies</a:t>
              </a:r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7CF5E71E-78B3-07F5-FC79-BCF745C7924A}"/>
                </a:ext>
              </a:extLst>
            </p:cNvPr>
            <p:cNvGrpSpPr/>
            <p:nvPr/>
          </p:nvGrpSpPr>
          <p:grpSpPr>
            <a:xfrm>
              <a:off x="2008963" y="4877788"/>
              <a:ext cx="562521" cy="144000"/>
              <a:chOff x="2010020" y="4172516"/>
              <a:chExt cx="562521" cy="144000"/>
            </a:xfrm>
          </p:grpSpPr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96506A6C-3BF4-38F5-A08A-7B6B6A9C6C14}"/>
                  </a:ext>
                </a:extLst>
              </p:cNvPr>
              <p:cNvCxnSpPr/>
              <p:nvPr/>
            </p:nvCxnSpPr>
            <p:spPr>
              <a:xfrm>
                <a:off x="2010020" y="4244516"/>
                <a:ext cx="41357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5F5D495A-EBF5-B165-9D41-A8C07B3EB2C9}"/>
                  </a:ext>
                </a:extLst>
              </p:cNvPr>
              <p:cNvSpPr/>
              <p:nvPr/>
            </p:nvSpPr>
            <p:spPr>
              <a:xfrm>
                <a:off x="2428541" y="4172516"/>
                <a:ext cx="144000" cy="144000"/>
              </a:xfrm>
              <a:prstGeom prst="ellipse">
                <a:avLst/>
              </a:prstGeom>
              <a:solidFill>
                <a:srgbClr val="FDC9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9A0783C-1EFD-A514-652D-14A2333BB9A2}"/>
                </a:ext>
              </a:extLst>
            </p:cNvPr>
            <p:cNvSpPr txBox="1"/>
            <p:nvPr/>
          </p:nvSpPr>
          <p:spPr>
            <a:xfrm>
              <a:off x="2572541" y="4718955"/>
              <a:ext cx="1939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Hosts</a:t>
              </a: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2A146160-4F62-474B-5D90-B6A85D86EA86}"/>
                </a:ext>
              </a:extLst>
            </p:cNvPr>
            <p:cNvGrpSpPr/>
            <p:nvPr/>
          </p:nvGrpSpPr>
          <p:grpSpPr>
            <a:xfrm>
              <a:off x="2010020" y="5547029"/>
              <a:ext cx="562521" cy="144000"/>
              <a:chOff x="2010020" y="4172516"/>
              <a:chExt cx="562521" cy="144000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91097C2-827C-EA33-BA37-CEDF1C67C791}"/>
                  </a:ext>
                </a:extLst>
              </p:cNvPr>
              <p:cNvCxnSpPr/>
              <p:nvPr/>
            </p:nvCxnSpPr>
            <p:spPr>
              <a:xfrm>
                <a:off x="2010020" y="4244516"/>
                <a:ext cx="41357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9AD20A68-344A-02AE-37D4-E02624CE189A}"/>
                  </a:ext>
                </a:extLst>
              </p:cNvPr>
              <p:cNvSpPr/>
              <p:nvPr/>
            </p:nvSpPr>
            <p:spPr>
              <a:xfrm>
                <a:off x="2428541" y="4172516"/>
                <a:ext cx="144000" cy="144000"/>
              </a:xfrm>
              <a:prstGeom prst="ellipse">
                <a:avLst/>
              </a:prstGeom>
              <a:solidFill>
                <a:srgbClr val="FDC9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078822B-1478-CCF4-9180-AE55DBFD55B8}"/>
                </a:ext>
              </a:extLst>
            </p:cNvPr>
            <p:cNvSpPr txBox="1"/>
            <p:nvPr/>
          </p:nvSpPr>
          <p:spPr>
            <a:xfrm>
              <a:off x="2573598" y="5388196"/>
              <a:ext cx="2154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8595B"/>
                  </a:solidFill>
                </a:rPr>
                <a:t>Operates</a:t>
              </a:r>
            </a:p>
            <a:p>
              <a:r>
                <a:rPr lang="en-US" sz="1600" dirty="0">
                  <a:solidFill>
                    <a:srgbClr val="58595B"/>
                  </a:solidFill>
                </a:rPr>
                <a:t>(science &amp; expertise)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252AC4D7-3925-82AD-E085-D3156CC488F4}"/>
              </a:ext>
            </a:extLst>
          </p:cNvPr>
          <p:cNvGrpSpPr/>
          <p:nvPr/>
        </p:nvGrpSpPr>
        <p:grpSpPr>
          <a:xfrm>
            <a:off x="6957070" y="2062921"/>
            <a:ext cx="3636000" cy="4162197"/>
            <a:chOff x="5086928" y="1855941"/>
            <a:chExt cx="3636000" cy="4162197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594AD24B-AC83-3854-8E1D-CC4433D2D9EA}"/>
                </a:ext>
              </a:extLst>
            </p:cNvPr>
            <p:cNvGrpSpPr/>
            <p:nvPr/>
          </p:nvGrpSpPr>
          <p:grpSpPr>
            <a:xfrm>
              <a:off x="5086928" y="1855941"/>
              <a:ext cx="3636000" cy="2088000"/>
              <a:chOff x="1990236" y="1869147"/>
              <a:chExt cx="3559034" cy="1960384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C63681A5-46F3-E923-F823-BCC1898D72DA}"/>
                  </a:ext>
                </a:extLst>
              </p:cNvPr>
              <p:cNvSpPr/>
              <p:nvPr/>
            </p:nvSpPr>
            <p:spPr>
              <a:xfrm>
                <a:off x="1990236" y="1869147"/>
                <a:ext cx="3559034" cy="196038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/>
                  <a:t>PRIVATE SECTOR</a:t>
                </a: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92561BCF-B2D6-AB51-E23A-B463DAD91339}"/>
                  </a:ext>
                </a:extLst>
              </p:cNvPr>
              <p:cNvSpPr/>
              <p:nvPr/>
            </p:nvSpPr>
            <p:spPr>
              <a:xfrm>
                <a:off x="2135560" y="2636912"/>
                <a:ext cx="1339822" cy="3600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Suppliers</a:t>
                </a: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2ABE6867-BCAA-C9E9-4EFD-82E40BE3CDD1}"/>
                  </a:ext>
                </a:extLst>
              </p:cNvPr>
              <p:cNvSpPr/>
              <p:nvPr/>
            </p:nvSpPr>
            <p:spPr>
              <a:xfrm>
                <a:off x="3119425" y="3068960"/>
                <a:ext cx="1162853" cy="43204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Local partners</a:t>
                </a: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9FE2361-854F-0757-F2C1-F5E78907D84B}"/>
                  </a:ext>
                </a:extLst>
              </p:cNvPr>
              <p:cNvSpPr/>
              <p:nvPr/>
            </p:nvSpPr>
            <p:spPr>
              <a:xfrm>
                <a:off x="3839506" y="2636912"/>
                <a:ext cx="1339822" cy="36004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Integrator</a:t>
                </a:r>
              </a:p>
            </p:txBody>
          </p:sp>
        </p:grp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79E6874-1E34-2CA7-1956-E7386D7A83EE}"/>
                </a:ext>
              </a:extLst>
            </p:cNvPr>
            <p:cNvCxnSpPr>
              <a:cxnSpLocks/>
            </p:cNvCxnSpPr>
            <p:nvPr/>
          </p:nvCxnSpPr>
          <p:spPr>
            <a:xfrm>
              <a:off x="8717272" y="2865868"/>
              <a:ext cx="0" cy="27000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125CC698-B278-DB99-6DFC-B30DC89539B6}"/>
                </a:ext>
              </a:extLst>
            </p:cNvPr>
            <p:cNvGrpSpPr/>
            <p:nvPr/>
          </p:nvGrpSpPr>
          <p:grpSpPr>
            <a:xfrm>
              <a:off x="8163412" y="4109752"/>
              <a:ext cx="553860" cy="144000"/>
              <a:chOff x="2225312" y="4089532"/>
              <a:chExt cx="553860" cy="144000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C03830E7-3379-21F3-83BC-BD5FA8227531}"/>
                  </a:ext>
                </a:extLst>
              </p:cNvPr>
              <p:cNvCxnSpPr/>
              <p:nvPr/>
            </p:nvCxnSpPr>
            <p:spPr>
              <a:xfrm>
                <a:off x="2365600" y="4158545"/>
                <a:ext cx="41357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7FFAB407-58C9-FAC2-87D5-C6056F090DCC}"/>
                  </a:ext>
                </a:extLst>
              </p:cNvPr>
              <p:cNvSpPr/>
              <p:nvPr/>
            </p:nvSpPr>
            <p:spPr>
              <a:xfrm>
                <a:off x="2225312" y="4089532"/>
                <a:ext cx="144000" cy="144000"/>
              </a:xfrm>
              <a:prstGeom prst="ellipse">
                <a:avLst/>
              </a:prstGeom>
              <a:solidFill>
                <a:srgbClr val="FDC9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495B41EB-4D56-CF18-1BAA-7EE8BB8983CA}"/>
                </a:ext>
              </a:extLst>
            </p:cNvPr>
            <p:cNvGrpSpPr/>
            <p:nvPr/>
          </p:nvGrpSpPr>
          <p:grpSpPr>
            <a:xfrm>
              <a:off x="8170911" y="4813105"/>
              <a:ext cx="546361" cy="144000"/>
              <a:chOff x="2223050" y="4112879"/>
              <a:chExt cx="546361" cy="144000"/>
            </a:xfrm>
          </p:grpSpPr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0C22C285-04EE-CF46-7F89-327224EA73C2}"/>
                  </a:ext>
                </a:extLst>
              </p:cNvPr>
              <p:cNvCxnSpPr/>
              <p:nvPr/>
            </p:nvCxnSpPr>
            <p:spPr>
              <a:xfrm>
                <a:off x="2355839" y="4183811"/>
                <a:ext cx="41357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9F632F9C-AF39-B27C-E17D-2E8F8B72E959}"/>
                  </a:ext>
                </a:extLst>
              </p:cNvPr>
              <p:cNvSpPr/>
              <p:nvPr/>
            </p:nvSpPr>
            <p:spPr>
              <a:xfrm>
                <a:off x="2223050" y="4112879"/>
                <a:ext cx="144000" cy="144000"/>
              </a:xfrm>
              <a:prstGeom prst="ellipse">
                <a:avLst/>
              </a:prstGeom>
              <a:solidFill>
                <a:srgbClr val="FDC9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3D4BE94F-DAD2-E22D-92E1-ABFA4BDBCA19}"/>
                </a:ext>
              </a:extLst>
            </p:cNvPr>
            <p:cNvGrpSpPr/>
            <p:nvPr/>
          </p:nvGrpSpPr>
          <p:grpSpPr>
            <a:xfrm>
              <a:off x="8163412" y="5488919"/>
              <a:ext cx="553860" cy="144000"/>
              <a:chOff x="2215551" y="4120683"/>
              <a:chExt cx="553860" cy="144000"/>
            </a:xfrm>
          </p:grpSpPr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4E5E4F9C-7E4F-FE6B-B600-A9F07451D468}"/>
                  </a:ext>
                </a:extLst>
              </p:cNvPr>
              <p:cNvCxnSpPr/>
              <p:nvPr/>
            </p:nvCxnSpPr>
            <p:spPr>
              <a:xfrm>
                <a:off x="2355839" y="4185043"/>
                <a:ext cx="413572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2BB4722D-BFFF-0E84-F81C-3077ABBD2F36}"/>
                  </a:ext>
                </a:extLst>
              </p:cNvPr>
              <p:cNvSpPr/>
              <p:nvPr/>
            </p:nvSpPr>
            <p:spPr>
              <a:xfrm>
                <a:off x="2215551" y="4120683"/>
                <a:ext cx="144000" cy="144000"/>
              </a:xfrm>
              <a:prstGeom prst="ellipse">
                <a:avLst/>
              </a:prstGeom>
              <a:solidFill>
                <a:srgbClr val="FDC93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799A4A0-5C28-B584-563E-1BCE268D57E4}"/>
                </a:ext>
              </a:extLst>
            </p:cNvPr>
            <p:cNvSpPr txBox="1"/>
            <p:nvPr/>
          </p:nvSpPr>
          <p:spPr>
            <a:xfrm>
              <a:off x="6757130" y="3926328"/>
              <a:ext cx="141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58595B"/>
                  </a:solidFill>
                </a:rPr>
                <a:t>Designs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37D2F6E-B818-8B42-3C26-9415BE0FF575}"/>
                </a:ext>
              </a:extLst>
            </p:cNvPr>
            <p:cNvSpPr txBox="1"/>
            <p:nvPr/>
          </p:nvSpPr>
          <p:spPr>
            <a:xfrm>
              <a:off x="6024075" y="4611901"/>
              <a:ext cx="2154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58595B"/>
                  </a:solidFill>
                </a:rPr>
                <a:t>Builds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9C4E9A0-43E6-2C67-5A96-CB7A1867D3B9}"/>
                </a:ext>
              </a:extLst>
            </p:cNvPr>
            <p:cNvSpPr txBox="1"/>
            <p:nvPr/>
          </p:nvSpPr>
          <p:spPr>
            <a:xfrm>
              <a:off x="6124984" y="5310252"/>
              <a:ext cx="2037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58595B"/>
                  </a:solidFill>
                </a:rPr>
                <a:t>Operates</a:t>
              </a:r>
            </a:p>
            <a:p>
              <a:pPr algn="r"/>
              <a:r>
                <a:rPr lang="en-US" sz="1600" dirty="0">
                  <a:solidFill>
                    <a:srgbClr val="58595B"/>
                  </a:solidFill>
                </a:rPr>
                <a:t>(admin &amp; </a:t>
              </a:r>
              <a:r>
                <a:rPr lang="en-US" sz="1600" dirty="0" err="1">
                  <a:solidFill>
                    <a:srgbClr val="58595B"/>
                  </a:solidFill>
                </a:rPr>
                <a:t>tech.level</a:t>
              </a:r>
              <a:r>
                <a:rPr lang="en-US" sz="1600" dirty="0">
                  <a:solidFill>
                    <a:srgbClr val="58595B"/>
                  </a:solidFill>
                </a:rPr>
                <a:t>)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D492FF41-EDFA-A8DC-B749-FCFCB37BE34B}"/>
              </a:ext>
            </a:extLst>
          </p:cNvPr>
          <p:cNvGrpSpPr/>
          <p:nvPr/>
        </p:nvGrpSpPr>
        <p:grpSpPr>
          <a:xfrm>
            <a:off x="4250710" y="3009726"/>
            <a:ext cx="3553616" cy="1643410"/>
            <a:chOff x="4511824" y="2865710"/>
            <a:chExt cx="3553616" cy="1643410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B7FFC214-9189-E64A-4749-9D5F1B32584D}"/>
                </a:ext>
              </a:extLst>
            </p:cNvPr>
            <p:cNvGrpSpPr/>
            <p:nvPr/>
          </p:nvGrpSpPr>
          <p:grpSpPr>
            <a:xfrm>
              <a:off x="4772938" y="3001533"/>
              <a:ext cx="3011892" cy="1507587"/>
              <a:chOff x="4772938" y="2928389"/>
              <a:chExt cx="3011892" cy="1507587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7A659750-3494-74E7-2D17-DD989ED8F761}"/>
                  </a:ext>
                </a:extLst>
              </p:cNvPr>
              <p:cNvSpPr/>
              <p:nvPr/>
            </p:nvSpPr>
            <p:spPr>
              <a:xfrm>
                <a:off x="4772938" y="2928389"/>
                <a:ext cx="3011892" cy="150758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3000"/>
                </a:schemeClr>
              </a:solidFill>
              <a:ln w="76200">
                <a:solidFill>
                  <a:srgbClr val="FDC9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40E4258F-45D4-9FBF-0AFB-2F93151F75C4}"/>
                  </a:ext>
                </a:extLst>
              </p:cNvPr>
              <p:cNvSpPr txBox="1"/>
              <p:nvPr/>
            </p:nvSpPr>
            <p:spPr>
              <a:xfrm>
                <a:off x="5162104" y="3203634"/>
                <a:ext cx="22253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Operational design</a:t>
                </a:r>
              </a:p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R &amp; D</a:t>
                </a:r>
              </a:p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Tech support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39061A9-413A-4042-882D-977BFEE6BBBA}"/>
                </a:ext>
              </a:extLst>
            </p:cNvPr>
            <p:cNvSpPr/>
            <p:nvPr/>
          </p:nvSpPr>
          <p:spPr>
            <a:xfrm>
              <a:off x="4511824" y="2865710"/>
              <a:ext cx="35536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FR" sz="2000" b="1" cap="none" spc="0" dirty="0">
                  <a:ln w="0"/>
                  <a:solidFill>
                    <a:srgbClr val="FDC932"/>
                  </a:solidFill>
                </a:rPr>
                <a:t>JOINT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0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E9B39-79B8-4351-5B8D-926EF929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strategy for successful projects ? </a:t>
            </a:r>
            <a:r>
              <a:rPr lang="en-US" sz="1800" dirty="0"/>
              <a:t>3/3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10FB28-70E8-D6BC-D4D1-9ACFC5CF9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908992"/>
            <a:ext cx="11449272" cy="5688360"/>
          </a:xfrm>
        </p:spPr>
        <p:txBody>
          <a:bodyPr/>
          <a:lstStyle/>
          <a:p>
            <a:r>
              <a:rPr lang="en-US" u="sng" dirty="0"/>
              <a:t>Principle 3:</a:t>
            </a:r>
            <a:r>
              <a:rPr lang="en-US" dirty="0"/>
              <a:t> Adopt a </a:t>
            </a:r>
            <a:r>
              <a:rPr lang="en-US" b="1" dirty="0"/>
              <a:t>DBO model </a:t>
            </a:r>
            <a:r>
              <a:rPr lang="en-US" dirty="0"/>
              <a:t>– </a:t>
            </a:r>
            <a:r>
              <a:rPr lang="en-US" i="1" dirty="0"/>
              <a:t>Design, Build, Operate</a:t>
            </a:r>
          </a:p>
          <a:p>
            <a:pPr marL="0" indent="0">
              <a:buNone/>
            </a:pPr>
            <a:endParaRPr lang="en-US" sz="600" i="1" dirty="0"/>
          </a:p>
          <a:p>
            <a:pPr lvl="1"/>
            <a:r>
              <a:rPr lang="en-US" dirty="0"/>
              <a:t>“DB” means the one in charge of the design is the one implementing the solution:</a:t>
            </a:r>
          </a:p>
          <a:p>
            <a:pPr marL="266400" lvl="1" indent="0">
              <a:buNone/>
            </a:pPr>
            <a:r>
              <a:rPr lang="en-US" dirty="0"/>
              <a:t>	= “One-stop-shop spirit” </a:t>
            </a:r>
            <a:r>
              <a:rPr lang="en-US" dirty="0">
                <a:solidFill>
                  <a:srgbClr val="FDC932"/>
                </a:solidFill>
              </a:rPr>
              <a:t>&gt;&gt;</a:t>
            </a:r>
            <a:r>
              <a:rPr lang="en-US" dirty="0"/>
              <a:t> </a:t>
            </a:r>
            <a:r>
              <a:rPr lang="en-US" dirty="0">
                <a:solidFill>
                  <a:srgbClr val="FDC932"/>
                </a:solidFill>
              </a:rPr>
              <a:t>KEY TO RESPONSIVENESS &amp; EFFICIENCY</a:t>
            </a:r>
          </a:p>
          <a:p>
            <a:pPr marL="266400" lvl="1" indent="0">
              <a:buNone/>
            </a:pPr>
            <a:endParaRPr lang="en-US" dirty="0"/>
          </a:p>
          <a:p>
            <a:pPr marL="266400" lvl="1" indent="0">
              <a:buNone/>
            </a:pPr>
            <a:endParaRPr lang="en-US" dirty="0"/>
          </a:p>
          <a:p>
            <a:pPr marL="266400" lvl="1" indent="0">
              <a:buNone/>
            </a:pPr>
            <a:endParaRPr lang="en-US" dirty="0"/>
          </a:p>
          <a:p>
            <a:pPr marL="266400" lvl="1" indent="0">
              <a:buNone/>
            </a:pPr>
            <a:endParaRPr lang="en-US" dirty="0"/>
          </a:p>
          <a:p>
            <a:pPr marL="266400" lvl="1" indent="0">
              <a:buNone/>
            </a:pPr>
            <a:endParaRPr lang="en-US" dirty="0"/>
          </a:p>
          <a:p>
            <a:pPr marL="266400" lvl="1" indent="0">
              <a:buNone/>
            </a:pPr>
            <a:endParaRPr lang="en-US" sz="800" dirty="0"/>
          </a:p>
          <a:p>
            <a:pPr lvl="1"/>
            <a:r>
              <a:rPr lang="en-US" dirty="0"/>
              <a:t>“O” means the projects provides assistance and service beyond its completion:</a:t>
            </a:r>
          </a:p>
          <a:p>
            <a:pPr marL="266400" lvl="1" indent="0">
              <a:buNone/>
            </a:pPr>
            <a:r>
              <a:rPr lang="en-US" dirty="0"/>
              <a:t>	= Tech support, maintenance of equipment, IT administration, …</a:t>
            </a:r>
            <a:r>
              <a:rPr lang="en-US" dirty="0">
                <a:solidFill>
                  <a:srgbClr val="FDC932"/>
                </a:solidFill>
              </a:rPr>
              <a:t>&gt;&gt; KEY TO SUSTAINABILITY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1F8B7F0-969B-7F05-C4A4-6F1B784EC3D9}"/>
              </a:ext>
            </a:extLst>
          </p:cNvPr>
          <p:cNvGrpSpPr/>
          <p:nvPr/>
        </p:nvGrpSpPr>
        <p:grpSpPr>
          <a:xfrm>
            <a:off x="1" y="2276872"/>
            <a:ext cx="12191997" cy="1800000"/>
            <a:chOff x="1" y="2507880"/>
            <a:chExt cx="12191997" cy="1800000"/>
          </a:xfrm>
        </p:grpSpPr>
        <p:pic>
          <p:nvPicPr>
            <p:cNvPr id="4" name="Image 3" descr="Une image contenant intérieur, fenêtre, bâtiment, plafond&#10;&#10;Description générée automatiquement">
              <a:extLst>
                <a:ext uri="{FF2B5EF4-FFF2-40B4-BE49-F238E27FC236}">
                  <a16:creationId xmlns:a16="http://schemas.microsoft.com/office/drawing/2014/main" id="{07A17669-4A2A-E422-EF2B-E0482D940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543" y="2507880"/>
              <a:ext cx="2157142" cy="1800000"/>
            </a:xfrm>
            <a:prstGeom prst="rect">
              <a:avLst/>
            </a:prstGeom>
          </p:spPr>
        </p:pic>
        <p:pic>
          <p:nvPicPr>
            <p:cNvPr id="5" name="Image 4" descr="Une image contenant sale&#10;&#10;Description générée automatiquement">
              <a:extLst>
                <a:ext uri="{FF2B5EF4-FFF2-40B4-BE49-F238E27FC236}">
                  <a16:creationId xmlns:a16="http://schemas.microsoft.com/office/drawing/2014/main" id="{155D319D-2DB8-C673-DED7-557412903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6420"/>
            <a:stretch/>
          </p:blipFill>
          <p:spPr>
            <a:xfrm>
              <a:off x="1" y="2507880"/>
              <a:ext cx="2432000" cy="1800000"/>
            </a:xfrm>
            <a:prstGeom prst="rect">
              <a:avLst/>
            </a:prstGeom>
          </p:spPr>
        </p:pic>
        <p:pic>
          <p:nvPicPr>
            <p:cNvPr id="6" name="Image 5" descr="Une image contenant intérieur&#10;&#10;Description générée automatiquement">
              <a:extLst>
                <a:ext uri="{FF2B5EF4-FFF2-40B4-BE49-F238E27FC236}">
                  <a16:creationId xmlns:a16="http://schemas.microsoft.com/office/drawing/2014/main" id="{B7CB2E6C-11E5-3E25-E6EE-28053B97C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" r="2594"/>
            <a:stretch/>
          </p:blipFill>
          <p:spPr>
            <a:xfrm>
              <a:off x="4688227" y="2507880"/>
              <a:ext cx="2315763" cy="1800000"/>
            </a:xfrm>
            <a:prstGeom prst="rect">
              <a:avLst/>
            </a:prstGeom>
          </p:spPr>
        </p:pic>
        <p:pic>
          <p:nvPicPr>
            <p:cNvPr id="8" name="Image 7" descr="Une image contenant intérieur, plafond&#10;&#10;Description générée automatiquement">
              <a:extLst>
                <a:ext uri="{FF2B5EF4-FFF2-40B4-BE49-F238E27FC236}">
                  <a16:creationId xmlns:a16="http://schemas.microsoft.com/office/drawing/2014/main" id="{57B6DC2A-A358-8426-91CB-F415E1D83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"/>
            <a:stretch/>
          </p:blipFill>
          <p:spPr>
            <a:xfrm>
              <a:off x="9693301" y="2507880"/>
              <a:ext cx="2498697" cy="1800000"/>
            </a:xfrm>
            <a:prstGeom prst="rect">
              <a:avLst/>
            </a:prstGeom>
          </p:spPr>
        </p:pic>
        <p:pic>
          <p:nvPicPr>
            <p:cNvPr id="10" name="Image 9" descr="Une image contenant texte, intérieur, sol, pièce&#10;&#10;Description générée automatiquement">
              <a:extLst>
                <a:ext uri="{FF2B5EF4-FFF2-40B4-BE49-F238E27FC236}">
                  <a16:creationId xmlns:a16="http://schemas.microsoft.com/office/drawing/2014/main" id="{E2B50836-FE91-907B-E1F4-852B49F4A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6"/>
            <a:stretch/>
          </p:blipFill>
          <p:spPr>
            <a:xfrm>
              <a:off x="7053532" y="2507880"/>
              <a:ext cx="2590228" cy="1800000"/>
            </a:xfrm>
            <a:prstGeom prst="rect">
              <a:avLst/>
            </a:prstGeom>
          </p:spPr>
        </p:pic>
      </p:grpSp>
      <p:pic>
        <p:nvPicPr>
          <p:cNvPr id="12" name="Image 11" descr="Une image contenant intérieur, plafond, mur, personne&#10;&#10;Description générée automatiquement">
            <a:extLst>
              <a:ext uri="{FF2B5EF4-FFF2-40B4-BE49-F238E27FC236}">
                <a16:creationId xmlns:a16="http://schemas.microsoft.com/office/drawing/2014/main" id="{77F65337-A926-12A5-616D-AA0673217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"/>
          <a:stretch/>
        </p:blipFill>
        <p:spPr>
          <a:xfrm>
            <a:off x="9988210" y="5067725"/>
            <a:ext cx="2203790" cy="1800000"/>
          </a:xfrm>
          <a:prstGeom prst="rect">
            <a:avLst/>
          </a:prstGeom>
        </p:spPr>
      </p:pic>
      <p:pic>
        <p:nvPicPr>
          <p:cNvPr id="17" name="Image 16" descr="Une image contenant texte, ordinateur, distributeur automatique&#10;&#10;Description générée automatiquement">
            <a:extLst>
              <a:ext uri="{FF2B5EF4-FFF2-40B4-BE49-F238E27FC236}">
                <a16:creationId xmlns:a16="http://schemas.microsoft.com/office/drawing/2014/main" id="{539B84BA-1B33-0970-88EC-8746BAAD2F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/>
          <a:stretch/>
        </p:blipFill>
        <p:spPr>
          <a:xfrm>
            <a:off x="0" y="5067725"/>
            <a:ext cx="2398777" cy="1800000"/>
          </a:xfrm>
          <a:prstGeom prst="rect">
            <a:avLst/>
          </a:prstGeom>
        </p:spPr>
      </p:pic>
      <p:pic>
        <p:nvPicPr>
          <p:cNvPr id="18" name="Image 17" descr="Une image contenant texte, intérieur, personne, ordinateur&#10;&#10;Description générée automatiquement">
            <a:extLst>
              <a:ext uri="{FF2B5EF4-FFF2-40B4-BE49-F238E27FC236}">
                <a16:creationId xmlns:a16="http://schemas.microsoft.com/office/drawing/2014/main" id="{DA13FAFF-5183-2BE7-C12B-FBB8CED261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/>
          <a:stretch/>
        </p:blipFill>
        <p:spPr>
          <a:xfrm>
            <a:off x="4781913" y="5067725"/>
            <a:ext cx="2546123" cy="1800000"/>
          </a:xfrm>
          <a:prstGeom prst="rect">
            <a:avLst/>
          </a:prstGeom>
        </p:spPr>
      </p:pic>
      <p:pic>
        <p:nvPicPr>
          <p:cNvPr id="19" name="Image 18" descr="Une image contenant extérieur, ciel, arbre, homme&#10;&#10;Description générée automatiquement">
            <a:extLst>
              <a:ext uri="{FF2B5EF4-FFF2-40B4-BE49-F238E27FC236}">
                <a16:creationId xmlns:a16="http://schemas.microsoft.com/office/drawing/2014/main" id="{F28621DE-33A6-93C8-27FF-A1C19AF435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r="2484"/>
          <a:stretch/>
        </p:blipFill>
        <p:spPr>
          <a:xfrm>
            <a:off x="2455802" y="5067725"/>
            <a:ext cx="2269086" cy="180000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71D411-85C9-EBE5-3696-CEFDDA743A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14154"/>
          <a:stretch/>
        </p:blipFill>
        <p:spPr>
          <a:xfrm>
            <a:off x="7385061" y="5067725"/>
            <a:ext cx="25461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E9B39-79B8-4351-5B8D-926EF929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currently the issues to be addressed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10FB28-70E8-D6BC-D4D1-9ACFC5CF9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1125016"/>
            <a:ext cx="11136973" cy="5688360"/>
          </a:xfrm>
        </p:spPr>
        <p:txBody>
          <a:bodyPr>
            <a:normAutofit/>
          </a:bodyPr>
          <a:lstStyle/>
          <a:p>
            <a:r>
              <a:rPr lang="en-US" dirty="0"/>
              <a:t>Financing… Needs to be more suited !</a:t>
            </a:r>
          </a:p>
          <a:p>
            <a:pPr lvl="1"/>
            <a:r>
              <a:rPr lang="en-US" dirty="0"/>
              <a:t>Compliant with </a:t>
            </a:r>
            <a:r>
              <a:rPr lang="en-US" b="1" dirty="0"/>
              <a:t>DBO model</a:t>
            </a:r>
          </a:p>
          <a:p>
            <a:pPr lvl="1"/>
            <a:r>
              <a:rPr lang="en-US" b="1" dirty="0"/>
              <a:t>Including running costs </a:t>
            </a:r>
            <a:r>
              <a:rPr lang="en-US" dirty="0"/>
              <a:t>for minimum of 2 years</a:t>
            </a:r>
          </a:p>
          <a:p>
            <a:pPr marL="266400" lvl="1" indent="0">
              <a:buNone/>
            </a:pPr>
            <a:endParaRPr lang="en-US" dirty="0"/>
          </a:p>
          <a:p>
            <a:r>
              <a:rPr lang="en-US" dirty="0"/>
              <a:t>Procurement… Needs to be more flexible !</a:t>
            </a:r>
          </a:p>
          <a:p>
            <a:pPr lvl="1"/>
            <a:r>
              <a:rPr lang="en-GB" b="1" dirty="0"/>
              <a:t>Simplify procurement </a:t>
            </a:r>
            <a:r>
              <a:rPr lang="en-GB" dirty="0"/>
              <a:t>for more efficiency</a:t>
            </a:r>
          </a:p>
          <a:p>
            <a:pPr lvl="1"/>
            <a:r>
              <a:rPr lang="en-GB" dirty="0"/>
              <a:t>Cost evaluation including </a:t>
            </a:r>
            <a:r>
              <a:rPr lang="en-GB" b="1" dirty="0"/>
              <a:t>OPEX costs </a:t>
            </a:r>
            <a:r>
              <a:rPr lang="en-GB" dirty="0"/>
              <a:t>&amp; </a:t>
            </a:r>
            <a:r>
              <a:rPr lang="en-GB" b="1" dirty="0"/>
              <a:t>contingencies</a:t>
            </a:r>
          </a:p>
          <a:p>
            <a:pPr lvl="1"/>
            <a:r>
              <a:rPr lang="en-GB" dirty="0"/>
              <a:t>Avoid “out of the blue” consultancy vs </a:t>
            </a:r>
            <a:r>
              <a:rPr lang="en-GB" b="1" dirty="0"/>
              <a:t>teamwork</a:t>
            </a:r>
          </a:p>
          <a:p>
            <a:pPr lvl="1"/>
            <a:r>
              <a:rPr lang="en-GB" dirty="0"/>
              <a:t>Clear tax rules</a:t>
            </a:r>
          </a:p>
          <a:p>
            <a:pPr marL="266400" lvl="1" indent="0">
              <a:buNone/>
            </a:pPr>
            <a:endParaRPr lang="en-US" dirty="0"/>
          </a:p>
          <a:p>
            <a:r>
              <a:rPr lang="en-US" dirty="0"/>
              <a:t>Legal framework… Needs to be formalized !</a:t>
            </a:r>
          </a:p>
          <a:p>
            <a:pPr lvl="1"/>
            <a:r>
              <a:rPr lang="en-US" dirty="0"/>
              <a:t>NMHS weather warning entity by law</a:t>
            </a:r>
          </a:p>
          <a:p>
            <a:pPr lvl="1"/>
            <a:r>
              <a:rPr lang="en-US" dirty="0"/>
              <a:t>Share of work between NMHS and DMO/CS by law</a:t>
            </a:r>
          </a:p>
          <a:p>
            <a:pPr lvl="1"/>
            <a:r>
              <a:rPr lang="en-US" dirty="0"/>
              <a:t>Share of work between National and local authorities by law</a:t>
            </a:r>
          </a:p>
        </p:txBody>
      </p:sp>
    </p:spTree>
    <p:extLst>
      <p:ext uri="{BB962C8B-B14F-4D97-AF65-F5344CB8AC3E}">
        <p14:creationId xmlns:p14="http://schemas.microsoft.com/office/powerpoint/2010/main" val="15913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70357A-6B8A-2F84-1A85-FB1786499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7" t="19716" r="3989" b="7992"/>
          <a:stretch/>
        </p:blipFill>
        <p:spPr bwMode="auto">
          <a:xfrm>
            <a:off x="5342973" y="2671869"/>
            <a:ext cx="16836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8E9B39-79B8-4351-5B8D-926EF929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the ideal strategy for taking up the EW4A challenge !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6B44F2-474E-A6D5-98BA-8550D392ABFF}"/>
              </a:ext>
            </a:extLst>
          </p:cNvPr>
          <p:cNvGrpSpPr/>
          <p:nvPr/>
        </p:nvGrpSpPr>
        <p:grpSpPr>
          <a:xfrm>
            <a:off x="850897" y="810146"/>
            <a:ext cx="4099538" cy="5820461"/>
            <a:chOff x="7829110" y="920907"/>
            <a:chExt cx="4099538" cy="5820461"/>
          </a:xfrm>
        </p:grpSpPr>
        <p:graphicFrame>
          <p:nvGraphicFramePr>
            <p:cNvPr id="4" name="Diagramme 3">
              <a:extLst>
                <a:ext uri="{FF2B5EF4-FFF2-40B4-BE49-F238E27FC236}">
                  <a16:creationId xmlns:a16="http://schemas.microsoft.com/office/drawing/2014/main" id="{64C0696F-5E4D-C5C7-8FB7-EF567FF652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3920456"/>
                </p:ext>
              </p:extLst>
            </p:nvPr>
          </p:nvGraphicFramePr>
          <p:xfrm>
            <a:off x="8038798" y="1718626"/>
            <a:ext cx="3168352" cy="2252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01A7DA34-1083-8DFF-8ECC-D9FC8A4D0D7A}"/>
                </a:ext>
              </a:extLst>
            </p:cNvPr>
            <p:cNvSpPr/>
            <p:nvPr/>
          </p:nvSpPr>
          <p:spPr>
            <a:xfrm>
              <a:off x="8038797" y="5949280"/>
              <a:ext cx="3889851" cy="79208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Beneficiaries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(all eligible countries in resp. area)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NMHSs + stakeholders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FBF1998-11E5-FE29-47ED-EDF75C6C0959}"/>
                </a:ext>
              </a:extLst>
            </p:cNvPr>
            <p:cNvSpPr/>
            <p:nvPr/>
          </p:nvSpPr>
          <p:spPr>
            <a:xfrm>
              <a:off x="8038798" y="4350690"/>
              <a:ext cx="1009532" cy="12042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Designs </a:t>
              </a:r>
              <a:r>
                <a:rPr lang="en-US" sz="1100" dirty="0"/>
                <a:t>technical solution</a:t>
              </a:r>
              <a:br>
                <a:rPr lang="en-US" sz="1100" dirty="0"/>
              </a:br>
              <a:r>
                <a:rPr lang="en-US" sz="1100" dirty="0"/>
                <a:t>&amp; </a:t>
              </a:r>
              <a:r>
                <a:rPr lang="en-US" sz="1100" b="1" dirty="0"/>
                <a:t>delivers / operates</a:t>
              </a:r>
              <a:r>
                <a:rPr lang="en-US" sz="1100" dirty="0"/>
                <a:t> in main NMHSs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D12F716-F177-CF08-874B-DB73990F1C85}"/>
                </a:ext>
              </a:extLst>
            </p:cNvPr>
            <p:cNvSpPr/>
            <p:nvPr/>
          </p:nvSpPr>
          <p:spPr>
            <a:xfrm>
              <a:off x="9118918" y="4339549"/>
              <a:ext cx="1075015" cy="12042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Hosts, implements</a:t>
              </a:r>
              <a:r>
                <a:rPr lang="en-US" sz="1100" dirty="0"/>
                <a:t> &amp; </a:t>
              </a:r>
              <a:r>
                <a:rPr lang="en-US" sz="1100" b="1" dirty="0"/>
                <a:t>supports</a:t>
              </a:r>
              <a:r>
                <a:rPr lang="en-US" sz="1100" dirty="0"/>
                <a:t> the solution </a:t>
              </a:r>
              <a:r>
                <a:rPr lang="en-US" sz="1100" dirty="0">
                  <a:sym typeface="Wingdings" panose="05000000000000000000" pitchFamily="2" charset="2"/>
                </a:rPr>
                <a:t> all </a:t>
              </a:r>
              <a:r>
                <a:rPr lang="en-US" sz="1100" dirty="0" err="1">
                  <a:sym typeface="Wingdings" panose="05000000000000000000" pitchFamily="2" charset="2"/>
                </a:rPr>
                <a:t>benefi-ciaries</a:t>
              </a:r>
              <a:endParaRPr lang="en-US" sz="1100" dirty="0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D765DA0-0ADC-FE91-2E29-511C21763705}"/>
                </a:ext>
              </a:extLst>
            </p:cNvPr>
            <p:cNvSpPr/>
            <p:nvPr/>
          </p:nvSpPr>
          <p:spPr>
            <a:xfrm>
              <a:off x="10193934" y="920907"/>
              <a:ext cx="1734714" cy="596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Provides funding to Private &amp; Public sector involved</a:t>
              </a:r>
            </a:p>
          </p:txBody>
        </p:sp>
        <p:sp>
          <p:nvSpPr>
            <p:cNvPr id="9" name="Flèche : bas 8">
              <a:extLst>
                <a:ext uri="{FF2B5EF4-FFF2-40B4-BE49-F238E27FC236}">
                  <a16:creationId xmlns:a16="http://schemas.microsoft.com/office/drawing/2014/main" id="{A74A0F04-CA0E-BD4B-1F92-96F0C086C2C0}"/>
                </a:ext>
              </a:extLst>
            </p:cNvPr>
            <p:cNvSpPr/>
            <p:nvPr/>
          </p:nvSpPr>
          <p:spPr>
            <a:xfrm>
              <a:off x="8470846" y="5587468"/>
              <a:ext cx="288032" cy="28803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 : bas 9">
              <a:extLst>
                <a:ext uri="{FF2B5EF4-FFF2-40B4-BE49-F238E27FC236}">
                  <a16:creationId xmlns:a16="http://schemas.microsoft.com/office/drawing/2014/main" id="{1FF6C190-3FF7-97E4-7CF1-6F3203EA23BD}"/>
                </a:ext>
              </a:extLst>
            </p:cNvPr>
            <p:cNvSpPr/>
            <p:nvPr/>
          </p:nvSpPr>
          <p:spPr>
            <a:xfrm>
              <a:off x="9495726" y="5567943"/>
              <a:ext cx="288032" cy="28803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Flèche : angle droit 10">
              <a:extLst>
                <a:ext uri="{FF2B5EF4-FFF2-40B4-BE49-F238E27FC236}">
                  <a16:creationId xmlns:a16="http://schemas.microsoft.com/office/drawing/2014/main" id="{4FA95908-3A6F-A37D-6E5E-ADF049F150BF}"/>
                </a:ext>
              </a:extLst>
            </p:cNvPr>
            <p:cNvSpPr/>
            <p:nvPr/>
          </p:nvSpPr>
          <p:spPr>
            <a:xfrm rot="10800000">
              <a:off x="8472264" y="978954"/>
              <a:ext cx="1656185" cy="700192"/>
            </a:xfrm>
            <a:prstGeom prst="bentUpArrow">
              <a:avLst>
                <a:gd name="adj1" fmla="val 17825"/>
                <a:gd name="adj2" fmla="val 25000"/>
                <a:gd name="adj3" fmla="val 2787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Flèche : angle droit 11">
              <a:extLst>
                <a:ext uri="{FF2B5EF4-FFF2-40B4-BE49-F238E27FC236}">
                  <a16:creationId xmlns:a16="http://schemas.microsoft.com/office/drawing/2014/main" id="{8A662CCB-8D11-09B2-CD33-BCE8AD4BDA7A}"/>
                </a:ext>
              </a:extLst>
            </p:cNvPr>
            <p:cNvSpPr/>
            <p:nvPr/>
          </p:nvSpPr>
          <p:spPr>
            <a:xfrm rot="10800000">
              <a:off x="9478957" y="1237476"/>
              <a:ext cx="649492" cy="441671"/>
            </a:xfrm>
            <a:prstGeom prst="bent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 : bas 12">
              <a:extLst>
                <a:ext uri="{FF2B5EF4-FFF2-40B4-BE49-F238E27FC236}">
                  <a16:creationId xmlns:a16="http://schemas.microsoft.com/office/drawing/2014/main" id="{D4477006-8F7C-1E15-75AD-0B02BB1CC76F}"/>
                </a:ext>
              </a:extLst>
            </p:cNvPr>
            <p:cNvSpPr/>
            <p:nvPr/>
          </p:nvSpPr>
          <p:spPr>
            <a:xfrm>
              <a:off x="8470846" y="3991666"/>
              <a:ext cx="288032" cy="28803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FDE2F889-9591-5CA8-4426-259F04AD6B76}"/>
                </a:ext>
              </a:extLst>
            </p:cNvPr>
            <p:cNvSpPr/>
            <p:nvPr/>
          </p:nvSpPr>
          <p:spPr>
            <a:xfrm>
              <a:off x="9495726" y="3970762"/>
              <a:ext cx="288032" cy="28803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0DFAF4F-D630-76B3-7A3D-BC9BC6C091DE}"/>
                </a:ext>
              </a:extLst>
            </p:cNvPr>
            <p:cNvSpPr txBox="1"/>
            <p:nvPr/>
          </p:nvSpPr>
          <p:spPr>
            <a:xfrm>
              <a:off x="7829110" y="3527573"/>
              <a:ext cx="3587727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1200" b="1" dirty="0"/>
                <a:t>UN EWS consortium No. x</a:t>
              </a:r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A34CBE5-05E4-E947-6F2E-E93F21216E17}"/>
                </a:ext>
              </a:extLst>
            </p:cNvPr>
            <p:cNvSpPr/>
            <p:nvPr/>
          </p:nvSpPr>
          <p:spPr>
            <a:xfrm rot="10800000">
              <a:off x="10560496" y="1513098"/>
              <a:ext cx="288032" cy="28803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6208302-5F4F-F678-8B04-D1CD3FFD4B62}"/>
              </a:ext>
            </a:extLst>
          </p:cNvPr>
          <p:cNvSpPr/>
          <p:nvPr/>
        </p:nvSpPr>
        <p:spPr>
          <a:xfrm>
            <a:off x="7680176" y="1126715"/>
            <a:ext cx="3636000" cy="20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/>
              <a:t>Scenario 1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Fully implemented and hosted in beneficiary country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849C4AC-F69B-BFFC-F4A4-0AF973F35D68}"/>
              </a:ext>
            </a:extLst>
          </p:cNvPr>
          <p:cNvSpPr/>
          <p:nvPr/>
        </p:nvSpPr>
        <p:spPr>
          <a:xfrm>
            <a:off x="7829718" y="4527646"/>
            <a:ext cx="3636000" cy="20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/>
              <a:t>Scenario 2</a:t>
            </a:r>
          </a:p>
          <a:p>
            <a:pPr algn="ctr"/>
            <a:endParaRPr lang="en-US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E78FD8D-7C94-055F-0D74-F814990AC23C}"/>
              </a:ext>
            </a:extLst>
          </p:cNvPr>
          <p:cNvSpPr txBox="1"/>
          <p:nvPr/>
        </p:nvSpPr>
        <p:spPr>
          <a:xfrm>
            <a:off x="8100414" y="5238354"/>
            <a:ext cx="3025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Back office hosted in major regional NMHS 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Front office in beneficiary country</a:t>
            </a:r>
          </a:p>
        </p:txBody>
      </p:sp>
    </p:spTree>
    <p:extLst>
      <p:ext uri="{BB962C8B-B14F-4D97-AF65-F5344CB8AC3E}">
        <p14:creationId xmlns:p14="http://schemas.microsoft.com/office/powerpoint/2010/main" val="40731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07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60216 Présentation Powerpoint MFI">
  <a:themeElements>
    <a:clrScheme name="MFI">
      <a:dk1>
        <a:srgbClr val="333333"/>
      </a:dk1>
      <a:lt1>
        <a:sysClr val="window" lastClr="FFFFFF"/>
      </a:lt1>
      <a:dk2>
        <a:srgbClr val="58595B"/>
      </a:dk2>
      <a:lt2>
        <a:srgbClr val="ECE8E1"/>
      </a:lt2>
      <a:accent1>
        <a:srgbClr val="76ABDA"/>
      </a:accent1>
      <a:accent2>
        <a:srgbClr val="E29100"/>
      </a:accent2>
      <a:accent3>
        <a:srgbClr val="6A5E4F"/>
      </a:accent3>
      <a:accent4>
        <a:srgbClr val="CA5411"/>
      </a:accent4>
      <a:accent5>
        <a:srgbClr val="2A78AA"/>
      </a:accent5>
      <a:accent6>
        <a:srgbClr val="8EA50D"/>
      </a:accent6>
      <a:hlink>
        <a:srgbClr val="00547D"/>
      </a:hlink>
      <a:folHlink>
        <a:srgbClr val="B82824"/>
      </a:folHlink>
    </a:clrScheme>
    <a:fontScheme name="MF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1114 Modèle Powerpoint Direction 16-9.potx" id="{F7E3DAB4-84A3-4922-8D72-FA287D01CD77}" vid="{0FA267ED-0C83-468B-82E6-B92745EDDE5F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20221114 Modèle Powerpoint Direction 16-9</Template>
  <TotalTime>339</TotalTime>
  <Words>462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20160216 Présentation Powerpoint MFI</vt:lpstr>
      <vt:lpstr>Enabling Strategies &amp; Legislation</vt:lpstr>
      <vt:lpstr>What we’ve been doing at MFI… for the past 20 years</vt:lpstr>
      <vt:lpstr>What is our strategy for successful projects ? 1/3</vt:lpstr>
      <vt:lpstr>What is our strategy for successful projects ? 2/3</vt:lpstr>
      <vt:lpstr>What is our strategy for successful projects ? 3/3</vt:lpstr>
      <vt:lpstr>What are currently the issues to be addressed ?</vt:lpstr>
      <vt:lpstr>Then the ideal strategy for taking up the EW4A challenge 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Strategies &amp; Legislation</dc:title>
  <dc:creator>Amanda NORMAND</dc:creator>
  <cp:keywords/>
  <cp:lastModifiedBy>Jean Sébastien Cases</cp:lastModifiedBy>
  <cp:revision>6</cp:revision>
  <dcterms:created xsi:type="dcterms:W3CDTF">2023-04-13T13:16:21Z</dcterms:created>
  <dcterms:modified xsi:type="dcterms:W3CDTF">2023-10-06T09:38:32Z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