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00" r:id="rId2"/>
    <p:sldId id="890" r:id="rId3"/>
    <p:sldId id="256" r:id="rId4"/>
    <p:sldId id="257" r:id="rId5"/>
    <p:sldId id="891" r:id="rId6"/>
    <p:sldId id="892" r:id="rId7"/>
    <p:sldId id="894" r:id="rId8"/>
    <p:sldId id="893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6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351" autoAdjust="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9ABF90-ACA7-4D08-B8B8-97E451B18A74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CB23C-5E50-4059-A54C-C597E8CF13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B23C-5E50-4059-A54C-C597E8CF133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598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B23C-5E50-4059-A54C-C597E8CF133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135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B23C-5E50-4059-A54C-C597E8CF133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45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8CB23C-5E50-4059-A54C-C597E8CF13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46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5B8208-19B8-4FB7-F8CD-5B41EF8ED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1B5F240-F594-1AE5-4869-EA622A5B2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8247D1-9BFC-91D5-6101-C0A2BBEE7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A40DE1-3E3B-72D3-0CDC-387340E9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0A24DA-149D-A153-46ED-6D448601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7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614623-333E-702B-4710-D6948FBE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DD75DE-2D38-5119-FD6F-B394DAD3C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F13B34-AA9C-FCBD-F7D0-86305307A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2F4591-DC97-21B8-3155-D0B8EAE6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AB8499-F32B-6F38-9D2F-8A2D63A4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39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E2047F-D209-3BB6-07BA-E930EC07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9E0327-49F6-7348-A1C2-E96B47410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1BD3E2-5270-AD3F-F99D-411CA465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DE95B84-2151-590D-90A9-8EF5C54A7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7A4E58-8547-27D9-614A-BDBF7C30D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41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B1734-298F-494F-BC6F-D1721DF6A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9E2129-D6A5-5299-645C-4E3C5E7733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6EF5F1C-2CD9-2776-E852-044E1977C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17D47A-E947-A7A1-5CBC-0BFF13CB1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ABB988-B8BD-C733-01E7-F31030D38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6B9AA9-628B-9C94-894E-B54B75BF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029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A24671-7788-1417-5BE7-8EFA565A8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BAD70F9-E835-A7ED-7E7B-E899D7669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2123E93-0097-B9EE-93C0-83CCBB4C5A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355675B-6130-1CE0-DE87-5A0F8940E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442DFA6-CA07-8E60-3913-6E7D65D10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6560C54-5FD5-080D-8F42-8DFDD6354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9088278-5304-0CAF-C941-F993E350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B5CAFD8-659A-E7CD-0E4C-103699E6B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02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DE2C9A-B69E-9420-D52A-94C5A4CF0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CF2155-2EB8-3E35-BA9C-9BDD2B4B6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011E14D-1ED2-A88F-458F-004836BE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75ACF4B-146A-A434-9632-AC6A6A2B8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680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014CBF84-53ED-22F6-2B8D-05264DB9B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AC713B4-091E-9038-EB1E-B743FA03A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D98EE5-4BAA-3163-0A5A-34F519175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23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05DB8-3D39-C70C-9E25-A2822B91E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4CB1E0-45A2-325A-7D19-1845C9ED1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2EDB8C9-407B-228D-EABB-5790205ED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AAAE42A-95A3-BE16-C0D1-FB5B20064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C1636AE-3F2D-03EC-AC32-B5B0FF0B5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713119-4D89-FCAE-8B85-A80F07A9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28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D0D70B-5194-DBB7-C9F0-98B314D46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015669D-258C-2F5F-C736-D7555CE3CC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BB2730A-EE21-14D5-1036-896231044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E6AD9BA-CEBE-E211-3D97-78EF6A86A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0FCA73-7495-4E11-407D-CFF71F0A4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7C9061-F81E-E720-0A9F-7527253E5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45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6BD1C2-4049-739A-E901-15237BE58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1491D56-54B9-1EDC-9927-C87FCAF86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A9B612-5997-823A-AB25-33B4CB04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A3D9A8-E3BB-4EED-2D4C-7F02AA0F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980A1A1-2757-39B6-B4F0-BF7746EB3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07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F769665-59A3-F1E1-5BEC-25345789D8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35F948-4FED-7583-E6C2-0DE2CE963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DD8F034-57E0-0B8B-81EF-D3C7E45A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DED1DC-EB3E-D297-246B-B0206522A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1F59F6-9C34-FAA0-F03A-55B0FB209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900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CB4B450-1E40-9E63-7D8A-5841C5480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0E45341-288B-8ED5-6C33-7F9871D88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7C09024-B301-6568-317D-4533581BB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E1FC3-8B6D-4FE8-AB45-E73709961265}" type="datetimeFigureOut">
              <a:rPr lang="zh-CN" altLang="en-US" smtClean="0"/>
              <a:t>2023/10/6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04E796-7ECB-3DA3-9173-9025BE543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6D66C7-D2D8-2EC1-9433-BD421180D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629D7-A487-4483-BC97-82D70BB23E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604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2225" y="-47625"/>
            <a:ext cx="12198350" cy="5126990"/>
          </a:xfrm>
          <a:prstGeom prst="rect">
            <a:avLst/>
          </a:prstGeom>
          <a:solidFill>
            <a:srgbClr val="0151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6350" y="5078730"/>
            <a:ext cx="12198350" cy="332740"/>
          </a:xfrm>
          <a:prstGeom prst="rect">
            <a:avLst/>
          </a:prstGeom>
          <a:solidFill>
            <a:srgbClr val="9F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75" name="文本框 4"/>
          <p:cNvSpPr txBox="1"/>
          <p:nvPr/>
        </p:nvSpPr>
        <p:spPr>
          <a:xfrm>
            <a:off x="2303418" y="1856423"/>
            <a:ext cx="9189720" cy="1938992"/>
          </a:xfrm>
          <a:prstGeom prst="rect">
            <a:avLst/>
          </a:prstGeom>
          <a:noFill/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R="0" algn="l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40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PPE – Collaboration on Special    </a:t>
            </a:r>
          </a:p>
          <a:p>
            <a:pPr marR="0" algn="l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4000" b="1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    Observations </a:t>
            </a:r>
            <a:endParaRPr kumimoji="0" lang="en-US" sz="4000" b="1" cap="none" spc="0" normalizeH="0" baseline="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marR="0" algn="l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1" cap="none" spc="0" normalizeH="0" baseline="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            </a:t>
            </a:r>
          </a:p>
        </p:txBody>
      </p:sp>
      <p:sp>
        <p:nvSpPr>
          <p:cNvPr id="4100" name="文本框 2051"/>
          <p:cNvSpPr txBox="1"/>
          <p:nvPr/>
        </p:nvSpPr>
        <p:spPr>
          <a:xfrm>
            <a:off x="3792538" y="5740083"/>
            <a:ext cx="4254182" cy="7078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600" dirty="0">
                <a:latin typeface="Arial" panose="020B0604020202020204" pitchFamily="34" charset="0"/>
              </a:rPr>
              <a:t>                             James Sun</a:t>
            </a:r>
          </a:p>
          <a:p>
            <a:pPr>
              <a:spcBef>
                <a:spcPct val="50000"/>
              </a:spcBef>
            </a:pPr>
            <a:r>
              <a:rPr lang="en-US" altLang="zh-CN" sz="1600" dirty="0">
                <a:latin typeface="Arial" panose="020B0604020202020204" pitchFamily="34" charset="0"/>
              </a:rPr>
              <a:t>© 2002-2023 ZOGLAB Microsystem Co., Ltd</a:t>
            </a:r>
          </a:p>
        </p:txBody>
      </p:sp>
      <p:pic>
        <p:nvPicPr>
          <p:cNvPr id="4102" name="图片 5" descr="logo反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913" y="355600"/>
            <a:ext cx="1387475" cy="377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菱形 4"/>
          <p:cNvSpPr/>
          <p:nvPr/>
        </p:nvSpPr>
        <p:spPr>
          <a:xfrm>
            <a:off x="2352040" y="2819400"/>
            <a:ext cx="1628140" cy="1546225"/>
          </a:xfrm>
          <a:prstGeom prst="diamond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847850" y="2459355"/>
            <a:ext cx="1628140" cy="1546225"/>
          </a:xfrm>
          <a:prstGeom prst="diamond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08097" y="2907030"/>
            <a:ext cx="26126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Topics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440630" y="1373010"/>
            <a:ext cx="6356743" cy="106868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40630" y="2614087"/>
            <a:ext cx="6356743" cy="9379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81293" y="1540286"/>
            <a:ext cx="5914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１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　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Private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company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role in the PPE </a:t>
            </a:r>
          </a:p>
          <a:p>
            <a:pPr algn="l"/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       value chain</a:t>
            </a:r>
            <a:endParaRPr lang="zh-CN" altLang="en-US" sz="24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64785" y="2856023"/>
            <a:ext cx="5416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２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　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NMHS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needs and supplies</a:t>
            </a:r>
            <a:endParaRPr lang="zh-CN" altLang="en-US" sz="24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40630" y="3696217"/>
            <a:ext cx="6356743" cy="10646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45099" y="3861318"/>
            <a:ext cx="6538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３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　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Case examples of collaboration on </a:t>
            </a:r>
          </a:p>
          <a:p>
            <a:pPr algn="l"/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        special observations </a:t>
            </a:r>
            <a:endParaRPr lang="zh-CN" altLang="en-US" sz="24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24120" y="4923037"/>
            <a:ext cx="6374944" cy="9379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64785" y="5166878"/>
            <a:ext cx="516555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４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.</a:t>
            </a:r>
            <a:r>
              <a:rPr lang="zh-CN" altLang="en-US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　</a:t>
            </a:r>
            <a:r>
              <a:rPr lang="en-US" altLang="zh-CN" sz="2400" dirty="0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  <a:sym typeface="+mn-ea"/>
              </a:rPr>
              <a:t>Summary</a:t>
            </a:r>
            <a:endParaRPr lang="zh-CN" altLang="en-US" sz="2400" dirty="0">
              <a:solidFill>
                <a:schemeClr val="bg1"/>
              </a:solidFill>
              <a:latin typeface="方正粗黑宋简体" panose="02000000000000000000" charset="-122"/>
              <a:ea typeface="方正粗黑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AA610F0-62E4-0C2B-B3FE-9D63B885D6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80" r="861" b="22207"/>
          <a:stretch/>
        </p:blipFill>
        <p:spPr>
          <a:xfrm>
            <a:off x="1633701" y="1367986"/>
            <a:ext cx="9328587" cy="230367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158A18D-DCD1-9262-0146-C8B637ABB186}"/>
              </a:ext>
            </a:extLst>
          </p:cNvPr>
          <p:cNvSpPr txBox="1"/>
          <p:nvPr/>
        </p:nvSpPr>
        <p:spPr>
          <a:xfrm>
            <a:off x="2506059" y="519609"/>
            <a:ext cx="8540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Private Company’s Role in Basic Infrastructure     </a:t>
            </a:r>
          </a:p>
        </p:txBody>
      </p:sp>
      <p:graphicFrame>
        <p:nvGraphicFramePr>
          <p:cNvPr id="10" name="表格 10">
            <a:extLst>
              <a:ext uri="{FF2B5EF4-FFF2-40B4-BE49-F238E27FC236}">
                <a16:creationId xmlns:a16="http://schemas.microsoft.com/office/drawing/2014/main" id="{DD20F239-D81D-95C6-C297-97F61A6C43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26753"/>
              </p:ext>
            </p:extLst>
          </p:nvPr>
        </p:nvGraphicFramePr>
        <p:xfrm>
          <a:off x="1633701" y="4519445"/>
          <a:ext cx="9328587" cy="2139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9140">
                  <a:extLst>
                    <a:ext uri="{9D8B030D-6E8A-4147-A177-3AD203B41FA5}">
                      <a16:colId xmlns:a16="http://schemas.microsoft.com/office/drawing/2014/main" val="3195141463"/>
                    </a:ext>
                  </a:extLst>
                </a:gridCol>
                <a:gridCol w="4519447">
                  <a:extLst>
                    <a:ext uri="{9D8B030D-6E8A-4147-A177-3AD203B41FA5}">
                      <a16:colId xmlns:a16="http://schemas.microsoft.com/office/drawing/2014/main" val="3625001099"/>
                    </a:ext>
                  </a:extLst>
                </a:gridCol>
              </a:tblGrid>
              <a:tr h="443949">
                <a:tc>
                  <a:txBody>
                    <a:bodyPr/>
                    <a:lstStyle/>
                    <a:p>
                      <a:pPr algn="just"/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Roles of the Private Sector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Characteristics of the Private Sector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919412"/>
                  </a:ext>
                </a:extLst>
              </a:tr>
              <a:tr h="1584550">
                <a:tc>
                  <a:txBody>
                    <a:bodyPr/>
                    <a:lstStyle/>
                    <a:p>
                      <a:pPr algn="l"/>
                      <a:endParaRPr lang="en-US" altLang="zh-CN" sz="1800" b="1" kern="100" dirty="0">
                        <a:effectLst/>
                        <a:latin typeface="等线" panose="02010600030101010101" pitchFamily="2" charset="-122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-   Manufacturing and supply of equipment</a:t>
                      </a:r>
                      <a:endParaRPr lang="zh-CN" altLang="zh-CN" sz="1800" b="1" kern="100" dirty="0">
                        <a:effectLst/>
                        <a:latin typeface="等线" panose="02010600030101010101" pitchFamily="2" charset="-122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buFont typeface="等线" panose="02010600030101010101" pitchFamily="2" charset="-122"/>
                        <a:buChar char="-"/>
                      </a:pP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Development of innovative techniques </a:t>
                      </a:r>
                      <a:endParaRPr lang="zh-CN" altLang="zh-CN" sz="1800" b="1" kern="100" dirty="0">
                        <a:effectLst/>
                        <a:latin typeface="等线" panose="02010600030101010101" pitchFamily="2" charset="-122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zh-CN" alt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- Quick response to market needs</a:t>
                      </a:r>
                      <a:br>
                        <a:rPr lang="zh-CN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- Ability to innovate</a:t>
                      </a:r>
                      <a:br>
                        <a:rPr lang="zh-CN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- Ability to develop fit-for-purpose,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zh-CN" sz="1800" b="1" kern="100" dirty="0">
                          <a:effectLst/>
                          <a:latin typeface="等线" panose="02010600030101010101" pitchFamily="2" charset="-122"/>
                          <a:ea typeface="+mn-ea"/>
                          <a:cs typeface="Times New Roman" panose="02020603050405020304" pitchFamily="18" charset="0"/>
                        </a:rPr>
                        <a:t>   customized products  and solutions</a:t>
                      </a:r>
                      <a:endParaRPr lang="zh-CN" altLang="en-US" b="1" dirty="0"/>
                    </a:p>
                  </a:txBody>
                  <a:tcPr>
                    <a:solidFill>
                      <a:srgbClr val="FFF6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850752"/>
                  </a:ext>
                </a:extLst>
              </a:tr>
            </a:tbl>
          </a:graphicData>
        </a:graphic>
      </p:graphicFrame>
      <p:sp>
        <p:nvSpPr>
          <p:cNvPr id="3" name="箭头: 虚尾 2">
            <a:extLst>
              <a:ext uri="{FF2B5EF4-FFF2-40B4-BE49-F238E27FC236}">
                <a16:creationId xmlns:a16="http://schemas.microsoft.com/office/drawing/2014/main" id="{DD973942-9422-62D8-37BC-090B15ECAB67}"/>
              </a:ext>
            </a:extLst>
          </p:cNvPr>
          <p:cNvSpPr/>
          <p:nvPr/>
        </p:nvSpPr>
        <p:spPr>
          <a:xfrm rot="1645303">
            <a:off x="2397533" y="3888858"/>
            <a:ext cx="1814035" cy="293484"/>
          </a:xfrm>
          <a:prstGeom prst="stripedRightArrow">
            <a:avLst>
              <a:gd name="adj1" fmla="val 39931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箭头: 虚尾 3">
            <a:extLst>
              <a:ext uri="{FF2B5EF4-FFF2-40B4-BE49-F238E27FC236}">
                <a16:creationId xmlns:a16="http://schemas.microsoft.com/office/drawing/2014/main" id="{AC6F6745-0F21-7EAA-A392-654C621C107D}"/>
              </a:ext>
            </a:extLst>
          </p:cNvPr>
          <p:cNvSpPr/>
          <p:nvPr/>
        </p:nvSpPr>
        <p:spPr>
          <a:xfrm rot="495272">
            <a:off x="2391091" y="3874342"/>
            <a:ext cx="5758027" cy="297393"/>
          </a:xfrm>
          <a:prstGeom prst="stripedRightArrow">
            <a:avLst>
              <a:gd name="adj1" fmla="val 39931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030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A18D-DCD1-9262-0146-C8B637ABB186}"/>
              </a:ext>
            </a:extLst>
          </p:cNvPr>
          <p:cNvSpPr txBox="1"/>
          <p:nvPr/>
        </p:nvSpPr>
        <p:spPr>
          <a:xfrm>
            <a:off x="1497070" y="467055"/>
            <a:ext cx="989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NMHS Needs</a:t>
            </a:r>
            <a:r>
              <a:rPr lang="zh-CN" altLang="en-US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and</a:t>
            </a:r>
            <a:r>
              <a:rPr lang="zh-CN" altLang="en-US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Supplies</a:t>
            </a:r>
            <a:endParaRPr lang="zh-CN" altLang="en-US" sz="2800" b="1" dirty="0"/>
          </a:p>
          <a:p>
            <a:endParaRPr lang="zh-CN" altLang="en-US" sz="2800" b="1" dirty="0"/>
          </a:p>
        </p:txBody>
      </p:sp>
      <p:graphicFrame>
        <p:nvGraphicFramePr>
          <p:cNvPr id="12" name="表格 12">
            <a:extLst>
              <a:ext uri="{FF2B5EF4-FFF2-40B4-BE49-F238E27FC236}">
                <a16:creationId xmlns:a16="http://schemas.microsoft.com/office/drawing/2014/main" id="{6494ABFA-FBD7-2C5A-29CB-646ABD00C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010333"/>
              </p:ext>
            </p:extLst>
          </p:nvPr>
        </p:nvGraphicFramePr>
        <p:xfrm>
          <a:off x="3783724" y="1324295"/>
          <a:ext cx="7956330" cy="5181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454">
                  <a:extLst>
                    <a:ext uri="{9D8B030D-6E8A-4147-A177-3AD203B41FA5}">
                      <a16:colId xmlns:a16="http://schemas.microsoft.com/office/drawing/2014/main" val="670169673"/>
                    </a:ext>
                  </a:extLst>
                </a:gridCol>
                <a:gridCol w="4574876">
                  <a:extLst>
                    <a:ext uri="{9D8B030D-6E8A-4147-A177-3AD203B41FA5}">
                      <a16:colId xmlns:a16="http://schemas.microsoft.com/office/drawing/2014/main" val="3106173930"/>
                    </a:ext>
                  </a:extLst>
                </a:gridCol>
              </a:tblGrid>
              <a:tr h="6653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Needs of NMHS</a:t>
                      </a:r>
                      <a:endParaRPr lang="zh-CN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Supplies </a:t>
                      </a:r>
                      <a:endParaRPr lang="zh-CN" alt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9718403"/>
                  </a:ext>
                </a:extLst>
              </a:tr>
              <a:tr h="212699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000" b="1" dirty="0"/>
                        <a:t>Main Observation and Forecasting</a:t>
                      </a:r>
                      <a:endParaRPr lang="zh-CN" alt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Ground: AWS, ground radar, and other remote sensing equipment</a:t>
                      </a:r>
                      <a:endParaRPr lang="zh-CN" altLang="zh-CN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zh-CN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altitude: radio sounders, balloons, planes and rockets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zh-CN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Spaced based:  satellites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386053"/>
                  </a:ext>
                </a:extLst>
              </a:tr>
              <a:tr h="23892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zh-CN" sz="2000" b="1" u="sng" dirty="0"/>
                        <a:t>Special Observations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zh-CN" sz="1600" b="1" dirty="0"/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dirty="0"/>
                        <a:t>Special projects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dirty="0"/>
                        <a:t>Special environments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zh-CN" sz="1600" b="1" dirty="0"/>
                    </a:p>
                    <a:p>
                      <a:pPr marL="28575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dirty="0"/>
                        <a:t>Special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zh-CN" sz="20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zh-CN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Atmospheric composition, climate changes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 mountain, desert, ocean, extreme </a:t>
                      </a:r>
                    </a:p>
                    <a:p>
                      <a:pPr marL="0" lvl="0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weather, polar regions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UAV, Robotic dogs, etc.</a:t>
                      </a:r>
                    </a:p>
                    <a:p>
                      <a:pPr marL="285750" lvl="0" indent="-285750">
                        <a:lnSpc>
                          <a:spcPct val="100000"/>
                        </a:lnSpc>
                        <a:buFontTx/>
                        <a:buChar char="-"/>
                      </a:pPr>
                      <a:endParaRPr lang="en-US" altLang="zh-CN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 Special equipment are developed to provide accurate weather data onsite and in real time.”</a:t>
                      </a:r>
                      <a:endParaRPr lang="zh-CN" altLang="zh-CN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263970"/>
                  </a:ext>
                </a:extLst>
              </a:tr>
            </a:tbl>
          </a:graphicData>
        </a:graphic>
      </p:graphicFrame>
      <p:pic>
        <p:nvPicPr>
          <p:cNvPr id="13" name="图片 2">
            <a:extLst>
              <a:ext uri="{FF2B5EF4-FFF2-40B4-BE49-F238E27FC236}">
                <a16:creationId xmlns:a16="http://schemas.microsoft.com/office/drawing/2014/main" id="{22340425-F548-BB82-1EAE-3AE4D96B72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89" r="15987"/>
          <a:stretch>
            <a:fillRect/>
          </a:stretch>
        </p:blipFill>
        <p:spPr>
          <a:xfrm>
            <a:off x="325155" y="1996966"/>
            <a:ext cx="3422099" cy="210108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4FE46AD-DD11-F976-9F85-112B9CD22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5" y="4141075"/>
            <a:ext cx="3422099" cy="2364821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DA57C7D-835F-5D0C-6A61-47970860E2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88"/>
          <a:stretch/>
        </p:blipFill>
        <p:spPr bwMode="auto">
          <a:xfrm>
            <a:off x="325155" y="1325928"/>
            <a:ext cx="3422099" cy="67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箭头: 右 1">
            <a:extLst>
              <a:ext uri="{FF2B5EF4-FFF2-40B4-BE49-F238E27FC236}">
                <a16:creationId xmlns:a16="http://schemas.microsoft.com/office/drawing/2014/main" id="{0AB9CC87-1388-2D07-792C-B24C85A2CC2B}"/>
              </a:ext>
            </a:extLst>
          </p:cNvPr>
          <p:cNvSpPr/>
          <p:nvPr/>
        </p:nvSpPr>
        <p:spPr>
          <a:xfrm>
            <a:off x="6380480" y="4764406"/>
            <a:ext cx="746125" cy="188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箭头: 右 2">
            <a:extLst>
              <a:ext uri="{FF2B5EF4-FFF2-40B4-BE49-F238E27FC236}">
                <a16:creationId xmlns:a16="http://schemas.microsoft.com/office/drawing/2014/main" id="{0AB7B410-63CD-5257-4258-7E7E4EC6F9D1}"/>
              </a:ext>
            </a:extLst>
          </p:cNvPr>
          <p:cNvSpPr/>
          <p:nvPr/>
        </p:nvSpPr>
        <p:spPr>
          <a:xfrm>
            <a:off x="6380480" y="5012056"/>
            <a:ext cx="746125" cy="188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FA15657F-76EC-A89A-09F1-6D54FB122DC2}"/>
              </a:ext>
            </a:extLst>
          </p:cNvPr>
          <p:cNvSpPr/>
          <p:nvPr/>
        </p:nvSpPr>
        <p:spPr>
          <a:xfrm>
            <a:off x="6370955" y="5488306"/>
            <a:ext cx="746125" cy="188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962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A18D-DCD1-9262-0146-C8B637ABB186}"/>
              </a:ext>
            </a:extLst>
          </p:cNvPr>
          <p:cNvSpPr txBox="1"/>
          <p:nvPr/>
        </p:nvSpPr>
        <p:spPr>
          <a:xfrm>
            <a:off x="1173689" y="474715"/>
            <a:ext cx="98964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Case Example 1:  Climate Research in Taklamakan Desert   </a:t>
            </a:r>
          </a:p>
          <a:p>
            <a:pPr algn="ctr"/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        and Northern Tibet Plateau</a:t>
            </a:r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2A072F-44DD-44BB-EBC5-C23232366E34}"/>
              </a:ext>
            </a:extLst>
          </p:cNvPr>
          <p:cNvSpPr txBox="1"/>
          <p:nvPr/>
        </p:nvSpPr>
        <p:spPr>
          <a:xfrm>
            <a:off x="777409" y="5365383"/>
            <a:ext cx="1102050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600" kern="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In 2020-2022, China Meteorological Administration (CMA) and Nanjing University of Information Technology (NUIT), collaborated with ZOGLAB in a long term climate research of dust aerosol transport in the Taklamakan desert  and cloud and precipitation on the northern slope of the plateau and its water vapor channels. ZOGLAB provided a comprehensive observation solution that </a:t>
            </a:r>
            <a:r>
              <a:rPr lang="en-US" altLang="zh-CN" sz="1600" kern="0" dirty="0"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include</a:t>
            </a:r>
            <a:r>
              <a:rPr lang="en-US" altLang="zh-CN" sz="1600" kern="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d  </a:t>
            </a:r>
            <a:r>
              <a:rPr lang="en-US" altLang="zh-CN" sz="1600" kern="0" dirty="0"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en-US" altLang="zh-CN" sz="1600" kern="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) mobile AWS, 2) air-borne UAV, 3) lidar, 4)ceilometer, and 5) handheld weather meter. </a:t>
            </a:r>
          </a:p>
          <a:p>
            <a:pPr algn="l"/>
            <a:endParaRPr lang="en-US" altLang="zh-CN" sz="1200" kern="0" dirty="0">
              <a:latin typeface="宋体" panose="02010600030101010101" pitchFamily="2" charset="-122"/>
              <a:ea typeface="等线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3074" name="图片 8" descr="图片">
            <a:extLst>
              <a:ext uri="{FF2B5EF4-FFF2-40B4-BE49-F238E27FC236}">
                <a16:creationId xmlns:a16="http://schemas.microsoft.com/office/drawing/2014/main" id="{701E5F39-F366-286E-8CF5-7EDA94D36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" r="16531"/>
          <a:stretch>
            <a:fillRect/>
          </a:stretch>
        </p:blipFill>
        <p:spPr bwMode="auto">
          <a:xfrm>
            <a:off x="4157309" y="3566154"/>
            <a:ext cx="2328966" cy="16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768B85D-0098-69E8-92BB-C30CF2EC4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545" y="142882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B700FC-5899-02F5-75BE-45310DE40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8545" y="33401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宋体" panose="02010600030101010101" pitchFamily="2" charset="-122"/>
              </a:rPr>
              <a:t>  </a:t>
            </a:r>
            <a:endParaRPr kumimoji="0" lang="en-US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图片 8" descr="图片">
            <a:extLst>
              <a:ext uri="{FF2B5EF4-FFF2-40B4-BE49-F238E27FC236}">
                <a16:creationId xmlns:a16="http://schemas.microsoft.com/office/drawing/2014/main" id="{181C851F-34EA-A298-7026-4191014168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08" r="14406" b="13057"/>
          <a:stretch/>
        </p:blipFill>
        <p:spPr bwMode="auto">
          <a:xfrm>
            <a:off x="8891940" y="1776909"/>
            <a:ext cx="2506665" cy="33582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图片 9" descr="图片">
            <a:extLst>
              <a:ext uri="{FF2B5EF4-FFF2-40B4-BE49-F238E27FC236}">
                <a16:creationId xmlns:a16="http://schemas.microsoft.com/office/drawing/2014/main" id="{C4FED56F-1EA3-EB9F-91BD-CFC93E6010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1" t="1811" r="29509" b="53942"/>
          <a:stretch/>
        </p:blipFill>
        <p:spPr bwMode="auto">
          <a:xfrm>
            <a:off x="4164099" y="1747056"/>
            <a:ext cx="4485621" cy="17629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图片 13" descr="图片">
            <a:extLst>
              <a:ext uri="{FF2B5EF4-FFF2-40B4-BE49-F238E27FC236}">
                <a16:creationId xmlns:a16="http://schemas.microsoft.com/office/drawing/2014/main" id="{7AEA121D-A680-30E2-EF9F-37965087AC4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2" r="8321"/>
          <a:stretch/>
        </p:blipFill>
        <p:spPr bwMode="auto">
          <a:xfrm>
            <a:off x="6569908" y="3566153"/>
            <a:ext cx="2087075" cy="156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EEB79D5-0F32-815A-AC49-18CC051721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26" y="3566153"/>
            <a:ext cx="3107200" cy="1568964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CDDF9F52-8CCB-D092-1152-5B3746E62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05" y="1776909"/>
            <a:ext cx="3111221" cy="173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202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A18D-DCD1-9262-0146-C8B637ABB186}"/>
              </a:ext>
            </a:extLst>
          </p:cNvPr>
          <p:cNvSpPr txBox="1"/>
          <p:nvPr/>
        </p:nvSpPr>
        <p:spPr>
          <a:xfrm>
            <a:off x="864870" y="511659"/>
            <a:ext cx="104758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Case Example 2: Typhoon Study in the Coastal Urban City  </a:t>
            </a:r>
            <a:endParaRPr lang="zh-CN" altLang="zh-CN" sz="2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2A072F-44DD-44BB-EBC5-C23232366E34}"/>
              </a:ext>
            </a:extLst>
          </p:cNvPr>
          <p:cNvSpPr txBox="1"/>
          <p:nvPr/>
        </p:nvSpPr>
        <p:spPr>
          <a:xfrm>
            <a:off x="676276" y="5264022"/>
            <a:ext cx="10972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Asia-Pacific Typhoon Collaborative Research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Center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, under CMA, </a:t>
            </a:r>
            <a:r>
              <a:rPr lang="en-US" altLang="zh-CN" sz="14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collaborated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with ZOGLAB on typhoon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studies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on September 3-5, 2022 and September 14-15, 2022 in an effort to analyze the typhoon coastal wind fields, as well as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study of the interaction between typhoons and urban super high buildings.  ZOGLAB provided the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mobile observation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equipment including 1) handheld weather stations, 2) drones, 3)robotic dogs, 4) ceilometer, and 5)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wind lidar. These equipment were used to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collect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wind speed, direction, and cloud data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on the spot and in real time.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 descr="探测装备">
            <a:extLst>
              <a:ext uri="{FF2B5EF4-FFF2-40B4-BE49-F238E27FC236}">
                <a16:creationId xmlns:a16="http://schemas.microsoft.com/office/drawing/2014/main" id="{6E374CD8-D126-1B2A-DBF3-BE083D9B9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995" y="2623297"/>
            <a:ext cx="3992045" cy="2452147"/>
          </a:xfrm>
          <a:prstGeom prst="rect">
            <a:avLst/>
          </a:prstGeom>
        </p:spPr>
      </p:pic>
      <p:pic>
        <p:nvPicPr>
          <p:cNvPr id="5" name="图片 4" descr="微信图片_20221025141829">
            <a:extLst>
              <a:ext uri="{FF2B5EF4-FFF2-40B4-BE49-F238E27FC236}">
                <a16:creationId xmlns:a16="http://schemas.microsoft.com/office/drawing/2014/main" id="{0EAFA07E-F318-5658-3DD0-7298E7B23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225" y="1445238"/>
            <a:ext cx="3739723" cy="2034626"/>
          </a:xfrm>
          <a:prstGeom prst="rect">
            <a:avLst/>
          </a:prstGeom>
        </p:spPr>
      </p:pic>
      <p:pic>
        <p:nvPicPr>
          <p:cNvPr id="6" name="图片 2" descr="微信图片_20221008171313">
            <a:extLst>
              <a:ext uri="{FF2B5EF4-FFF2-40B4-BE49-F238E27FC236}">
                <a16:creationId xmlns:a16="http://schemas.microsoft.com/office/drawing/2014/main" id="{AA53A21C-259A-D398-19F6-6E3837FFF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320" y="1395922"/>
            <a:ext cx="3836477" cy="2148166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284225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0158A18D-DCD1-9262-0146-C8B637ABB186}"/>
              </a:ext>
            </a:extLst>
          </p:cNvPr>
          <p:cNvSpPr txBox="1"/>
          <p:nvPr/>
        </p:nvSpPr>
        <p:spPr>
          <a:xfrm>
            <a:off x="864870" y="511659"/>
            <a:ext cx="104758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Case Example 3: Wind Observation and Air Composition Analysis in the Amazon  </a:t>
            </a:r>
            <a:endParaRPr lang="zh-CN" altLang="zh-CN" sz="28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zh-CN" altLang="en-US" sz="2800" b="1" dirty="0"/>
          </a:p>
          <a:p>
            <a:endParaRPr lang="zh-CN" altLang="en-US" sz="2800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2A072F-44DD-44BB-EBC5-C23232366E34}"/>
              </a:ext>
            </a:extLst>
          </p:cNvPr>
          <p:cNvSpPr txBox="1"/>
          <p:nvPr/>
        </p:nvSpPr>
        <p:spPr>
          <a:xfrm>
            <a:off x="685801" y="5330697"/>
            <a:ext cx="10972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Harvard University, Amazon State University, and ZOGLAB collaborated to carry out air composition research in the Amazon River basin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Brazil. The special equipment used included meteorological drones and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wind lidar, providing data </a:t>
            </a:r>
            <a:r>
              <a:rPr lang="en-US" altLang="zh-CN" sz="1600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to s</a:t>
            </a:r>
            <a:r>
              <a:rPr lang="en-US" altLang="zh-CN" sz="1600" kern="100" dirty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tudy the VOC gas diffusion model, the chemical composition related to particles in the original atmospheric environment, and the impact of human activities on the tropical forest.</a:t>
            </a:r>
            <a:endParaRPr lang="zh-CN" altLang="zh-CN" sz="16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微信图片_20221012150532">
            <a:extLst>
              <a:ext uri="{FF2B5EF4-FFF2-40B4-BE49-F238E27FC236}">
                <a16:creationId xmlns:a16="http://schemas.microsoft.com/office/drawing/2014/main" id="{B08C4061-C1FA-9489-E128-4A8E0C3DF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460" y="1735088"/>
            <a:ext cx="6249352" cy="3519700"/>
          </a:xfrm>
          <a:prstGeom prst="rect">
            <a:avLst/>
          </a:prstGeom>
        </p:spPr>
      </p:pic>
      <p:pic>
        <p:nvPicPr>
          <p:cNvPr id="7" name="图片 6" descr="微信图片_20221012150544">
            <a:extLst>
              <a:ext uri="{FF2B5EF4-FFF2-40B4-BE49-F238E27FC236}">
                <a16:creationId xmlns:a16="http://schemas.microsoft.com/office/drawing/2014/main" id="{1FFF38EA-5D0D-E021-DB27-C1A3514A0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039" y="3605521"/>
            <a:ext cx="3044755" cy="1620234"/>
          </a:xfrm>
          <a:prstGeom prst="rect">
            <a:avLst/>
          </a:prstGeom>
        </p:spPr>
      </p:pic>
      <p:pic>
        <p:nvPicPr>
          <p:cNvPr id="9" name="图片 8" descr="微信图片_20221012151356">
            <a:extLst>
              <a:ext uri="{FF2B5EF4-FFF2-40B4-BE49-F238E27FC236}">
                <a16:creationId xmlns:a16="http://schemas.microsoft.com/office/drawing/2014/main" id="{2E741525-A58D-681B-3C62-BF41048B59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313" y="1735087"/>
            <a:ext cx="2997845" cy="1687759"/>
          </a:xfrm>
          <a:prstGeom prst="rect">
            <a:avLst/>
          </a:prstGeom>
        </p:spPr>
      </p:pic>
      <p:sp>
        <p:nvSpPr>
          <p:cNvPr id="10" name="文本框 7">
            <a:extLst>
              <a:ext uri="{FF2B5EF4-FFF2-40B4-BE49-F238E27FC236}">
                <a16:creationId xmlns:a16="http://schemas.microsoft.com/office/drawing/2014/main" id="{1960B275-67A7-99ED-03B2-4505165B231D}"/>
              </a:ext>
            </a:extLst>
          </p:cNvPr>
          <p:cNvSpPr txBox="1"/>
          <p:nvPr/>
        </p:nvSpPr>
        <p:spPr>
          <a:xfrm>
            <a:off x="6468586" y="4614782"/>
            <a:ext cx="1133018" cy="20774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75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科考团队合影</a:t>
            </a:r>
          </a:p>
        </p:txBody>
      </p:sp>
      <p:sp>
        <p:nvSpPr>
          <p:cNvPr id="11" name="文本框 7">
            <a:extLst>
              <a:ext uri="{FF2B5EF4-FFF2-40B4-BE49-F238E27FC236}">
                <a16:creationId xmlns:a16="http://schemas.microsoft.com/office/drawing/2014/main" id="{99A65CBC-D403-6F75-CBC4-7A4E833BE664}"/>
              </a:ext>
            </a:extLst>
          </p:cNvPr>
          <p:cNvSpPr txBox="1"/>
          <p:nvPr/>
        </p:nvSpPr>
        <p:spPr>
          <a:xfrm>
            <a:off x="2486598" y="5047039"/>
            <a:ext cx="1133018" cy="20774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75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无人机采样中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EA2F83B-17F3-82C6-8A51-66D9B27E26B7}"/>
              </a:ext>
            </a:extLst>
          </p:cNvPr>
          <p:cNvSpPr txBox="1"/>
          <p:nvPr/>
        </p:nvSpPr>
        <p:spPr>
          <a:xfrm>
            <a:off x="2297666" y="3233632"/>
            <a:ext cx="1579052" cy="207749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75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无人机执飞亚马孙河流域</a:t>
            </a:r>
          </a:p>
        </p:txBody>
      </p:sp>
    </p:spTree>
    <p:extLst>
      <p:ext uri="{BB962C8B-B14F-4D97-AF65-F5344CB8AC3E}">
        <p14:creationId xmlns:p14="http://schemas.microsoft.com/office/powerpoint/2010/main" val="1205355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63B88EFA-814B-DF57-9FFF-BEDA0DBF1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7096"/>
            <a:ext cx="12192000" cy="4375547"/>
          </a:xfrm>
          <a:prstGeom prst="rect">
            <a:avLst/>
          </a:prstGeom>
        </p:spPr>
      </p:pic>
      <p:sp>
        <p:nvSpPr>
          <p:cNvPr id="5" name="菱形 4"/>
          <p:cNvSpPr/>
          <p:nvPr/>
        </p:nvSpPr>
        <p:spPr>
          <a:xfrm>
            <a:off x="2352040" y="2819400"/>
            <a:ext cx="1628140" cy="1546225"/>
          </a:xfrm>
          <a:prstGeom prst="diamond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>
            <a:off x="1847850" y="2459355"/>
            <a:ext cx="1628140" cy="1546225"/>
          </a:xfrm>
          <a:prstGeom prst="diamond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465297" y="1649730"/>
            <a:ext cx="31606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AAE2552-D14D-4970-526B-BEC88AFA64FA}"/>
              </a:ext>
            </a:extLst>
          </p:cNvPr>
          <p:cNvSpPr txBox="1"/>
          <p:nvPr/>
        </p:nvSpPr>
        <p:spPr>
          <a:xfrm>
            <a:off x="5817870" y="1092072"/>
            <a:ext cx="604647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zh-CN" sz="20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Collaboration between the public and private sectors is important and necessary in developing the weather enterprise</a:t>
            </a:r>
          </a:p>
          <a:p>
            <a:pPr marL="285750" indent="-285750">
              <a:buFontTx/>
              <a:buChar char="-"/>
            </a:pPr>
            <a:endParaRPr lang="en-US" altLang="zh-CN" sz="20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20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Special observations need special equipment</a:t>
            </a:r>
          </a:p>
          <a:p>
            <a:pPr marL="285750" indent="-285750">
              <a:buFontTx/>
              <a:buChar char="-"/>
            </a:pPr>
            <a:endParaRPr lang="en-US" altLang="zh-CN" sz="20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altLang="zh-CN" sz="2000" b="1" kern="100" dirty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The private sector can use its advantages to provide innovative, fit-for purpose, and cost effective products and solutions to the public sector</a:t>
            </a:r>
          </a:p>
          <a:p>
            <a:pPr algn="just"/>
            <a:endParaRPr lang="en-US" altLang="zh-CN" sz="2000" b="1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933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8909</TotalTime>
  <Words>548</Words>
  <Application>Microsoft Office PowerPoint</Application>
  <PresentationFormat>Widescreen</PresentationFormat>
  <Paragraphs>65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James Sun</dc:creator>
  <cp:lastModifiedBy>James Sun</cp:lastModifiedBy>
  <cp:revision>31</cp:revision>
  <dcterms:created xsi:type="dcterms:W3CDTF">2023-04-10T12:23:39Z</dcterms:created>
  <dcterms:modified xsi:type="dcterms:W3CDTF">2023-10-06T09:37:05Z</dcterms:modified>
</cp:coreProperties>
</file>