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0"/>
  </p:notesMasterIdLst>
  <p:sldIdLst>
    <p:sldId id="256" r:id="rId4"/>
    <p:sldId id="359" r:id="rId5"/>
    <p:sldId id="363" r:id="rId6"/>
    <p:sldId id="365" r:id="rId7"/>
    <p:sldId id="358" r:id="rId8"/>
    <p:sldId id="392" r:id="rId9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487" autoAdjust="0"/>
  </p:normalViewPr>
  <p:slideViewPr>
    <p:cSldViewPr snapToGrid="0">
      <p:cViewPr varScale="1">
        <p:scale>
          <a:sx n="58" d="100"/>
          <a:sy n="58" d="100"/>
        </p:scale>
        <p:origin x="8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E85B-923C-485A-A43E-55BC6A00E0F2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897F-70E2-407E-9DD1-BE570567C4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9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7897F-70E2-407E-9DD1-BE570567C49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3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005C-F3CA-4A70-8D53-F41AFFBDEFE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90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0005C-F3CA-4A70-8D53-F41AFFBDEFE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5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D4089D-DC17-6DBF-805D-0EF4DD2A1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43D577-5DC0-F909-B555-DFAED4A5D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557FCF-A83B-DB0E-D662-7E2B0108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0CC7-A03D-4EC8-817F-19ADEBF85286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0CA1E0-B2C7-7D8A-934C-84105099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28D1DD-F969-20E4-36AA-BC0324B7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63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FA339-19FD-06DF-4E15-14A1580A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54D394-8105-1788-134C-76C4956A4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7D5548-CC6A-78FE-8CC8-B60D6ABE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4DA-64BD-43EA-BA5B-FEF93633699A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54BB4D-4298-0A02-74F6-F61080C6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9A89C-9DB4-F5DD-CA36-1678C064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1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C00088-3171-117B-0B0F-12BA7487B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EE71EC-9162-667E-3EE4-A65AA6DC3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85EB7-0D0F-4945-D3DD-1C2F122F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CA17-DA30-4ECB-9AAB-DA74ED0AD48D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E2A78D-48C7-2BEA-D746-FE6355C6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3D41BC-778B-F0CC-148E-47D29B82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0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6145F0-AB97-8EFE-79EC-691D8AD0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BC5AE3-88D3-ED47-635A-BA7658F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79B3E1-855C-D736-9F43-C72C9AE0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2E25-6D64-4CD4-B0BF-D33911C5921F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14E4D5-D8A5-F51F-BA8E-560E8030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486786-7B55-22B9-CA92-E03DC2D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5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B45EE5-C38A-03C2-9E85-1D08AA75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2EC0BC-B417-0D75-D3A5-5C7BB73E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1548F8-0DD5-6B0A-C676-59ED3CC5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F984-99DD-46A8-A1E2-08600A510486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1107C4-9C0A-CB85-2456-D1242018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49E912-1C08-DC95-84CD-5A95FF51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24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8AD645-9FC4-9674-F30A-19B7517B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AE4550-03C0-7A99-272C-5CA9C507C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0DA3F5-5FB3-15BC-BD37-21573CBF9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A19085-DA07-01D5-C62E-A9A889AD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8907-5331-4B8E-AEA5-BADEE8305626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D1BD9-9E5C-55BD-FD73-F28BB6E1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CE6F5C-BE10-0223-879A-FEA5FE1F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60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8BF5F-1201-F858-0B16-442385F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3397BE-0458-5EA0-B970-F8F8E5CD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BED2EE-9752-E705-F270-1569D825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48231E-1749-F05B-D6A8-4B4DC8DF0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181AF7-D8C8-FE5E-32D8-85D858DF7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70C6F3E-897A-612A-0E88-D4D0E28C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690D-925D-49C7-8CFC-D8A19A4E2A4F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08950B-2DC9-F717-2809-4DFE3BD5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D444603-6450-E0B7-85B4-8ED4A329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80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135AE-8CFD-CA27-57BB-8DB6762C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A2351E4-8E09-7D57-3334-70120C22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4F0F-02BD-4FF0-8948-DCA037FDFF7F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42284A7-3B11-724D-4BA9-4972352D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E3D1FD-48E5-5EE3-BE19-A427A0A4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68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FD85B6-0AD2-A4E8-4F9D-2D2E48C5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9B96-23E9-4946-84C2-12AA7BC64615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A8B4EAA-95B7-427D-88F1-9DD4A7BE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493CF5-80F3-2A26-759C-A106FDD4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96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407CF-A503-41E1-864D-7A986A97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6A4E71-A164-0D23-EF18-AB254BEF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39D9DB-144C-4EFA-1023-72C93B11B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F74C06-BD08-5AEF-D5B5-4B654AE1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01C0-79CD-4D74-98DE-28D2A2E5BF2E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A2D928-60DD-1D92-5DE0-D617152D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A7AC1B-D1A5-0797-DA1A-E1EFDE23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2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9CEBD-7AF9-A9B6-BFF5-6E04E9C4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A593F82-54A3-70F7-4542-A5878ED95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56455D-A811-CC97-5F94-61FA7BF3F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31EC65-6C8B-A495-38EC-665F40FC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C5D73-31A0-45B3-ACD2-CDAC985A9253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6807AC-0D73-6040-FE5D-BDAE9B4E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30D791-1420-B51D-FDF4-617BB86C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96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54EE8B9-0127-72A7-F7FC-7CC550AC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4DAC50-6D7F-8FF1-6D79-81D2F5671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8059A-0CBF-DDB8-BD46-7DB5B42BA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7C6B-05E4-439E-A017-0EC141328A83}" type="datetime1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E90044-5EBD-E1C2-89BC-AACAB285A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5EB1E2-320B-22E9-2947-9F2759826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FD50-3387-46DC-B8C5-4DD5870476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04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雲の間から見える夕日">
            <a:extLst>
              <a:ext uri="{FF2B5EF4-FFF2-40B4-BE49-F238E27FC236}">
                <a16:creationId xmlns:a16="http://schemas.microsoft.com/office/drawing/2014/main" id="{322A1154-0025-E5B5-591F-6BF4AD4AF8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2" b="10058"/>
          <a:stretch/>
        </p:blipFill>
        <p:spPr>
          <a:xfrm>
            <a:off x="20" y="11"/>
            <a:ext cx="12191980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2817AD-D9DE-CCBF-70BA-736263E4CD2C}"/>
              </a:ext>
            </a:extLst>
          </p:cNvPr>
          <p:cNvSpPr txBox="1"/>
          <p:nvPr/>
        </p:nvSpPr>
        <p:spPr>
          <a:xfrm>
            <a:off x="0" y="5383733"/>
            <a:ext cx="1219200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 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Legislation &amp; Strategy: Meteorological Service Act in Japan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OBAYASHI Masanori, Director-General, Japan Meteorological Agency</a:t>
            </a:r>
            <a:endParaRPr kumimoji="1" lang="en-US" altLang="ja-JP" sz="2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6783181" y="6473395"/>
            <a:ext cx="54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b="1" dirty="0">
                <a:solidFill>
                  <a:schemeClr val="bg1"/>
                </a:solidFill>
                <a:latin typeface="Arial Narrow" panose="020B0606020202030204" pitchFamily="34" charset="0"/>
              </a:rPr>
              <a:t>Regional Forum for RA II/V, 18 April 2023, Singapore</a:t>
            </a:r>
            <a:endParaRPr lang="ja-JP" altLang="ja-JP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91B6DC-2C43-47BE-D0A8-44B86EC8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FD50-3387-46DC-B8C5-4DD58704764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86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F4AEFC-E347-B3D3-0386-9A8031C72032}"/>
              </a:ext>
            </a:extLst>
          </p:cNvPr>
          <p:cNvSpPr/>
          <p:nvPr/>
        </p:nvSpPr>
        <p:spPr>
          <a:xfrm>
            <a:off x="1" y="0"/>
            <a:ext cx="2286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B9E29F-899B-209F-9A0C-0C7298E63005}"/>
              </a:ext>
            </a:extLst>
          </p:cNvPr>
          <p:cNvSpPr/>
          <p:nvPr/>
        </p:nvSpPr>
        <p:spPr>
          <a:xfrm>
            <a:off x="-107952" y="0"/>
            <a:ext cx="12299951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人の足&#10;&#10;中程度の精度で自動的に生成された説明">
            <a:extLst>
              <a:ext uri="{FF2B5EF4-FFF2-40B4-BE49-F238E27FC236}">
                <a16:creationId xmlns:a16="http://schemas.microsoft.com/office/drawing/2014/main" id="{5931F076-F31B-1CAE-CD78-1BD681F28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4" b="33117"/>
          <a:stretch/>
        </p:blipFill>
        <p:spPr>
          <a:xfrm>
            <a:off x="228601" y="0"/>
            <a:ext cx="11963398" cy="6858000"/>
          </a:xfrm>
          <a:prstGeom prst="rect">
            <a:avLst/>
          </a:prstGeom>
        </p:spPr>
      </p:pic>
      <p:sp>
        <p:nvSpPr>
          <p:cNvPr id="4" name="タイトル 3" descr="装飾要素">
            <a:extLst>
              <a:ext uri="{FF2B5EF4-FFF2-40B4-BE49-F238E27FC236}">
                <a16:creationId xmlns:a16="http://schemas.microsoft.com/office/drawing/2014/main" id="{877BF651-6541-CDEC-B6AC-A7D8461C67A5}"/>
              </a:ext>
            </a:extLst>
          </p:cNvPr>
          <p:cNvSpPr txBox="1">
            <a:spLocks/>
          </p:cNvSpPr>
          <p:nvPr/>
        </p:nvSpPr>
        <p:spPr>
          <a:xfrm>
            <a:off x="-107952" y="136083"/>
            <a:ext cx="12299952" cy="59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noProof="1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Meteorological Service Act in Japan</a:t>
            </a:r>
            <a:endParaRPr kumimoji="1" lang="en-US" altLang="ja-JP" sz="32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DFF3D8D-E2E0-0C8A-59BD-71B85C54E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14" t="20930" r="18750" b="2159"/>
          <a:stretch/>
        </p:blipFill>
        <p:spPr>
          <a:xfrm>
            <a:off x="468446" y="2233131"/>
            <a:ext cx="5473161" cy="40740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A237BA-48D3-D8B8-440D-4FE42B91FA2E}"/>
              </a:ext>
            </a:extLst>
          </p:cNvPr>
          <p:cNvSpPr txBox="1">
            <a:spLocks/>
          </p:cNvSpPr>
          <p:nvPr/>
        </p:nvSpPr>
        <p:spPr>
          <a:xfrm>
            <a:off x="5941606" y="2165161"/>
            <a:ext cx="6042573" cy="414204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342917" indent="-34291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11" indent="228611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23" indent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35" indent="685835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46" indent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114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33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0" indent="0">
              <a:spcAft>
                <a:spcPts val="0"/>
              </a:spcAft>
            </a:pP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Key Features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Director-General of JMA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 </a:t>
            </a:r>
            <a:b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Responsible for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sound developments of meteorological services as a whole</a:t>
            </a: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incl. those by the private sector.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Advisory Committee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 marL="685818" lvl="3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Composed of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external experts from the public, private, and academic sectors.</a:t>
            </a: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685818" lvl="3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Makes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recommendations on high-level JMA policies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Single Authoritative Voice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  <a:b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Anyone other than JMA shall not issue warnings</a:t>
            </a: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altLang="ja-JP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Aft>
                <a:spcPts val="0"/>
              </a:spcAft>
            </a:pPr>
            <a:endParaRPr lang="en-US" altLang="ja-JP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Aft>
                <a:spcPts val="0"/>
              </a:spcAft>
            </a:pPr>
            <a:endParaRPr lang="en-US" altLang="ja-JP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F22309-A169-2D9A-11D0-3F18CE9E1941}"/>
              </a:ext>
            </a:extLst>
          </p:cNvPr>
          <p:cNvSpPr txBox="1"/>
          <p:nvPr/>
        </p:nvSpPr>
        <p:spPr>
          <a:xfrm>
            <a:off x="709367" y="5534320"/>
            <a:ext cx="2955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  <a:ea typeface="ＭＳ Ｐゴシック" pitchFamily="50" charset="-128"/>
                <a:cs typeface="+mn-cs"/>
              </a:rPr>
              <a:t>Source: Modernization of Meteorological Services in Japan 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anose="020B0606020202030204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A237BA-48D3-D8B8-440D-4FE42B91FA2E}"/>
              </a:ext>
            </a:extLst>
          </p:cNvPr>
          <p:cNvSpPr txBox="1">
            <a:spLocks/>
          </p:cNvSpPr>
          <p:nvPr/>
        </p:nvSpPr>
        <p:spPr>
          <a:xfrm>
            <a:off x="501547" y="929046"/>
            <a:ext cx="11482633" cy="10275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342917" indent="-34291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11" indent="228611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23" indent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35" indent="685835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46" indent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114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33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Enacted in 1952, amended more than 30 times.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Based on the premise that the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collaboration across the sectors is essential </a:t>
            </a:r>
            <a:b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(the government alone can’t do everything!).</a:t>
            </a:r>
            <a:endParaRPr lang="en-US" altLang="ja-JP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237353-67A6-23C2-1DA7-99F55437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380" y="6356350"/>
            <a:ext cx="2743200" cy="365125"/>
          </a:xfrm>
        </p:spPr>
        <p:txBody>
          <a:bodyPr/>
          <a:lstStyle/>
          <a:p>
            <a:fld id="{DB47FD50-3387-46DC-B8C5-4DD587047644}" type="slidenum">
              <a:rPr kumimoji="1" lang="ja-JP" altLang="en-US" sz="2800" b="1" smtClean="0"/>
              <a:t>2</a:t>
            </a:fld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495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F4AEFC-E347-B3D3-0386-9A8031C72032}"/>
              </a:ext>
            </a:extLst>
          </p:cNvPr>
          <p:cNvSpPr/>
          <p:nvPr/>
        </p:nvSpPr>
        <p:spPr>
          <a:xfrm>
            <a:off x="1" y="0"/>
            <a:ext cx="2286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B9E29F-899B-209F-9A0C-0C7298E63005}"/>
              </a:ext>
            </a:extLst>
          </p:cNvPr>
          <p:cNvSpPr/>
          <p:nvPr/>
        </p:nvSpPr>
        <p:spPr>
          <a:xfrm>
            <a:off x="-245874" y="77410"/>
            <a:ext cx="12299951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 descr="人の足&#10;&#10;中程度の精度で自動的に生成された説明">
            <a:extLst>
              <a:ext uri="{FF2B5EF4-FFF2-40B4-BE49-F238E27FC236}">
                <a16:creationId xmlns:a16="http://schemas.microsoft.com/office/drawing/2014/main" id="{5931F076-F31B-1CAE-CD78-1BD681F28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4" b="33117"/>
          <a:stretch/>
        </p:blipFill>
        <p:spPr>
          <a:xfrm>
            <a:off x="228601" y="0"/>
            <a:ext cx="11963398" cy="6858000"/>
          </a:xfrm>
          <a:prstGeom prst="rect">
            <a:avLst/>
          </a:prstGeom>
        </p:spPr>
      </p:pic>
      <p:sp>
        <p:nvSpPr>
          <p:cNvPr id="4" name="タイトル 3" descr="装飾要素">
            <a:extLst>
              <a:ext uri="{FF2B5EF4-FFF2-40B4-BE49-F238E27FC236}">
                <a16:creationId xmlns:a16="http://schemas.microsoft.com/office/drawing/2014/main" id="{877BF651-6541-CDEC-B6AC-A7D8461C67A5}"/>
              </a:ext>
            </a:extLst>
          </p:cNvPr>
          <p:cNvSpPr txBox="1">
            <a:spLocks/>
          </p:cNvSpPr>
          <p:nvPr/>
        </p:nvSpPr>
        <p:spPr>
          <a:xfrm>
            <a:off x="-107953" y="65474"/>
            <a:ext cx="12299952" cy="59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游ゴシック" panose="020B0400000000000000" pitchFamily="50" charset="-128"/>
                <a:cs typeface="+mj-cs"/>
              </a:rPr>
              <a:t> Roles of JMA and Private Weather Service Companies in Japan</a:t>
            </a: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6EF67C2F-1C20-20EE-77DC-24EBB85EE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765" y="3539059"/>
            <a:ext cx="658496" cy="2273073"/>
          </a:xfrm>
          <a:prstGeom prst="downArrow">
            <a:avLst>
              <a:gd name="adj1" fmla="val 47648"/>
              <a:gd name="adj2" fmla="val 38735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Arial"/>
            </a:endParaRPr>
          </a:p>
        </p:txBody>
      </p:sp>
      <p:sp>
        <p:nvSpPr>
          <p:cNvPr id="19" name="AutoShape 17">
            <a:extLst>
              <a:ext uri="{FF2B5EF4-FFF2-40B4-BE49-F238E27FC236}">
                <a16:creationId xmlns:a16="http://schemas.microsoft.com/office/drawing/2014/main" id="{3D7BC317-CAB6-F4A9-F3AA-CB623112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8674" y="1614388"/>
            <a:ext cx="792162" cy="980120"/>
          </a:xfrm>
          <a:prstGeom prst="downArrow">
            <a:avLst>
              <a:gd name="adj1" fmla="val 49907"/>
              <a:gd name="adj2" fmla="val 24651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Arial"/>
            </a:endParaRPr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38BDE8B4-454C-F5F2-1605-6FF91999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924" y="1566835"/>
            <a:ext cx="578632" cy="4245297"/>
          </a:xfrm>
          <a:prstGeom prst="downArrow">
            <a:avLst>
              <a:gd name="adj1" fmla="val 53926"/>
              <a:gd name="adj2" fmla="val 32608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Arial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F38A9F5A-BB43-B8B8-002B-D6461D11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519" y="1111149"/>
            <a:ext cx="5405792" cy="50323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Japan Meteorological Agency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8D6DDF44-97CB-CC7B-4E70-E0CCC7CC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108" y="1786485"/>
            <a:ext cx="3455987" cy="431800"/>
          </a:xfrm>
          <a:prstGeom prst="rect">
            <a:avLst/>
          </a:prstGeom>
          <a:solidFill>
            <a:srgbClr val="FFFFFF">
              <a:lumMod val="75000"/>
            </a:srgb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ctr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Japan Meteorological Business Support Center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50819534-1890-2919-559D-9E53D243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108" y="2667532"/>
            <a:ext cx="3733203" cy="879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t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Private weather service companies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  <a:ea typeface="ＭＳ ゴシック"/>
              <a:cs typeface="Arial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3125E684-C4D4-7B32-F6B5-35E08BEBC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421" y="4072892"/>
            <a:ext cx="2323576" cy="308274"/>
          </a:xfrm>
          <a:prstGeom prst="rect">
            <a:avLst/>
          </a:prstGeom>
          <a:solidFill>
            <a:srgbClr val="FFFFFF">
              <a:lumMod val="75000"/>
            </a:srgb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Mass media, Internet, etc.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DF115DF3-97FC-1EE2-3819-66DB4BE80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5286" y="4059904"/>
            <a:ext cx="2232025" cy="2957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t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Customers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C3F3F160-FD8B-9BB2-7A98-F3CF4CFD5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519" y="5861756"/>
            <a:ext cx="5405792" cy="3996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Public</a:t>
            </a: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FFE4C625-B6AF-7CA9-4511-C2D4D515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740" y="3005287"/>
            <a:ext cx="2344010" cy="471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91440" tIns="45720" rIns="91440" bIns="45720" anchor="t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・</a:t>
            </a:r>
            <a:r>
              <a:rPr kumimoji="1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Licensing of Forecast Services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Arial"/>
            </a:endParaRPr>
          </a:p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・Certified Weather Forecasters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Arial"/>
            </a:endParaRPr>
          </a:p>
        </p:txBody>
      </p:sp>
      <p:sp>
        <p:nvSpPr>
          <p:cNvPr id="33" name="AutoShape 19">
            <a:extLst>
              <a:ext uri="{FF2B5EF4-FFF2-40B4-BE49-F238E27FC236}">
                <a16:creationId xmlns:a16="http://schemas.microsoft.com/office/drawing/2014/main" id="{B838B1AB-4451-F541-4A71-F226EFB15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732" y="3558034"/>
            <a:ext cx="529642" cy="491083"/>
          </a:xfrm>
          <a:prstGeom prst="downArrow">
            <a:avLst>
              <a:gd name="adj1" fmla="val 46694"/>
              <a:gd name="adj2" fmla="val 45588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Arial"/>
            </a:endParaRPr>
          </a:p>
        </p:txBody>
      </p:sp>
      <p:sp>
        <p:nvSpPr>
          <p:cNvPr id="34" name="AutoShape 21">
            <a:extLst>
              <a:ext uri="{FF2B5EF4-FFF2-40B4-BE49-F238E27FC236}">
                <a16:creationId xmlns:a16="http://schemas.microsoft.com/office/drawing/2014/main" id="{73E5BCAA-1E6F-AF2C-9BDE-92743366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026" y="1722912"/>
            <a:ext cx="1396061" cy="879715"/>
          </a:xfrm>
          <a:prstGeom prst="wedgeRoundRectCallout">
            <a:avLst>
              <a:gd name="adj1" fmla="val -100153"/>
              <a:gd name="adj2" fmla="val 31542"/>
              <a:gd name="adj3" fmla="val 16667"/>
            </a:avLst>
          </a:prstGeom>
          <a:solidFill>
            <a:srgbClr val="FFFFFF"/>
          </a:solidFill>
          <a:ln w="28575">
            <a:solidFill>
              <a:srgbClr val="FFFFFF">
                <a:lumMod val="7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Observation data, 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NWP data, 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Arial"/>
            </a:endParaRP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JMA Warnings,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etc.</a:t>
            </a:r>
          </a:p>
        </p:txBody>
      </p:sp>
      <p:sp>
        <p:nvSpPr>
          <p:cNvPr id="35" name="AutoShape 22">
            <a:extLst>
              <a:ext uri="{FF2B5EF4-FFF2-40B4-BE49-F238E27FC236}">
                <a16:creationId xmlns:a16="http://schemas.microsoft.com/office/drawing/2014/main" id="{8EC5A79A-40EC-D695-7588-CE981ECA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519" y="1729997"/>
            <a:ext cx="1547813" cy="649288"/>
          </a:xfrm>
          <a:prstGeom prst="wedgeRoundRectCallout">
            <a:avLst>
              <a:gd name="adj1" fmla="val 14543"/>
              <a:gd name="adj2" fmla="val 171202"/>
              <a:gd name="adj3" fmla="val 16667"/>
            </a:avLst>
          </a:prstGeom>
          <a:solidFill>
            <a:srgbClr val="FFFF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JMA Warnings,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ＭＳ ゴシック"/>
              <a:cs typeface="Arial"/>
            </a:endParaRP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Public Weather Forecast, etc.</a:t>
            </a:r>
          </a:p>
        </p:txBody>
      </p:sp>
      <p:sp>
        <p:nvSpPr>
          <p:cNvPr id="36" name="AutoShape 23">
            <a:extLst>
              <a:ext uri="{FF2B5EF4-FFF2-40B4-BE49-F238E27FC236}">
                <a16:creationId xmlns:a16="http://schemas.microsoft.com/office/drawing/2014/main" id="{BD5B8421-8967-BCAB-6B04-A1E242D3E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5610" y="4906811"/>
            <a:ext cx="1781728" cy="568748"/>
          </a:xfrm>
          <a:prstGeom prst="wedgeRoundRectCallout">
            <a:avLst>
              <a:gd name="adj1" fmla="val -59329"/>
              <a:gd name="adj2" fmla="val -25495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JMA Warnings,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Value-added Services, etc.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37" name="AutoShape 24">
            <a:extLst>
              <a:ext uri="{FF2B5EF4-FFF2-40B4-BE49-F238E27FC236}">
                <a16:creationId xmlns:a16="http://schemas.microsoft.com/office/drawing/2014/main" id="{5DCBCD12-C4F8-ECA2-6A70-2302EC2C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339" y="3248879"/>
            <a:ext cx="1396060" cy="747615"/>
          </a:xfrm>
          <a:prstGeom prst="wedgeRoundRectCallout">
            <a:avLst>
              <a:gd name="adj1" fmla="val -83210"/>
              <a:gd name="adj2" fmla="val 45439"/>
              <a:gd name="adj3" fmla="val 16667"/>
            </a:avLst>
          </a:prstGeom>
          <a:solidFill>
            <a:srgbClr val="FFFFFF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defPPr>
              <a:defRPr lang="ja-JP"/>
            </a:defPPr>
            <a:lvl1pPr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1pPr>
            <a:lvl2pPr marL="4572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2pPr>
            <a:lvl3pPr marL="9144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3pPr>
            <a:lvl4pPr marL="13716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4pPr>
            <a:lvl5pPr marL="1828800" algn="ctr" rtl="0" fontAlgn="b">
              <a:spcBef>
                <a:spcPct val="0"/>
              </a:spcBef>
              <a:spcAft>
                <a:spcPct val="0"/>
              </a:spcAft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1200" b="1" kern="1200">
                <a:solidFill>
                  <a:schemeClr val="tx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+mn-cs"/>
              </a:defRPr>
            </a:lvl9pPr>
          </a:lstStyle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JMA Warnings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,</a:t>
            </a:r>
            <a:endParaRPr kumimoji="1" lang="en-US" altLang="ja-JP" sz="1200" b="1" i="0" u="sng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ゴシック"/>
              <a:cs typeface="Arial"/>
            </a:endParaRP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ＭＳ ゴシック"/>
                <a:cs typeface="Arial"/>
              </a:rPr>
              <a:t>Customized Services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E6E9073-6572-F525-4568-9A7260A3E516}"/>
              </a:ext>
            </a:extLst>
          </p:cNvPr>
          <p:cNvSpPr txBox="1"/>
          <p:nvPr/>
        </p:nvSpPr>
        <p:spPr>
          <a:xfrm>
            <a:off x="6462188" y="2184785"/>
            <a:ext cx="3214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Arial Narrow" panose="020B0606020202030204" pitchFamily="34" charset="0"/>
                <a:ea typeface="ＭＳ Ｐゴシック" pitchFamily="50" charset="-128"/>
              </a:rPr>
              <a:t>F</a:t>
            </a:r>
            <a:r>
              <a:rPr kumimoji="1" lang="en-US" altLang="ja-JP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50" charset="-128"/>
                <a:cs typeface="+mn-cs"/>
              </a:rPr>
              <a:t>ree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50" charset="-128"/>
                <a:cs typeface="+mn-cs"/>
              </a:rPr>
              <a:t> and unrestricted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itchFamily="50" charset="-128"/>
                <a:cs typeface="+mn-cs"/>
              </a:rPr>
              <a:t>Data handling fee: actual expenses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A9C7B3-F4E2-2445-6ABA-3952D9500523}"/>
              </a:ext>
            </a:extLst>
          </p:cNvPr>
          <p:cNvSpPr txBox="1">
            <a:spLocks/>
          </p:cNvSpPr>
          <p:nvPr/>
        </p:nvSpPr>
        <p:spPr>
          <a:xfrm>
            <a:off x="401566" y="938784"/>
            <a:ext cx="5364917" cy="520598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342917" indent="-34291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11" indent="228611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23" indent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35" indent="685835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46" indent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114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33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0" indent="0">
              <a:spcAft>
                <a:spcPts val="0"/>
              </a:spcAft>
            </a:pPr>
            <a:endParaRPr lang="en-US" altLang="ja-JP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JMA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marL="432000" lvl="3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Responsible</a:t>
            </a:r>
            <a:r>
              <a:rPr lang="ja-JP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fundamental public services</a:t>
            </a: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with a focus on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warnings for DRR.</a:t>
            </a:r>
            <a:b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(Single Authoritative Voice)</a:t>
            </a:r>
          </a:p>
          <a:p>
            <a:pPr marL="432000" lvl="3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Not provides commercial services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(Avoiding competition and conflicts of interest) </a:t>
            </a:r>
          </a:p>
          <a:p>
            <a:pPr marL="0" indent="0">
              <a:spcAft>
                <a:spcPts val="0"/>
              </a:spcAft>
            </a:pPr>
            <a:endParaRPr lang="en-US" altLang="ja-JP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Aft>
                <a:spcPts val="0"/>
              </a:spcAft>
            </a:pPr>
            <a:endParaRPr lang="en-US" altLang="ja-JP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Aft>
                <a:spcPts val="0"/>
              </a:spcAft>
            </a:pPr>
            <a:endParaRPr lang="en-US" altLang="ja-JP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Licensed weather companies</a:t>
            </a:r>
            <a:r>
              <a:rPr lang="en-US" altLang="ja-JP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marL="4320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Provide their customers with </a:t>
            </a:r>
            <a:b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customized services and also JMA warnings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altLang="ja-JP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320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Assign certified weather forecasters.</a:t>
            </a:r>
            <a:endParaRPr lang="en-US" altLang="ja-JP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Aft>
                <a:spcPts val="0"/>
              </a:spcAft>
            </a:pPr>
            <a:endParaRPr lang="en-US" altLang="ja-JP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Aft>
                <a:spcPts val="0"/>
              </a:spcAft>
            </a:pPr>
            <a:endParaRPr lang="en-US" altLang="ja-JP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Aft>
                <a:spcPts val="0"/>
              </a:spcAft>
            </a:pPr>
            <a:r>
              <a:rPr lang="en-US" altLang="ja-JP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JMA’s data/products</a:t>
            </a:r>
            <a:r>
              <a:rPr lang="en-US" altLang="ja-JP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  <a:p>
            <a:pPr marL="4320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Provided on a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free and unrestricted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basis.</a:t>
            </a:r>
          </a:p>
          <a:p>
            <a:pPr marL="4320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Japan Meteorological Business Support Center (JMBSC) as the gateway. 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47FC2492-EAE9-47AB-F320-E8E88D93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2090" y="6356350"/>
            <a:ext cx="2743200" cy="365125"/>
          </a:xfrm>
        </p:spPr>
        <p:txBody>
          <a:bodyPr/>
          <a:lstStyle/>
          <a:p>
            <a:fld id="{DB47FD50-3387-46DC-B8C5-4DD587047644}" type="slidenum">
              <a:rPr kumimoji="1" lang="ja-JP" altLang="en-US" sz="2800" b="1" smtClean="0"/>
              <a:t>3</a:t>
            </a:fld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515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F4AEFC-E347-B3D3-0386-9A8031C72032}"/>
              </a:ext>
            </a:extLst>
          </p:cNvPr>
          <p:cNvSpPr/>
          <p:nvPr/>
        </p:nvSpPr>
        <p:spPr>
          <a:xfrm>
            <a:off x="1" y="0"/>
            <a:ext cx="2286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B9E29F-899B-209F-9A0C-0C7298E63005}"/>
              </a:ext>
            </a:extLst>
          </p:cNvPr>
          <p:cNvSpPr/>
          <p:nvPr/>
        </p:nvSpPr>
        <p:spPr>
          <a:xfrm>
            <a:off x="-107952" y="0"/>
            <a:ext cx="12299951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5" y="-297"/>
            <a:ext cx="11961389" cy="6858594"/>
          </a:xfrm>
          <a:prstGeom prst="rect">
            <a:avLst/>
          </a:prstGeom>
        </p:spPr>
      </p:pic>
      <p:sp>
        <p:nvSpPr>
          <p:cNvPr id="4" name="タイトル 3" descr="装飾要素">
            <a:extLst>
              <a:ext uri="{FF2B5EF4-FFF2-40B4-BE49-F238E27FC236}">
                <a16:creationId xmlns:a16="http://schemas.microsoft.com/office/drawing/2014/main" id="{877BF651-6541-CDEC-B6AC-A7D8461C67A5}"/>
              </a:ext>
            </a:extLst>
          </p:cNvPr>
          <p:cNvSpPr txBox="1">
            <a:spLocks/>
          </p:cNvSpPr>
          <p:nvPr/>
        </p:nvSpPr>
        <p:spPr>
          <a:xfrm>
            <a:off x="-107953" y="0"/>
            <a:ext cx="12299952" cy="59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游ゴシック" panose="020B0400000000000000" pitchFamily="50" charset="-128"/>
                <a:cs typeface="+mj-cs"/>
              </a:rPr>
              <a:t>Weather Business Consortium (WXBC)</a:t>
            </a:r>
          </a:p>
        </p:txBody>
      </p:sp>
      <p:pic>
        <p:nvPicPr>
          <p:cNvPr id="9" name="図 8" descr="白黒の写真にテキストが書いてあるスマートフォンのスクリーンショット&#10;&#10;低い精度で自動的に生成された説明">
            <a:extLst>
              <a:ext uri="{FF2B5EF4-FFF2-40B4-BE49-F238E27FC236}">
                <a16:creationId xmlns:a16="http://schemas.microsoft.com/office/drawing/2014/main" id="{82398F4C-F370-6E64-D9DC-3DD1585B5B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0" y="2629287"/>
            <a:ext cx="6977890" cy="353757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AD19473-19CF-36ED-7C23-F6F400852183}"/>
              </a:ext>
            </a:extLst>
          </p:cNvPr>
          <p:cNvSpPr/>
          <p:nvPr/>
        </p:nvSpPr>
        <p:spPr>
          <a:xfrm>
            <a:off x="457201" y="598688"/>
            <a:ext cx="11355876" cy="2030301"/>
          </a:xfrm>
          <a:prstGeom prst="rect">
            <a:avLst/>
          </a:prstGeom>
          <a:ln>
            <a:noFill/>
          </a:ln>
        </p:spPr>
        <p:txBody>
          <a:bodyPr vert="horz"/>
          <a:lstStyle/>
          <a:p>
            <a:pPr marL="285750" indent="-285750" defTabSz="457223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 undertaking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developments of the entire meteorological services.</a:t>
            </a:r>
          </a:p>
          <a:p>
            <a:pPr marL="285750" indent="-285750" defTabSz="457223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Established in 2017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 consists of more than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1,200 enterprises including private weather service companies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285750" indent="-285750" defTabSz="457223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Mission: </a:t>
            </a:r>
            <a:b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- Creation of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new business models</a:t>
            </a: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utilizing weather data.</a:t>
            </a:r>
            <a:b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-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Facilitation of weather data utilization</a:t>
            </a: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business sectors.</a:t>
            </a:r>
            <a:b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- </a:t>
            </a:r>
            <a:r>
              <a:rPr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Capacity development</a:t>
            </a: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weather data handling</a:t>
            </a: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ja-JP" alt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941240-9EF9-AA1D-0BFC-2AFD4D160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069" y="1796558"/>
            <a:ext cx="4691007" cy="4920708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83D251-FC1C-60B3-C43C-55C5F703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3" y="6352289"/>
            <a:ext cx="2743200" cy="365125"/>
          </a:xfrm>
        </p:spPr>
        <p:txBody>
          <a:bodyPr/>
          <a:lstStyle/>
          <a:p>
            <a:fld id="{DB47FD50-3387-46DC-B8C5-4DD587047644}" type="slidenum">
              <a:rPr kumimoji="1" lang="ja-JP" altLang="en-US" sz="2800" smtClean="0"/>
              <a:t>4</a:t>
            </a:fld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7117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F4AEFC-E347-B3D3-0386-9A8031C72032}"/>
              </a:ext>
            </a:extLst>
          </p:cNvPr>
          <p:cNvSpPr/>
          <p:nvPr/>
        </p:nvSpPr>
        <p:spPr>
          <a:xfrm>
            <a:off x="1" y="0"/>
            <a:ext cx="2286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B9E29F-899B-209F-9A0C-0C7298E63005}"/>
              </a:ext>
            </a:extLst>
          </p:cNvPr>
          <p:cNvSpPr/>
          <p:nvPr/>
        </p:nvSpPr>
        <p:spPr>
          <a:xfrm>
            <a:off x="-107952" y="0"/>
            <a:ext cx="12299951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人の足&#10;&#10;中程度の精度で自動的に生成された説明">
            <a:extLst>
              <a:ext uri="{FF2B5EF4-FFF2-40B4-BE49-F238E27FC236}">
                <a16:creationId xmlns:a16="http://schemas.microsoft.com/office/drawing/2014/main" id="{5931F076-F31B-1CAE-CD78-1BD681F28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4" b="33117"/>
          <a:stretch/>
        </p:blipFill>
        <p:spPr>
          <a:xfrm>
            <a:off x="288897" y="0"/>
            <a:ext cx="11963398" cy="6858000"/>
          </a:xfrm>
          <a:prstGeom prst="rect">
            <a:avLst/>
          </a:prstGeom>
        </p:spPr>
      </p:pic>
      <p:sp>
        <p:nvSpPr>
          <p:cNvPr id="4" name="タイトル 3" descr="装飾要素">
            <a:extLst>
              <a:ext uri="{FF2B5EF4-FFF2-40B4-BE49-F238E27FC236}">
                <a16:creationId xmlns:a16="http://schemas.microsoft.com/office/drawing/2014/main" id="{877BF651-6541-CDEC-B6AC-A7D8461C67A5}"/>
              </a:ext>
            </a:extLst>
          </p:cNvPr>
          <p:cNvSpPr txBox="1">
            <a:spLocks/>
          </p:cNvSpPr>
          <p:nvPr/>
        </p:nvSpPr>
        <p:spPr>
          <a:xfrm>
            <a:off x="-114298" y="22859"/>
            <a:ext cx="12306298" cy="689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noProof="1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Vision for Meteorological Services in 2030</a:t>
            </a:r>
            <a:br>
              <a:rPr lang="en-US" altLang="ja-JP" sz="3200" noProof="1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</a:br>
            <a:r>
              <a:rPr lang="en-US" altLang="ja-JP" sz="2000" noProof="1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 ( </a:t>
            </a:r>
            <a:r>
              <a:rPr lang="en-US" altLang="ja-JP" sz="2000" noProof="1">
                <a:solidFill>
                  <a:srgbClr val="FFFF00"/>
                </a:solidFill>
                <a:latin typeface="Arial Narrow" panose="020B0606020202030204" pitchFamily="34" charset="0"/>
                <a:ea typeface="+mn-ea"/>
              </a:rPr>
              <a:t>Advisory Committee Recommendation</a:t>
            </a:r>
            <a:r>
              <a:rPr lang="en-US" altLang="ja-JP" sz="2000" noProof="1">
                <a:solidFill>
                  <a:schemeClr val="bg1"/>
                </a:solidFill>
                <a:latin typeface="Arial Narrow" panose="020B0606020202030204" pitchFamily="34" charset="0"/>
                <a:ea typeface="+mn-ea"/>
              </a:rPr>
              <a:t> in 2018)</a:t>
            </a:r>
            <a:endParaRPr kumimoji="1" lang="en-US" altLang="ja-JP" sz="200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3D4CC6A-C5FF-2F92-F883-2319347B673E}"/>
              </a:ext>
            </a:extLst>
          </p:cNvPr>
          <p:cNvSpPr/>
          <p:nvPr/>
        </p:nvSpPr>
        <p:spPr>
          <a:xfrm>
            <a:off x="431074" y="710060"/>
            <a:ext cx="11679044" cy="20154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1BA695-59CF-B015-C6B3-B4C428DA6EBC}"/>
              </a:ext>
            </a:extLst>
          </p:cNvPr>
          <p:cNvSpPr/>
          <p:nvPr/>
        </p:nvSpPr>
        <p:spPr>
          <a:xfrm>
            <a:off x="373257" y="2764113"/>
            <a:ext cx="11679044" cy="2121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Narrow" panose="020B060602020203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052A46-F0AC-AB0C-7457-443D3C63BBDE}"/>
              </a:ext>
            </a:extLst>
          </p:cNvPr>
          <p:cNvSpPr txBox="1"/>
          <p:nvPr/>
        </p:nvSpPr>
        <p:spPr>
          <a:xfrm>
            <a:off x="523565" y="3190063"/>
            <a:ext cx="346265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  <a:latin typeface="Arial Narrow" panose="020B0606020202030204" pitchFamily="34" charset="0"/>
              </a:rPr>
              <a:t>1. Advancing Research and Development for Obs. &amp; Forecasting </a:t>
            </a:r>
            <a:endParaRPr kumimoji="1" lang="ja-JP" alt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7196DB-A6E5-A842-4C23-27B7FB37A56F}"/>
              </a:ext>
            </a:extLst>
          </p:cNvPr>
          <p:cNvSpPr txBox="1"/>
          <p:nvPr/>
        </p:nvSpPr>
        <p:spPr>
          <a:xfrm>
            <a:off x="4410076" y="3197197"/>
            <a:ext cx="3869744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  <a:latin typeface="Arial Narrow" panose="020B0606020202030204" pitchFamily="34" charset="0"/>
              </a:rPr>
              <a:t>2. Promoting Use of Meteorological Data </a:t>
            </a:r>
            <a:r>
              <a:rPr lang="en-US" altLang="ja-JP" b="1" dirty="0">
                <a:solidFill>
                  <a:schemeClr val="tx2"/>
                </a:solidFill>
                <a:latin typeface="Arial Narrow" panose="020B0606020202030204" pitchFamily="34" charset="0"/>
              </a:rPr>
              <a:t>&amp;</a:t>
            </a:r>
            <a:r>
              <a:rPr kumimoji="1" lang="en-US" altLang="ja-JP" b="1" dirty="0">
                <a:solidFill>
                  <a:schemeClr val="tx2"/>
                </a:solidFill>
                <a:latin typeface="Arial Narrow" panose="020B0606020202030204" pitchFamily="34" charset="0"/>
              </a:rPr>
              <a:t> Information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1501C7-C841-2105-B554-3D71EBDD3BFD}"/>
              </a:ext>
            </a:extLst>
          </p:cNvPr>
          <p:cNvSpPr txBox="1"/>
          <p:nvPr/>
        </p:nvSpPr>
        <p:spPr>
          <a:xfrm>
            <a:off x="513610" y="2733344"/>
            <a:ext cx="2659239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Priority Areas</a:t>
            </a:r>
            <a:endParaRPr kumimoji="1" lang="ja-JP" altLang="en-US" sz="2200" b="1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4B386B-2C2A-CFCD-101F-4DA04578DD1C}"/>
              </a:ext>
            </a:extLst>
          </p:cNvPr>
          <p:cNvSpPr txBox="1"/>
          <p:nvPr/>
        </p:nvSpPr>
        <p:spPr>
          <a:xfrm>
            <a:off x="457201" y="625763"/>
            <a:ext cx="6092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Contribution to a Safe, Resilient, and Vibrant Society  </a:t>
            </a:r>
            <a:endParaRPr kumimoji="1" lang="ja-JP" altLang="en-US" sz="2200" b="1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FB41003-6084-CF0A-63E9-897B1CA8B5F9}"/>
              </a:ext>
            </a:extLst>
          </p:cNvPr>
          <p:cNvSpPr txBox="1"/>
          <p:nvPr/>
        </p:nvSpPr>
        <p:spPr>
          <a:xfrm>
            <a:off x="8475089" y="3206937"/>
            <a:ext cx="34883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tx2"/>
                </a:solidFill>
                <a:latin typeface="Arial Narrow" panose="020B0606020202030204" pitchFamily="34" charset="0"/>
              </a:rPr>
              <a:t>3. Supporting and Promoting Disaster Preparedness &amp; Response</a:t>
            </a:r>
            <a:endParaRPr kumimoji="1" lang="ja-JP" altLang="en-US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CFD1FDB-476B-38BE-1C8B-7724EE793E64}"/>
              </a:ext>
            </a:extLst>
          </p:cNvPr>
          <p:cNvSpPr txBox="1"/>
          <p:nvPr/>
        </p:nvSpPr>
        <p:spPr>
          <a:xfrm>
            <a:off x="525311" y="1133526"/>
            <a:ext cx="375602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tx2"/>
                </a:solidFill>
                <a:latin typeface="Arial Narrow" panose="020B0606020202030204" pitchFamily="34" charset="0"/>
              </a:rPr>
              <a:t>Timely and proper DRR responses/actions for extreme events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2BBCFBD-5811-201D-0AF8-4C514930EFAE}"/>
              </a:ext>
            </a:extLst>
          </p:cNvPr>
          <p:cNvSpPr txBox="1"/>
          <p:nvPr/>
        </p:nvSpPr>
        <p:spPr>
          <a:xfrm>
            <a:off x="4394059" y="1135098"/>
            <a:ext cx="74503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  <a:latin typeface="Arial Narrow" panose="020B0606020202030204" pitchFamily="34" charset="0"/>
              </a:rPr>
              <a:t>Accurate meteorological services will be provided, understood, and utilized by local residents, foreign visitors, and businesses, enabling them to respond and act properly in case of disasters.</a:t>
            </a:r>
            <a:endParaRPr kumimoji="1" lang="ja-JP" altLang="en-US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D828B8-5BD6-382E-4977-7D27398D1067}"/>
              </a:ext>
            </a:extLst>
          </p:cNvPr>
          <p:cNvSpPr txBox="1"/>
          <p:nvPr/>
        </p:nvSpPr>
        <p:spPr>
          <a:xfrm>
            <a:off x="523565" y="1788332"/>
            <a:ext cx="3756021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2"/>
                </a:solidFill>
                <a:latin typeface="Arial Narrow" panose="020B0606020202030204" pitchFamily="34" charset="0"/>
              </a:rPr>
              <a:t>Vibrant individual life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7729A4-5234-5619-4C7D-57BF4CA32319}"/>
              </a:ext>
            </a:extLst>
          </p:cNvPr>
          <p:cNvSpPr txBox="1"/>
          <p:nvPr/>
        </p:nvSpPr>
        <p:spPr>
          <a:xfrm>
            <a:off x="4411644" y="1715241"/>
            <a:ext cx="75517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  <a:latin typeface="Arial Narrow" panose="020B0606020202030204" pitchFamily="34" charset="0"/>
              </a:rPr>
              <a:t>Improved quality of life and comfort for each individual through access to personalized meteorological services for various aspects of each person's life</a:t>
            </a:r>
            <a:endParaRPr kumimoji="1" lang="ja-JP" altLang="en-US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0FCAB2-23EE-790D-E7DC-9A607A140531}"/>
              </a:ext>
            </a:extLst>
          </p:cNvPr>
          <p:cNvSpPr txBox="1"/>
          <p:nvPr/>
        </p:nvSpPr>
        <p:spPr>
          <a:xfrm>
            <a:off x="525312" y="2229951"/>
            <a:ext cx="3754274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tx2"/>
                </a:solidFill>
                <a:latin typeface="Arial Narrow" panose="020B0606020202030204" pitchFamily="34" charset="0"/>
              </a:rPr>
              <a:t>Innovation</a:t>
            </a:r>
            <a:r>
              <a:rPr lang="ja-JP" altLang="en-US" sz="16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Arial Narrow" panose="020B0606020202030204" pitchFamily="34" charset="0"/>
              </a:rPr>
              <a:t>in economic</a:t>
            </a:r>
            <a:r>
              <a:rPr lang="ja-JP" altLang="en-US" sz="16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Arial Narrow" panose="020B0606020202030204" pitchFamily="34" charset="0"/>
              </a:rPr>
              <a:t>activities</a:t>
            </a:r>
            <a:r>
              <a:rPr lang="ja-JP" altLang="en-US" sz="16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kumimoji="1" lang="en-US" altLang="ja-JP" sz="16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9BE9F04-82C3-C3C2-D6D4-5A163A99A503}"/>
              </a:ext>
            </a:extLst>
          </p:cNvPr>
          <p:cNvSpPr txBox="1"/>
          <p:nvPr/>
        </p:nvSpPr>
        <p:spPr>
          <a:xfrm>
            <a:off x="4411644" y="2140529"/>
            <a:ext cx="74438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  <a:latin typeface="Arial Narrow" panose="020B0606020202030204" pitchFamily="34" charset="0"/>
              </a:rPr>
              <a:t>Meteorological information and data are utilized to create a variety of services and improve productivity in various industrial fields.</a:t>
            </a:r>
            <a:endParaRPr kumimoji="1" lang="ja-JP" altLang="en-US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0C3391B-D923-E917-737E-EA306EE34338}"/>
              </a:ext>
            </a:extLst>
          </p:cNvPr>
          <p:cNvSpPr txBox="1"/>
          <p:nvPr/>
        </p:nvSpPr>
        <p:spPr>
          <a:xfrm>
            <a:off x="8494933" y="3910721"/>
            <a:ext cx="3374002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2"/>
                </a:solidFill>
                <a:latin typeface="Arial Narrow" panose="020B0606020202030204" pitchFamily="34" charset="0"/>
              </a:rPr>
              <a:t>Advancing comprehensive decision support services for DRR stakeholders (hotline, JETT, training )</a:t>
            </a:r>
            <a:endParaRPr kumimoji="1" lang="ja-JP" altLang="en-US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C2A119D7-D8D5-B6E2-24F8-06BC75C620FF}"/>
              </a:ext>
            </a:extLst>
          </p:cNvPr>
          <p:cNvSpPr txBox="1"/>
          <p:nvPr/>
        </p:nvSpPr>
        <p:spPr>
          <a:xfrm>
            <a:off x="567333" y="3870864"/>
            <a:ext cx="341888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  <a:latin typeface="Arial Narrow" panose="020B0606020202030204" pitchFamily="34" charset="0"/>
              </a:rPr>
              <a:t>Advancing operational techniques, including satellite and earth system modeling, to provide services supporting decision making at various time-scales( from nowcasting to decades)</a:t>
            </a:r>
            <a:endParaRPr kumimoji="1" lang="ja-JP" altLang="en-US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32883D5-A7EE-5E1C-1D5E-7B7BD4894CE6}"/>
              </a:ext>
            </a:extLst>
          </p:cNvPr>
          <p:cNvSpPr txBox="1"/>
          <p:nvPr/>
        </p:nvSpPr>
        <p:spPr>
          <a:xfrm>
            <a:off x="4405078" y="3837177"/>
            <a:ext cx="3879513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chemeClr val="tx2"/>
                </a:solidFill>
                <a:latin typeface="Arial Narrow" panose="020B0606020202030204" pitchFamily="34" charset="0"/>
              </a:rPr>
              <a:t>Establishing an environment for easy acquisition and utilization of meteorological data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chemeClr val="tx2"/>
                </a:solidFill>
                <a:latin typeface="Arial Narrow" panose="020B0606020202030204" pitchFamily="34" charset="0"/>
              </a:rPr>
              <a:t>Improving user understanding of and capacity to use meteorological data and information</a:t>
            </a:r>
            <a:endParaRPr kumimoji="1" lang="ja-JP" altLang="en-US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E4CA260-A954-6B03-F8E2-D41DBE061363}"/>
              </a:ext>
            </a:extLst>
          </p:cNvPr>
          <p:cNvSpPr/>
          <p:nvPr/>
        </p:nvSpPr>
        <p:spPr>
          <a:xfrm>
            <a:off x="373257" y="4885522"/>
            <a:ext cx="11674085" cy="18496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7B4FB76-0547-F224-EDE0-DDE9619C6AB6}"/>
              </a:ext>
            </a:extLst>
          </p:cNvPr>
          <p:cNvSpPr txBox="1"/>
          <p:nvPr/>
        </p:nvSpPr>
        <p:spPr>
          <a:xfrm>
            <a:off x="457201" y="4859590"/>
            <a:ext cx="41216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u="sng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Fundamental Cross-cutting Policies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BC6E8A9-FCC0-E707-9D26-CB79814FA426}"/>
              </a:ext>
            </a:extLst>
          </p:cNvPr>
          <p:cNvSpPr txBox="1"/>
          <p:nvPr/>
        </p:nvSpPr>
        <p:spPr>
          <a:xfrm>
            <a:off x="533355" y="5860710"/>
            <a:ext cx="1834075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User-focused</a:t>
            </a:r>
            <a:endParaRPr kumimoji="1" lang="en-US" altLang="ja-JP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0AE63C-30F7-D5F4-D989-A0CDB19D2AB3}"/>
              </a:ext>
            </a:extLst>
          </p:cNvPr>
          <p:cNvSpPr txBox="1"/>
          <p:nvPr/>
        </p:nvSpPr>
        <p:spPr>
          <a:xfrm>
            <a:off x="533276" y="6141972"/>
            <a:ext cx="1834075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Social Needs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CF77D70-7984-322E-3A1E-3B18A8F6F12C}"/>
              </a:ext>
            </a:extLst>
          </p:cNvPr>
          <p:cNvSpPr txBox="1"/>
          <p:nvPr/>
        </p:nvSpPr>
        <p:spPr>
          <a:xfrm>
            <a:off x="533276" y="5569391"/>
            <a:ext cx="1834155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Science and Technology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3B5E19-AF07-DCC1-58E3-FC7B84CBE335}"/>
              </a:ext>
            </a:extLst>
          </p:cNvPr>
          <p:cNvSpPr txBox="1"/>
          <p:nvPr/>
        </p:nvSpPr>
        <p:spPr>
          <a:xfrm>
            <a:off x="533276" y="5254590"/>
            <a:ext cx="1834155" cy="307777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PDCA</a:t>
            </a:r>
            <a:r>
              <a:rPr lang="ja-JP" alt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</a:t>
            </a:r>
            <a:endParaRPr kumimoji="1" lang="ja-JP" altLang="en-US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FFE63A5-E664-8D10-FF1C-36F6CFB0D111}"/>
              </a:ext>
            </a:extLst>
          </p:cNvPr>
          <p:cNvSpPr txBox="1"/>
          <p:nvPr/>
        </p:nvSpPr>
        <p:spPr>
          <a:xfrm>
            <a:off x="7201732" y="5248691"/>
            <a:ext cx="2799518" cy="30777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FF00"/>
                </a:solidFill>
                <a:latin typeface="Arial Narrow" panose="020B0606020202030204" pitchFamily="34" charset="0"/>
              </a:rPr>
              <a:t>Public-Private-Academic Partnership</a:t>
            </a:r>
            <a:endParaRPr kumimoji="1" lang="ja-JP" altLang="en-US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133CC8D-7949-C11A-F598-675227293F1B}"/>
              </a:ext>
            </a:extLst>
          </p:cNvPr>
          <p:cNvSpPr txBox="1"/>
          <p:nvPr/>
        </p:nvSpPr>
        <p:spPr>
          <a:xfrm>
            <a:off x="2502242" y="5254590"/>
            <a:ext cx="2408018" cy="307777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Reinforcement of Governance</a:t>
            </a:r>
            <a:endParaRPr kumimoji="1" lang="ja-JP" alt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AB53D91-1E6C-B038-6001-EDF2A9908A1E}"/>
              </a:ext>
            </a:extLst>
          </p:cNvPr>
          <p:cNvSpPr txBox="1"/>
          <p:nvPr/>
        </p:nvSpPr>
        <p:spPr>
          <a:xfrm>
            <a:off x="2502243" y="5557729"/>
            <a:ext cx="2408018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Efficient and effective R&amp;D structure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3076D14-C91A-5B26-DE5A-747D6EA9756D}"/>
              </a:ext>
            </a:extLst>
          </p:cNvPr>
          <p:cNvSpPr txBox="1"/>
          <p:nvPr/>
        </p:nvSpPr>
        <p:spPr>
          <a:xfrm>
            <a:off x="2502241" y="6129968"/>
            <a:ext cx="2414406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HR developments for R&amp;D and DRR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8B5958-B82B-560D-F341-3B2CED366798}"/>
              </a:ext>
            </a:extLst>
          </p:cNvPr>
          <p:cNvSpPr txBox="1"/>
          <p:nvPr/>
        </p:nvSpPr>
        <p:spPr>
          <a:xfrm>
            <a:off x="2502241" y="5837172"/>
            <a:ext cx="2408019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Strategic R&amp; D Planning 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6CF4E6-F19D-99F5-8814-BA290EE427F2}"/>
              </a:ext>
            </a:extLst>
          </p:cNvPr>
          <p:cNvSpPr txBox="1"/>
          <p:nvPr/>
        </p:nvSpPr>
        <p:spPr>
          <a:xfrm>
            <a:off x="2495854" y="6409622"/>
            <a:ext cx="2414406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tx2"/>
                </a:solidFill>
                <a:latin typeface="Arial Narrow" panose="020B0606020202030204" pitchFamily="34" charset="0"/>
              </a:rPr>
              <a:t>public-private partnership management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8A5A7A-CC1A-9BC4-9E56-67EDF7E97139}"/>
              </a:ext>
            </a:extLst>
          </p:cNvPr>
          <p:cNvSpPr txBox="1"/>
          <p:nvPr/>
        </p:nvSpPr>
        <p:spPr>
          <a:xfrm>
            <a:off x="10028367" y="5243396"/>
            <a:ext cx="1966298" cy="307777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FFFF00"/>
                </a:solidFill>
                <a:latin typeface="Arial Narrow" panose="020B0606020202030204" pitchFamily="34" charset="0"/>
              </a:rPr>
              <a:t>International Cooperation</a:t>
            </a:r>
            <a:endParaRPr kumimoji="1" lang="ja-JP" altLang="en-US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922F6A6-0FF2-F8E8-9710-9FC1A4706A1A}"/>
              </a:ext>
            </a:extLst>
          </p:cNvPr>
          <p:cNvSpPr txBox="1"/>
          <p:nvPr/>
        </p:nvSpPr>
        <p:spPr>
          <a:xfrm>
            <a:off x="4985068" y="5247494"/>
            <a:ext cx="2163987" cy="307777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Technical Infrastructure</a:t>
            </a:r>
            <a:endParaRPr kumimoji="1" lang="ja-JP" alt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8B782CD-EB45-F959-A174-C9592D0FC692}"/>
              </a:ext>
            </a:extLst>
          </p:cNvPr>
          <p:cNvSpPr txBox="1"/>
          <p:nvPr/>
        </p:nvSpPr>
        <p:spPr>
          <a:xfrm>
            <a:off x="4982589" y="5832699"/>
            <a:ext cx="2158847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Super</a:t>
            </a:r>
            <a:r>
              <a:rPr lang="ja-JP" altLang="en-US" sz="105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computing</a:t>
            </a:r>
            <a:endParaRPr kumimoji="1" lang="en-US" altLang="ja-JP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F4AFC93-0245-F0BE-EB9A-8685C2D9E92C}"/>
              </a:ext>
            </a:extLst>
          </p:cNvPr>
          <p:cNvSpPr txBox="1"/>
          <p:nvPr/>
        </p:nvSpPr>
        <p:spPr>
          <a:xfrm>
            <a:off x="4982590" y="6121094"/>
            <a:ext cx="2166466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Data distribution infrastructure</a:t>
            </a:r>
            <a:endParaRPr kumimoji="1" lang="en-US" altLang="ja-JP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66D7817-7A58-8237-F789-75F822ECCD12}"/>
              </a:ext>
            </a:extLst>
          </p:cNvPr>
          <p:cNvSpPr txBox="1"/>
          <p:nvPr/>
        </p:nvSpPr>
        <p:spPr>
          <a:xfrm>
            <a:off x="4982589" y="5561982"/>
            <a:ext cx="2158847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Basic Obs. Network</a:t>
            </a:r>
            <a:endParaRPr kumimoji="1" lang="en-US" altLang="ja-JP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F93455A-579B-824D-1D6C-7BE753386525}"/>
              </a:ext>
            </a:extLst>
          </p:cNvPr>
          <p:cNvSpPr txBox="1"/>
          <p:nvPr/>
        </p:nvSpPr>
        <p:spPr>
          <a:xfrm>
            <a:off x="7360825" y="5552145"/>
            <a:ext cx="2487786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Public-private-academia dialogue platform </a:t>
            </a:r>
            <a:endParaRPr kumimoji="1" lang="ja-JP" altLang="en-US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1362A65-A6F5-DB27-D939-5FCA8972B2F2}"/>
              </a:ext>
            </a:extLst>
          </p:cNvPr>
          <p:cNvSpPr txBox="1"/>
          <p:nvPr/>
        </p:nvSpPr>
        <p:spPr>
          <a:xfrm>
            <a:off x="7366476" y="5832699"/>
            <a:ext cx="2482134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Human resource exchange and development</a:t>
            </a:r>
            <a:endParaRPr kumimoji="1" lang="ja-JP" altLang="en-US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D633E93-0370-939D-9E25-0D466BEDCCED}"/>
              </a:ext>
            </a:extLst>
          </p:cNvPr>
          <p:cNvSpPr txBox="1"/>
          <p:nvPr/>
        </p:nvSpPr>
        <p:spPr>
          <a:xfrm>
            <a:off x="7366476" y="6110947"/>
            <a:ext cx="2487787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Promotion of joint projects</a:t>
            </a:r>
            <a:endParaRPr kumimoji="1" lang="ja-JP" altLang="en-US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582546A-785C-C30C-A0E6-9B05AF75B952}"/>
              </a:ext>
            </a:extLst>
          </p:cNvPr>
          <p:cNvSpPr txBox="1"/>
          <p:nvPr/>
        </p:nvSpPr>
        <p:spPr>
          <a:xfrm>
            <a:off x="7360825" y="6397145"/>
            <a:ext cx="2488461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D</a:t>
            </a:r>
            <a:r>
              <a:rPr kumimoji="1" lang="en-US" altLang="ja-JP" sz="1050" dirty="0">
                <a:solidFill>
                  <a:schemeClr val="tx2"/>
                </a:solidFill>
                <a:latin typeface="Arial Narrow" panose="020B0606020202030204" pitchFamily="34" charset="0"/>
              </a:rPr>
              <a:t>ata sharing using Cloud technology</a:t>
            </a:r>
            <a:endParaRPr kumimoji="1" lang="ja-JP" altLang="en-US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748EBCE-A566-E88C-61A2-306E867E583F}"/>
              </a:ext>
            </a:extLst>
          </p:cNvPr>
          <p:cNvCxnSpPr/>
          <p:nvPr/>
        </p:nvCxnSpPr>
        <p:spPr>
          <a:xfrm>
            <a:off x="8386354" y="2926080"/>
            <a:ext cx="0" cy="1558834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矢印: 左右 7">
            <a:extLst>
              <a:ext uri="{FF2B5EF4-FFF2-40B4-BE49-F238E27FC236}">
                <a16:creationId xmlns:a16="http://schemas.microsoft.com/office/drawing/2014/main" id="{D17FB332-94E2-72EA-7EF8-9810238979EF}"/>
              </a:ext>
            </a:extLst>
          </p:cNvPr>
          <p:cNvSpPr/>
          <p:nvPr/>
        </p:nvSpPr>
        <p:spPr>
          <a:xfrm>
            <a:off x="4020944" y="3385848"/>
            <a:ext cx="335865" cy="258650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C2933AD-DCD3-165B-C7F6-28A7702CE077}"/>
              </a:ext>
            </a:extLst>
          </p:cNvPr>
          <p:cNvCxnSpPr>
            <a:cxnSpLocks/>
          </p:cNvCxnSpPr>
          <p:nvPr/>
        </p:nvCxnSpPr>
        <p:spPr>
          <a:xfrm>
            <a:off x="2276776" y="3032105"/>
            <a:ext cx="7905158" cy="127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5CC8FE9-3E6A-FDF6-E188-F82B2DE8EA78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6344834" y="3058533"/>
            <a:ext cx="114" cy="1386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85AC3D2-252D-5AD8-F473-7CF41851030C}"/>
              </a:ext>
            </a:extLst>
          </p:cNvPr>
          <p:cNvCxnSpPr/>
          <p:nvPr/>
        </p:nvCxnSpPr>
        <p:spPr>
          <a:xfrm>
            <a:off x="2262983" y="3031373"/>
            <a:ext cx="0" cy="1465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B214DA58-0F55-53B7-6913-535A5894C8EE}"/>
              </a:ext>
            </a:extLst>
          </p:cNvPr>
          <p:cNvCxnSpPr>
            <a:cxnSpLocks/>
          </p:cNvCxnSpPr>
          <p:nvPr/>
        </p:nvCxnSpPr>
        <p:spPr>
          <a:xfrm>
            <a:off x="10178600" y="3031373"/>
            <a:ext cx="1" cy="17556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F7E89A-74AE-D23C-451C-7031108E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120" y="6356350"/>
            <a:ext cx="2743200" cy="365125"/>
          </a:xfrm>
        </p:spPr>
        <p:txBody>
          <a:bodyPr/>
          <a:lstStyle/>
          <a:p>
            <a:fld id="{DB47FD50-3387-46DC-B8C5-4DD587047644}" type="slidenum">
              <a:rPr kumimoji="1" lang="ja-JP" altLang="en-US" sz="2800" smtClean="0"/>
              <a:t>5</a:t>
            </a:fld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422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F4AEFC-E347-B3D3-0386-9A8031C72032}"/>
              </a:ext>
            </a:extLst>
          </p:cNvPr>
          <p:cNvSpPr/>
          <p:nvPr/>
        </p:nvSpPr>
        <p:spPr>
          <a:xfrm>
            <a:off x="1" y="0"/>
            <a:ext cx="2286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B9E29F-899B-209F-9A0C-0C7298E63005}"/>
              </a:ext>
            </a:extLst>
          </p:cNvPr>
          <p:cNvSpPr/>
          <p:nvPr/>
        </p:nvSpPr>
        <p:spPr>
          <a:xfrm>
            <a:off x="-107952" y="0"/>
            <a:ext cx="12299951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人の足&#10;&#10;中程度の精度で自動的に生成された説明">
            <a:extLst>
              <a:ext uri="{FF2B5EF4-FFF2-40B4-BE49-F238E27FC236}">
                <a16:creationId xmlns:a16="http://schemas.microsoft.com/office/drawing/2014/main" id="{5931F076-F31B-1CAE-CD78-1BD681F28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4" b="33117"/>
          <a:stretch/>
        </p:blipFill>
        <p:spPr>
          <a:xfrm>
            <a:off x="137160" y="0"/>
            <a:ext cx="12054839" cy="6858000"/>
          </a:xfrm>
          <a:prstGeom prst="rect">
            <a:avLst/>
          </a:prstGeom>
        </p:spPr>
      </p:pic>
      <p:sp>
        <p:nvSpPr>
          <p:cNvPr id="4" name="タイトル 3" descr="装飾要素">
            <a:extLst>
              <a:ext uri="{FF2B5EF4-FFF2-40B4-BE49-F238E27FC236}">
                <a16:creationId xmlns:a16="http://schemas.microsoft.com/office/drawing/2014/main" id="{877BF651-6541-CDEC-B6AC-A7D8461C67A5}"/>
              </a:ext>
            </a:extLst>
          </p:cNvPr>
          <p:cNvSpPr txBox="1">
            <a:spLocks/>
          </p:cNvSpPr>
          <p:nvPr/>
        </p:nvSpPr>
        <p:spPr>
          <a:xfrm>
            <a:off x="-114298" y="203200"/>
            <a:ext cx="12306297" cy="598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Key Takeaways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A76ABE-77F2-79DA-2CBF-331FB1ACCA97}"/>
              </a:ext>
            </a:extLst>
          </p:cNvPr>
          <p:cNvSpPr txBox="1">
            <a:spLocks/>
          </p:cNvSpPr>
          <p:nvPr/>
        </p:nvSpPr>
        <p:spPr>
          <a:xfrm>
            <a:off x="578350" y="801889"/>
            <a:ext cx="11324090" cy="582476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342917" indent="-34291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11" indent="228611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23" indent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35" indent="685835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46" indent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114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33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0" indent="0">
              <a:spcAft>
                <a:spcPts val="0"/>
              </a:spcAft>
            </a:pPr>
            <a:endParaRPr lang="en-US" altLang="ja-JP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ts val="26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JMA DG’s legal responsibility for developments of the entire meteorological services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has now become more important than ever.</a:t>
            </a:r>
            <a:b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JMA is promoting partnership across the whole value cycle of meteorological services,</a:t>
            </a:r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facilitating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dialogues among stakeholders in the public, private, and academic sectors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ja-JP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Advisory Committee’s high-level policy recommendations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are indispensable for DG to improve meteorological services responding to rapidly changing environment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ja-JP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legal basis </a:t>
            </a:r>
            <a:r>
              <a:rPr lang="en-US" altLang="ja-JP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the Single 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Authoritative Voice 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empowers JMA to provide effective warning services without any confusion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ja-JP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457200" indent="-457200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High quality, sustainable public infrastructures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,and 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free, unrestricted data provision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are 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fundamental for the growth of private meteorological services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b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This requires that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the government fully funds its NMHS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for public services. </a:t>
            </a:r>
          </a:p>
          <a:p>
            <a:pPr marL="457200" indent="-457200">
              <a:lnSpc>
                <a:spcPts val="26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Meteorological Service Act forms the basis</a:t>
            </a: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for developments of meteorological services in Japan.</a:t>
            </a:r>
            <a:b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altLang="ja-JP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CDCA675-696E-760B-1174-33B6CE57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289675"/>
            <a:ext cx="2743200" cy="365125"/>
          </a:xfrm>
        </p:spPr>
        <p:txBody>
          <a:bodyPr/>
          <a:lstStyle/>
          <a:p>
            <a:fld id="{DB47FD50-3387-46DC-B8C5-4DD587047644}" type="slidenum">
              <a:rPr kumimoji="1" lang="ja-JP" altLang="en-US" sz="2800" smtClean="0"/>
              <a:t>6</a:t>
            </a:fld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752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18" ma:contentTypeDescription="新しいドキュメントを作成します。" ma:contentTypeScope="" ma:versionID="38a4b60079f86fc7d84e199c6aaea21f">
  <xsd:schema xmlns:xsd="http://www.w3.org/2001/XMLSchema" xmlns:xs="http://www.w3.org/2001/XMLSchema" xmlns:p="http://schemas.microsoft.com/office/2006/metadata/properties" xmlns:ns2="d1eb6c10-b30e-4e82-8bdb-95f791b83be0" xmlns:ns3="fdc985f9-c1de-4431-ae14-26927b8c434e" targetNamespace="http://schemas.microsoft.com/office/2006/metadata/properties" ma:root="true" ma:fieldsID="0d6b45365aaaeba6ee586d457b529158" ns2:_="" ns3:_="">
    <xsd:import namespace="d1eb6c10-b30e-4e82-8bdb-95f791b83be0"/>
    <xsd:import namespace="fdc985f9-c1de-4431-ae14-26927b8c4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x0076_583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x0076_583" ma:index="10" nillable="true" ma:displayName="Date and Time" ma:internalName="_x0076_583">
      <xsd:simpleType>
        <xsd:restriction base="dms:DateTim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6" nillable="true" ma:displayName="承認の状態" ma:internalName="_x627f__x8a8d__x306e__x72b6__x614b_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85f9-c1de-4431-ae14-26927b8c4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d6ae103-447d-49b2-b525-eafaa7dff447}" ma:internalName="TaxCatchAll" ma:showField="CatchAllData" ma:web="fdc985f9-c1de-4431-ae14-26927b8c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FA1B5F-D6FA-42AF-91D0-7E999DCE0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AEF271-EEA3-45A0-B862-D62EACCE5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6c10-b30e-4e82-8bdb-95f791b83be0"/>
    <ds:schemaRef ds:uri="fdc985f9-c1de-4431-ae14-26927b8c4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18830</TotalTime>
  <Words>807</Words>
  <Application>Microsoft Office PowerPoint</Application>
  <PresentationFormat>Widescreen</PresentationFormat>
  <Paragraphs>109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小出 直久</dc:creator>
  <cp:lastModifiedBy>大林 正典</cp:lastModifiedBy>
  <cp:revision>207</cp:revision>
  <cp:lastPrinted>2023-01-12T01:00:41Z</cp:lastPrinted>
  <dcterms:created xsi:type="dcterms:W3CDTF">2022-05-09T01:15:12Z</dcterms:created>
  <dcterms:modified xsi:type="dcterms:W3CDTF">2023-10-06T09:36:29Z</dcterms:modified>
</cp:coreProperties>
</file>