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7" Type="http://schemas.openxmlformats.org/officeDocument/2006/relationships/slide" Target="slides/slide3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9fe8c6804_0_7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79fe8c680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79fe8c6804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79fe8c6804_0_173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79fe8c680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79fe8c6804_0_1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79fe8c680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79fe8c680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79fe8c6804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79fe8c6804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79fe8c680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79fe8c680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7a030e3e82_0_7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7a030e3e8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7a030e3e82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79fe8c6804_0_0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79fe8c68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79fe8c680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a030e3e82_0_15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7a030e3e8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7a030e3e82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bileumsslide">
  <p:cSld name="Jubileums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" name="Google Shape;1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504900" cy="37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2" showMasterSp="0">
  <p:cSld name="Hvileside #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3" name="Google Shape;83;p11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" y="-121400"/>
            <a:ext cx="2159700" cy="2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3" showMasterSp="0">
  <p:cSld name="Hvileside #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7" name="Google Shape;87;p12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" y="-121400"/>
            <a:ext cx="2159700" cy="2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1" showMasterSp="0">
  <p:cSld name="Hvileside #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1" name="Google Shape;91;p13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" y="-121400"/>
            <a:ext cx="2159700" cy="2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edragsholderinfo">
  <p:cSld name="Foredragsholderinfo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5" name="Google Shape;9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886050" y="2305559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300"/>
              <a:buFont typeface="Arial"/>
              <a:buNone/>
              <a:defRPr b="1" i="0" sz="34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2269058" y="2788634"/>
            <a:ext cx="59889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2" type="body"/>
          </p:nvPr>
        </p:nvSpPr>
        <p:spPr>
          <a:xfrm>
            <a:off x="2272317" y="3034059"/>
            <a:ext cx="59856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3" type="body"/>
          </p:nvPr>
        </p:nvSpPr>
        <p:spPr>
          <a:xfrm>
            <a:off x="2269058" y="3279295"/>
            <a:ext cx="59889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4" type="body"/>
          </p:nvPr>
        </p:nvSpPr>
        <p:spPr>
          <a:xfrm>
            <a:off x="886050" y="2788635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5" type="body"/>
          </p:nvPr>
        </p:nvSpPr>
        <p:spPr>
          <a:xfrm>
            <a:off x="886050" y="3045099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6" type="body"/>
          </p:nvPr>
        </p:nvSpPr>
        <p:spPr>
          <a:xfrm>
            <a:off x="886050" y="3295150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5" y="-121400"/>
            <a:ext cx="2159700" cy="2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luttnings/ intro slide">
  <p:cSld name="Avsluttnings/ intro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6" name="Google Shape;106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504900" cy="37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>
  <p:cSld name="To innholdsdel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10" name="Google Shape;110;p16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886050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4663602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1pPr>
            <a:lvl2pPr indent="-323850" lvl="1" marL="914400" rtl="0">
              <a:spcBef>
                <a:spcPts val="300"/>
              </a:spcBef>
              <a:spcAft>
                <a:spcPts val="0"/>
              </a:spcAft>
              <a:buSzPts val="1500"/>
              <a:buChar char="­"/>
              <a:defRPr/>
            </a:lvl2pPr>
            <a:lvl3pPr indent="-323850" lvl="2" marL="137160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300"/>
              </a:spcBef>
              <a:spcAft>
                <a:spcPts val="0"/>
              </a:spcAft>
              <a:buSzPts val="1500"/>
              <a:buChar char="­"/>
              <a:defRPr/>
            </a:lvl4pPr>
            <a:lvl5pPr indent="-323850" lvl="4" marL="2286000" rtl="0">
              <a:spcBef>
                <a:spcPts val="300"/>
              </a:spcBef>
              <a:spcAft>
                <a:spcPts val="0"/>
              </a:spcAft>
              <a:buSzPts val="1500"/>
              <a:buChar char="­"/>
              <a:defRPr/>
            </a:lvl5pPr>
            <a:lvl6pPr indent="-342900" lvl="5" marL="27432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>
            <p:ph type="ctrTitle"/>
          </p:nvPr>
        </p:nvSpPr>
        <p:spPr>
          <a:xfrm>
            <a:off x="886050" y="2970714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886049" y="3446222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74C4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0"/>
            <a:ext cx="1733100" cy="17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 med bilde" showMasterSp="0">
  <p:cSld name="Forsidemal med bil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/>
          <p:nvPr>
            <p:ph type="ctrTitle"/>
          </p:nvPr>
        </p:nvSpPr>
        <p:spPr>
          <a:xfrm>
            <a:off x="886050" y="2971513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886049" y="3446663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81100" cy="20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/>
        </p:nvSpPr>
        <p:spPr>
          <a:xfrm>
            <a:off x="5584875" y="4332825"/>
            <a:ext cx="30000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800">
                <a:solidFill>
                  <a:srgbClr val="74C4D7"/>
                </a:solidFill>
              </a:rPr>
              <a:t>Classification: Open, Internal, Confidential, Classified</a:t>
            </a:r>
            <a:endParaRPr b="1">
              <a:solidFill>
                <a:srgbClr val="74C4D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 med bilde #2" showMasterSp="0">
  <p:cSld name="Forsidemal med bil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Google Shape;40;p5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>
            <p:ph type="ctrTitle"/>
          </p:nvPr>
        </p:nvSpPr>
        <p:spPr>
          <a:xfrm>
            <a:off x="886050" y="3007672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886049" y="3473782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81100" cy="20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/>
          <p:nvPr/>
        </p:nvSpPr>
        <p:spPr>
          <a:xfrm>
            <a:off x="7336100" y="4479100"/>
            <a:ext cx="13650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800">
                <a:solidFill>
                  <a:srgbClr val="74C4D7"/>
                </a:solidFill>
              </a:rPr>
              <a:t>Classification: Open</a:t>
            </a:r>
            <a:endParaRPr b="1">
              <a:solidFill>
                <a:srgbClr val="74C4D7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 med logo" showMasterSp="0" type="obj">
  <p:cSld name="OBJECT"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886050" y="16573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151" y="4569920"/>
            <a:ext cx="1098275" cy="331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>
  <p:cSld name="Tittel og innhold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886050" y="16573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1" showMasterSp="0">
  <p:cSld name="Kapittelslide #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3" name="Google Shape;63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66" name="Google Shape;66;p8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5" y="-121400"/>
            <a:ext cx="1590900" cy="15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2" showMasterSp="0">
  <p:cSld name="Kapittelslide #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0" name="Google Shape;70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73" name="Google Shape;73;p9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9DABB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9DAB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5" y="-121400"/>
            <a:ext cx="1590900" cy="15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3" showMasterSp="0">
  <p:cSld name="Kapittelslide #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79" name="Google Shape;79;p10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0090A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90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5" y="-121400"/>
            <a:ext cx="1590900" cy="15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86050" y="16573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/>
        </p:nvSpPr>
        <p:spPr>
          <a:xfrm>
            <a:off x="6011918" y="4854921"/>
            <a:ext cx="224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Norwegian Meteorological Institute</a:t>
            </a:r>
            <a:endParaRPr b="1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ctrTitle"/>
          </p:nvPr>
        </p:nvSpPr>
        <p:spPr>
          <a:xfrm>
            <a:off x="927875" y="3288672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3100"/>
              <a:t>Collaboration between NMHSs and with the public and academic sector in high performing computing infrastructure</a:t>
            </a:r>
            <a:endParaRPr sz="3100"/>
          </a:p>
        </p:txBody>
      </p:sp>
      <p:sp>
        <p:nvSpPr>
          <p:cNvPr id="129" name="Google Shape;129;p19"/>
          <p:cNvSpPr txBox="1"/>
          <p:nvPr>
            <p:ph idx="1" type="subTitle"/>
          </p:nvPr>
        </p:nvSpPr>
        <p:spPr>
          <a:xfrm>
            <a:off x="927874" y="3914282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r>
              <a:rPr lang="no-NO" sz="1700"/>
              <a:t>Roar Skålin, Director General, MET Norway</a:t>
            </a:r>
            <a:br>
              <a:rPr lang="no-NO" sz="1700"/>
            </a:br>
            <a:r>
              <a:rPr lang="no-NO" sz="1700"/>
              <a:t>RA VI Regional Forum of the Open Consultative Platform, 03.11.2023</a:t>
            </a:r>
            <a:endParaRPr b="0" i="0" sz="17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500225" y="380700"/>
            <a:ext cx="82035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/>
              <a:t>The last HPC operated by MET Norway….</a:t>
            </a:r>
            <a:endParaRPr sz="3200"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603800" y="1291450"/>
            <a:ext cx="3421200" cy="32106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no-NO" sz="1800"/>
              <a:t>Floating Point Systems FPS-164 Scientific Computer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o-NO" sz="1800"/>
              <a:t>1982 - 1987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no-NO" sz="1500"/>
              <a:t>We have powerful clusters in-house and operate them ourselves, but the main HPCs are located outside MET Norway and operated by partners</a:t>
            </a:r>
            <a:endParaRPr sz="1500"/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925" y="1208150"/>
            <a:ext cx="4531948" cy="374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886050" y="380700"/>
            <a:ext cx="27312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1987 - 2018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886050" y="1125600"/>
            <a:ext cx="3755700" cy="33945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no-NO" sz="1700"/>
              <a:t>Cray X-MP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o-NO" sz="1700"/>
              <a:t>Cray Y-MP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o-NO" sz="1700"/>
              <a:t>Cray T3E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o-NO" sz="1700"/>
              <a:t>SGI Origin 3000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o-NO" sz="1700"/>
              <a:t>IBM Power P5+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o-NO" sz="1700"/>
              <a:t>SGI Altix ICE X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o-NO" sz="1700"/>
              <a:t>The two first operated by SINTEF (research </a:t>
            </a:r>
            <a:r>
              <a:rPr lang="no-NO" sz="1700"/>
              <a:t>institute</a:t>
            </a:r>
            <a:r>
              <a:rPr lang="no-NO" sz="1700"/>
              <a:t>)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no-NO" sz="1700"/>
              <a:t>The four last operated by the Norwegian University of Science and Technology</a:t>
            </a:r>
            <a:endParaRPr sz="1700"/>
          </a:p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4375" y="3159450"/>
            <a:ext cx="2614524" cy="185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775" y="1774619"/>
            <a:ext cx="2614525" cy="176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5">
            <a:alphaModFix/>
          </a:blip>
          <a:srcRect b="10210" l="17587" r="20331" t="-5996"/>
          <a:stretch/>
        </p:blipFill>
        <p:spPr>
          <a:xfrm>
            <a:off x="6607125" y="262975"/>
            <a:ext cx="2321777" cy="190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1944500" y="380700"/>
            <a:ext cx="48507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From 2014: </a:t>
            </a:r>
            <a:r>
              <a:rPr lang="no-NO"/>
              <a:t> MetCoOp</a:t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300600" y="1034188"/>
            <a:ext cx="5146200" cy="33945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no-NO" sz="1700"/>
              <a:t>MetCoOp is a </a:t>
            </a:r>
            <a:r>
              <a:rPr i="1" lang="no-NO" sz="1700"/>
              <a:t>cooperation on operational NWP</a:t>
            </a:r>
            <a:r>
              <a:rPr lang="no-NO" sz="1700"/>
              <a:t> between the national meteorological institutes of Estonia (</a:t>
            </a:r>
            <a:r>
              <a:rPr i="1" lang="no-NO" sz="1700"/>
              <a:t>ESTEA</a:t>
            </a:r>
            <a:r>
              <a:rPr lang="no-NO" sz="1700"/>
              <a:t>), Finland (</a:t>
            </a:r>
            <a:r>
              <a:rPr i="1" lang="no-NO" sz="1700"/>
              <a:t>FMI</a:t>
            </a:r>
            <a:r>
              <a:rPr lang="no-NO" sz="1700"/>
              <a:t>), Norway (</a:t>
            </a:r>
            <a:r>
              <a:rPr i="1" lang="no-NO" sz="1700"/>
              <a:t>MET</a:t>
            </a:r>
            <a:r>
              <a:rPr lang="no-NO" sz="1700"/>
              <a:t>) and Sweden (</a:t>
            </a:r>
            <a:r>
              <a:rPr i="1" lang="no-NO" sz="1700"/>
              <a:t>SMHI</a:t>
            </a:r>
            <a:r>
              <a:rPr lang="no-NO" sz="1700"/>
              <a:t>) 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no-NO" sz="1700"/>
              <a:t>It was established in 2011 (Norway and Sweden), and went operational in 2014. Finland joined 2016 and Estonia 2018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no-NO" sz="1700"/>
              <a:t>The common model used is </a:t>
            </a:r>
            <a:r>
              <a:rPr i="1" lang="no-NO" sz="1700"/>
              <a:t>Harmonie AROME</a:t>
            </a:r>
            <a:r>
              <a:rPr lang="no-NO" sz="1700"/>
              <a:t>.  The main product is an </a:t>
            </a:r>
            <a:r>
              <a:rPr i="1" lang="no-NO" sz="1700"/>
              <a:t>ensemble of forecasts</a:t>
            </a:r>
            <a:r>
              <a:rPr lang="no-NO" sz="1700"/>
              <a:t> (started from different initial conditions and using different lateral boundary conditions), with 30 members (over </a:t>
            </a:r>
            <a:r>
              <a:rPr lang="no-NO" sz="1700"/>
              <a:t>a 6 hour period)</a:t>
            </a:r>
            <a:r>
              <a:rPr lang="no-NO" sz="1700"/>
              <a:t>  </a:t>
            </a:r>
            <a:endParaRPr sz="1700"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775" y="1450550"/>
            <a:ext cx="3108251" cy="29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1674900" y="380700"/>
            <a:ext cx="57942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MEPS production schedule</a:t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27269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/>
              <a:t>HPC systems used in MetCoOp operations</a:t>
            </a:r>
            <a:endParaRPr sz="3200"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311700" y="1152475"/>
            <a:ext cx="5072400" cy="34164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b="1" lang="no-NO" sz="1700"/>
              <a:t>Cirrus</a:t>
            </a:r>
            <a:r>
              <a:rPr lang="no-NO" sz="1700"/>
              <a:t> (SMHI, Norrköping). 256 compute nodes, 8192 cores,  96 GiB ram/node,  Intel OmniPath 100 Gb/s interconnect.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b="1" lang="no-NO" sz="1700"/>
              <a:t>Stratus</a:t>
            </a:r>
            <a:r>
              <a:rPr lang="no-NO" sz="1700"/>
              <a:t> (NSC, Linköping). 520 compute nodes, 16640 cores, 96 GiB ram/node, Intel OmniPath 100 Gb/s interconnect.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b="1" lang="no-NO" sz="1700"/>
              <a:t>Voima</a:t>
            </a:r>
            <a:r>
              <a:rPr lang="no-NO" sz="1700"/>
              <a:t> (FMI, Helsinki).  Cray XC40, 172 compute nodes, 128 GB ram/node. Cray Aries/Dragonfly interconnect.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b="1" lang="no-NO" sz="1700"/>
              <a:t>Teho</a:t>
            </a:r>
            <a:r>
              <a:rPr lang="no-NO" sz="1700"/>
              <a:t> (FMI, Helsinki).  Cray XC40, 172 compute nodes. 128 GB ram/node. Cray Aries/Dragonfly interconnect.</a:t>
            </a:r>
            <a:endParaRPr sz="1700"/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937" y="3134762"/>
            <a:ext cx="3409326" cy="11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5788225" y="1998238"/>
            <a:ext cx="3146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700">
                <a:latin typeface="Times New Roman"/>
                <a:ea typeface="Times New Roman"/>
                <a:cs typeface="Times New Roman"/>
                <a:sym typeface="Times New Roman"/>
              </a:rPr>
              <a:t>Cirrus and Stratus are operated by National Supercomputing Centre at Linköping University, Sweden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9613" y="1421738"/>
            <a:ext cx="11239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261350" y="380700"/>
            <a:ext cx="86247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000"/>
              <a:t>35 years with external HPCs - lessons learned</a:t>
            </a:r>
            <a:endParaRPr sz="3000"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727050" y="1071925"/>
            <a:ext cx="7689900" cy="39357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●"/>
            </a:pPr>
            <a:r>
              <a:rPr lang="no-NO"/>
              <a:t>Research institutes and universities have delivered professional services</a:t>
            </a:r>
            <a:endParaRPr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o-NO"/>
              <a:t>Excellent understanding of 24/7 operations</a:t>
            </a:r>
            <a:endParaRPr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o-NO"/>
              <a:t>Risk management</a:t>
            </a:r>
            <a:endParaRPr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o-NO"/>
              <a:t>Highly qualified personnel</a:t>
            </a:r>
            <a:endParaRPr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no-NO"/>
              <a:t>Legal and economical issues have required some clarification</a:t>
            </a:r>
            <a:endParaRPr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o-NO"/>
              <a:t>Public procurement</a:t>
            </a:r>
            <a:endParaRPr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o-NO"/>
              <a:t>State aid</a:t>
            </a:r>
            <a:endParaRPr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o-NO"/>
              <a:t>Value added tax</a:t>
            </a:r>
            <a:endParaRPr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no-NO"/>
              <a:t>Difficult to recruit HPC experts - collaboration reduces the problem</a:t>
            </a:r>
            <a:endParaRPr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no-NO"/>
              <a:t>Need for high performance network (for external datacenters this is required anyway)</a:t>
            </a:r>
            <a:endParaRPr/>
          </a:p>
        </p:txBody>
      </p: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520500" y="380700"/>
            <a:ext cx="81030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000"/>
              <a:t>Prerequisites for a </a:t>
            </a:r>
            <a:r>
              <a:rPr lang="no-NO" sz="3000"/>
              <a:t>successful</a:t>
            </a:r>
            <a:r>
              <a:rPr lang="no-NO" sz="3000"/>
              <a:t> collaboration with academia</a:t>
            </a:r>
            <a:endParaRPr sz="3000"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886050" y="1275400"/>
            <a:ext cx="7371900" cy="34593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no-NO"/>
              <a:t>Mutual understanding of the societal missions and legal framework for both parties</a:t>
            </a:r>
            <a:endParaRPr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no-NO"/>
              <a:t>“Science for Service” </a:t>
            </a:r>
            <a:endParaRPr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no-NO"/>
              <a:t>Create ownership among all participants</a:t>
            </a:r>
            <a:endParaRPr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no-NO"/>
              <a:t>Building trust over time</a:t>
            </a:r>
            <a:endParaRPr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no-NO"/>
              <a:t>Involvement of academia in R&amp;D also when the collaboration is on infrastructure </a:t>
            </a:r>
            <a:endParaRPr/>
          </a:p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345000" y="380700"/>
            <a:ext cx="82797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000"/>
              <a:t>Eight</a:t>
            </a:r>
            <a:r>
              <a:rPr lang="no-NO" sz="3000"/>
              <a:t> years of NMHS cooperation on NWP - lessons learned</a:t>
            </a:r>
            <a:endParaRPr sz="3000"/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543625" y="1204575"/>
            <a:ext cx="8279700" cy="36243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-NO" sz="1800"/>
              <a:t>Common HPCs is not the goal - it is a means to produce world class very short-range and short-range NWP for the geographical areas of interest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o-NO" sz="1800"/>
              <a:t>Sharing </a:t>
            </a:r>
            <a:r>
              <a:rPr lang="no-NO" sz="1800"/>
              <a:t>competence</a:t>
            </a:r>
            <a:r>
              <a:rPr lang="no-NO" sz="1800"/>
              <a:t> and resources gives additional value for all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o-NO" sz="1800"/>
              <a:t>We have been able to exploit the value of different cultures - “best of both worlds”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o-NO" sz="1800"/>
              <a:t>On my “top two” list of successful collaborations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o-NO" sz="1800"/>
              <a:t>Why do the countries in RA VI want to run NWP models on so many overlapping domains?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800"/>
              <a:t>We are on the way to extending the collaboration - United Weather Center (UWC) with 10 (soon 11) NMHSs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no-NO"/>
              <a:t>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T_PPT_Engelsk_FINAL">
  <a:themeElements>
    <a:clrScheme name="MET">
      <a:dk1>
        <a:srgbClr val="000000"/>
      </a:dk1>
      <a:lt1>
        <a:srgbClr val="FFFFFF"/>
      </a:lt1>
      <a:dk2>
        <a:srgbClr val="0090A8"/>
      </a:dk2>
      <a:lt2>
        <a:srgbClr val="74C4D7"/>
      </a:lt2>
      <a:accent1>
        <a:srgbClr val="54AB54"/>
      </a:accent1>
      <a:accent2>
        <a:srgbClr val="7974AF"/>
      </a:accent2>
      <a:accent3>
        <a:srgbClr val="A24E75"/>
      </a:accent3>
      <a:accent4>
        <a:srgbClr val="FFD255"/>
      </a:accent4>
      <a:accent5>
        <a:srgbClr val="7B5947"/>
      </a:accent5>
      <a:accent6>
        <a:srgbClr val="3F5B6D"/>
      </a:accent6>
      <a:hlink>
        <a:srgbClr val="3D85C6"/>
      </a:hlink>
      <a:folHlink>
        <a:srgbClr val="7B59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7E1DFA11F9A49A85050D7E1585839" ma:contentTypeVersion="19" ma:contentTypeDescription="Create a new document." ma:contentTypeScope="" ma:versionID="49f07ccd8d17a4ff1d074a3b89eafde1">
  <xsd:schema xmlns:xsd="http://www.w3.org/2001/XMLSchema" xmlns:xs="http://www.w3.org/2001/XMLSchema" xmlns:p="http://schemas.microsoft.com/office/2006/metadata/properties" xmlns:ns1="http://schemas.microsoft.com/sharepoint/v3" xmlns:ns2="3c76eea2-c21a-46e1-8f98-cfc2ba460d51" xmlns:ns3="96d886eb-95f6-47f3-bdfb-70dab5061c60" targetNamespace="http://schemas.microsoft.com/office/2006/metadata/properties" ma:root="true" ma:fieldsID="81d53b398597b779213d97e59208650a" ns1:_="" ns2:_="" ns3:_="">
    <xsd:import namespace="http://schemas.microsoft.com/sharepoint/v3"/>
    <xsd:import namespace="3c76eea2-c21a-46e1-8f98-cfc2ba460d51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ink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6eea2-c21a-46e1-8f98-cfc2ba460d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ink" ma:index="22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75f39b5-acb7-46a4-91b0-268d5cabe986}" ma:internalName="TaxCatchAll" ma:showField="CatchAllData" ma:web="96d886eb-95f6-47f3-bdfb-70dab5061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c76eea2-c21a-46e1-8f98-cfc2ba460d51">
      <Terms xmlns="http://schemas.microsoft.com/office/infopath/2007/PartnerControls"/>
    </lcf76f155ced4ddcb4097134ff3c332f>
    <Link xmlns="3c76eea2-c21a-46e1-8f98-cfc2ba460d51">
      <Url xsi:nil="true"/>
      <Description xsi:nil="true"/>
    </Link>
    <TaxCatchAll xmlns="96d886eb-95f6-47f3-bdfb-70dab5061c60" xsi:nil="true"/>
  </documentManagement>
</p:properties>
</file>

<file path=customXml/itemProps1.xml><?xml version="1.0" encoding="utf-8"?>
<ds:datastoreItem xmlns:ds="http://schemas.openxmlformats.org/officeDocument/2006/customXml" ds:itemID="{3F9B302F-A4F4-4B09-A995-14397A655BC6}"/>
</file>

<file path=customXml/itemProps2.xml><?xml version="1.0" encoding="utf-8"?>
<ds:datastoreItem xmlns:ds="http://schemas.openxmlformats.org/officeDocument/2006/customXml" ds:itemID="{A1F74966-5423-40EE-ADF1-3E87C6BBEA2F}"/>
</file>

<file path=customXml/itemProps3.xml><?xml version="1.0" encoding="utf-8"?>
<ds:datastoreItem xmlns:ds="http://schemas.openxmlformats.org/officeDocument/2006/customXml" ds:itemID="{6310B7FA-4096-442C-9718-C1074E3E8E6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0x0101004237E1DFA11F9A49A85050D7E1585839</vt:lpwstr>
  </property>
</Properties>
</file>