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7" r:id="rId2"/>
    <p:sldId id="259" r:id="rId3"/>
    <p:sldId id="258" r:id="rId4"/>
    <p:sldId id="260" r:id="rId5"/>
    <p:sldId id="261"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C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25"/>
    <p:restoredTop sz="43870"/>
  </p:normalViewPr>
  <p:slideViewPr>
    <p:cSldViewPr snapToGrid="0">
      <p:cViewPr varScale="1">
        <p:scale>
          <a:sx n="47" d="100"/>
          <a:sy n="47" d="100"/>
        </p:scale>
        <p:origin x="301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gradFill>
                <a:gsLst>
                  <a:gs pos="0">
                    <a:srgbClr val="FF6C6B"/>
                  </a:gs>
                  <a:gs pos="100000">
                    <a:schemeClr val="accent4">
                      <a:lumMod val="40000"/>
                      <a:lumOff val="60000"/>
                    </a:schemeClr>
                  </a:gs>
                </a:gsLst>
                <a:lin ang="5400000" scaled="1"/>
              </a:gradFill>
              <a:ln>
                <a:noFill/>
              </a:ln>
              <a:effectLst/>
            </c:spPr>
            <c:extLst>
              <c:ext xmlns:c16="http://schemas.microsoft.com/office/drawing/2014/chart" uri="{C3380CC4-5D6E-409C-BE32-E72D297353CC}">
                <c16:uniqueId val="{00000003-4A2F-3A4D-9176-2EA14E5D1681}"/>
              </c:ext>
            </c:extLst>
          </c:dPt>
          <c:dPt>
            <c:idx val="1"/>
            <c:invertIfNegative val="0"/>
            <c:bubble3D val="0"/>
            <c:spPr>
              <a:gradFill>
                <a:gsLst>
                  <a:gs pos="0">
                    <a:srgbClr val="00B050"/>
                  </a:gs>
                  <a:gs pos="100000">
                    <a:schemeClr val="accent6">
                      <a:lumMod val="40000"/>
                      <a:lumOff val="60000"/>
                    </a:schemeClr>
                  </a:gs>
                </a:gsLst>
                <a:lin ang="5400000" scaled="1"/>
              </a:gradFill>
              <a:ln>
                <a:noFill/>
              </a:ln>
              <a:effectLst/>
            </c:spPr>
            <c:extLst>
              <c:ext xmlns:c16="http://schemas.microsoft.com/office/drawing/2014/chart" uri="{C3380CC4-5D6E-409C-BE32-E72D297353CC}">
                <c16:uniqueId val="{00000004-4A2F-3A4D-9176-2EA14E5D1681}"/>
              </c:ext>
            </c:extLst>
          </c:dPt>
          <c:cat>
            <c:strRef>
              <c:f>Sheet1!$A$2:$A$3</c:f>
              <c:strCache>
                <c:ptCount val="2"/>
                <c:pt idx="0">
                  <c:v>weather apps</c:v>
                </c:pt>
                <c:pt idx="1">
                  <c:v>other channels</c:v>
                </c:pt>
              </c:strCache>
            </c:strRef>
          </c:cat>
          <c:val>
            <c:numRef>
              <c:f>Sheet1!$B$2:$B$3</c:f>
              <c:numCache>
                <c:formatCode>General</c:formatCode>
                <c:ptCount val="2"/>
                <c:pt idx="0">
                  <c:v>0.72</c:v>
                </c:pt>
                <c:pt idx="1">
                  <c:v>0.28000000000000003</c:v>
                </c:pt>
              </c:numCache>
            </c:numRef>
          </c:val>
          <c:extLst>
            <c:ext xmlns:c16="http://schemas.microsoft.com/office/drawing/2014/chart" uri="{C3380CC4-5D6E-409C-BE32-E72D297353CC}">
              <c16:uniqueId val="{00000000-4A2F-3A4D-9176-2EA14E5D1681}"/>
            </c:ext>
          </c:extLst>
        </c:ser>
        <c:dLbls>
          <c:showLegendKey val="0"/>
          <c:showVal val="0"/>
          <c:showCatName val="0"/>
          <c:showSerName val="0"/>
          <c:showPercent val="0"/>
          <c:showBubbleSize val="0"/>
        </c:dLbls>
        <c:gapWidth val="219"/>
        <c:overlap val="-27"/>
        <c:axId val="1852518175"/>
        <c:axId val="1852520447"/>
      </c:barChart>
      <c:catAx>
        <c:axId val="1852518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zh-CN"/>
          </a:p>
        </c:txPr>
        <c:crossAx val="1852520447"/>
        <c:crosses val="autoZero"/>
        <c:auto val="1"/>
        <c:lblAlgn val="ctr"/>
        <c:lblOffset val="100"/>
        <c:noMultiLvlLbl val="0"/>
      </c:catAx>
      <c:valAx>
        <c:axId val="1852520447"/>
        <c:scaling>
          <c:orientation val="minMax"/>
        </c:scaling>
        <c:delete val="1"/>
        <c:axPos val="l"/>
        <c:numFmt formatCode="General" sourceLinked="1"/>
        <c:majorTickMark val="none"/>
        <c:minorTickMark val="none"/>
        <c:tickLblPos val="nextTo"/>
        <c:crossAx val="18525181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Sheet1!$A$2:$A$3</c:f>
              <c:strCache>
                <c:ptCount val="2"/>
                <c:pt idx="0">
                  <c:v>public photo observation</c:v>
                </c:pt>
                <c:pt idx="1">
                  <c:v>official observation</c:v>
                </c:pt>
              </c:strCache>
            </c:strRef>
          </c:cat>
          <c:val>
            <c:numRef>
              <c:f>Sheet1!$B$2:$B$3</c:f>
              <c:numCache>
                <c:formatCode>General</c:formatCode>
                <c:ptCount val="2"/>
                <c:pt idx="0">
                  <c:v>245</c:v>
                </c:pt>
                <c:pt idx="1">
                  <c:v>59</c:v>
                </c:pt>
              </c:numCache>
            </c:numRef>
          </c:val>
          <c:extLst>
            <c:ext xmlns:c16="http://schemas.microsoft.com/office/drawing/2014/chart" uri="{C3380CC4-5D6E-409C-BE32-E72D297353CC}">
              <c16:uniqueId val="{00000000-AB02-0048-BE0C-69ED8685BC00}"/>
            </c:ext>
          </c:extLst>
        </c:ser>
        <c:dLbls>
          <c:showLegendKey val="0"/>
          <c:showVal val="0"/>
          <c:showCatName val="0"/>
          <c:showSerName val="0"/>
          <c:showPercent val="0"/>
          <c:showBubbleSize val="0"/>
        </c:dLbls>
        <c:gapWidth val="182"/>
        <c:axId val="1303805424"/>
        <c:axId val="841887983"/>
      </c:barChart>
      <c:catAx>
        <c:axId val="1303805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841887983"/>
        <c:crosses val="autoZero"/>
        <c:auto val="1"/>
        <c:lblAlgn val="ctr"/>
        <c:lblOffset val="100"/>
        <c:noMultiLvlLbl val="0"/>
      </c:catAx>
      <c:valAx>
        <c:axId val="841887983"/>
        <c:scaling>
          <c:orientation val="minMax"/>
        </c:scaling>
        <c:delete val="1"/>
        <c:axPos val="b"/>
        <c:numFmt formatCode="General" sourceLinked="1"/>
        <c:majorTickMark val="none"/>
        <c:minorTickMark val="none"/>
        <c:tickLblPos val="nextTo"/>
        <c:crossAx val="13038054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F4F513-B88B-0749-8985-94702343808A}" type="doc">
      <dgm:prSet loTypeId="urn:microsoft.com/office/officeart/2005/8/layout/vList3" loCatId="" qsTypeId="urn:microsoft.com/office/officeart/2005/8/quickstyle/simple1" qsCatId="simple" csTypeId="urn:microsoft.com/office/officeart/2005/8/colors/accent1_2" csCatId="accent1" phldr="1"/>
      <dgm:spPr/>
    </dgm:pt>
    <dgm:pt modelId="{9CF7B66D-58DF-304F-BBC1-B9D0CBFF92A5}">
      <dgm:prSet phldrT="[文本]"/>
      <dgm:spPr/>
      <dgm:t>
        <a:bodyPr/>
        <a:lstStyle/>
        <a:p>
          <a:r>
            <a:rPr lang="en-US" altLang="zh-CN" dirty="0"/>
            <a:t>High</a:t>
          </a:r>
          <a:r>
            <a:rPr lang="zh-CN" altLang="en-US" dirty="0"/>
            <a:t> </a:t>
          </a:r>
          <a:r>
            <a:rPr lang="en-US" altLang="zh-CN" dirty="0"/>
            <a:t>resolution</a:t>
          </a:r>
          <a:r>
            <a:rPr lang="zh-CN" altLang="en-US" dirty="0"/>
            <a:t> </a:t>
          </a:r>
          <a:r>
            <a:rPr lang="en-US" altLang="zh-CN" dirty="0"/>
            <a:t>numerical</a:t>
          </a:r>
          <a:r>
            <a:rPr lang="zh-CN" altLang="en-US" dirty="0"/>
            <a:t> </a:t>
          </a:r>
          <a:r>
            <a:rPr lang="en-US" altLang="zh-CN" dirty="0"/>
            <a:t>model</a:t>
          </a:r>
          <a:endParaRPr lang="zh-CN" altLang="en-US" dirty="0"/>
        </a:p>
      </dgm:t>
    </dgm:pt>
    <dgm:pt modelId="{F40E433B-0C08-CB48-BD95-7601D9D842D2}" type="parTrans" cxnId="{66824876-6AA8-8349-98C1-B876F0FA37DB}">
      <dgm:prSet/>
      <dgm:spPr/>
      <dgm:t>
        <a:bodyPr/>
        <a:lstStyle/>
        <a:p>
          <a:endParaRPr lang="zh-CN" altLang="en-US"/>
        </a:p>
      </dgm:t>
    </dgm:pt>
    <dgm:pt modelId="{369BF9AF-2353-0C48-A186-274863805553}" type="sibTrans" cxnId="{66824876-6AA8-8349-98C1-B876F0FA37DB}">
      <dgm:prSet/>
      <dgm:spPr/>
      <dgm:t>
        <a:bodyPr/>
        <a:lstStyle/>
        <a:p>
          <a:endParaRPr lang="zh-CN" altLang="en-US"/>
        </a:p>
      </dgm:t>
    </dgm:pt>
    <dgm:pt modelId="{17595786-C112-AA49-BCEA-6776AFE4C9AA}">
      <dgm:prSet/>
      <dgm:spPr/>
      <dgm:t>
        <a:bodyPr/>
        <a:lstStyle/>
        <a:p>
          <a:r>
            <a:rPr lang="en-US" altLang="zh-CN" dirty="0"/>
            <a:t>AI based model output statistics</a:t>
          </a:r>
          <a:endParaRPr lang="zh-CN" altLang="en-US" dirty="0"/>
        </a:p>
      </dgm:t>
    </dgm:pt>
    <dgm:pt modelId="{A6EAC455-02A2-EA4B-A405-D4B2EAD93E51}" type="parTrans" cxnId="{CBFD4336-5412-BB49-8A32-5B6E43633488}">
      <dgm:prSet/>
      <dgm:spPr/>
      <dgm:t>
        <a:bodyPr/>
        <a:lstStyle/>
        <a:p>
          <a:endParaRPr lang="zh-CN" altLang="en-US"/>
        </a:p>
      </dgm:t>
    </dgm:pt>
    <dgm:pt modelId="{B968C92A-9E03-8E4F-96A5-7F0B309BDACC}" type="sibTrans" cxnId="{CBFD4336-5412-BB49-8A32-5B6E43633488}">
      <dgm:prSet/>
      <dgm:spPr/>
      <dgm:t>
        <a:bodyPr/>
        <a:lstStyle/>
        <a:p>
          <a:endParaRPr lang="zh-CN" altLang="en-US"/>
        </a:p>
      </dgm:t>
    </dgm:pt>
    <dgm:pt modelId="{A4CE76F7-BE9F-B14D-8404-D3F97A66565E}">
      <dgm:prSet/>
      <dgm:spPr/>
      <dgm:t>
        <a:bodyPr/>
        <a:lstStyle/>
        <a:p>
          <a:r>
            <a:rPr lang="en-US" altLang="zh-CN" dirty="0"/>
            <a:t>Observation</a:t>
          </a:r>
          <a:endParaRPr lang="zh-CN" altLang="en-US" dirty="0"/>
        </a:p>
      </dgm:t>
    </dgm:pt>
    <dgm:pt modelId="{E90D72C4-974C-5F40-930A-43A7FAD1D6B3}" type="sibTrans" cxnId="{5D34A5B7-CD38-C348-839E-C869BE97E89D}">
      <dgm:prSet/>
      <dgm:spPr/>
      <dgm:t>
        <a:bodyPr/>
        <a:lstStyle/>
        <a:p>
          <a:endParaRPr lang="zh-CN" altLang="en-US"/>
        </a:p>
      </dgm:t>
    </dgm:pt>
    <dgm:pt modelId="{A0BF2BB4-46A5-DA44-845B-203E55A48B56}" type="parTrans" cxnId="{5D34A5B7-CD38-C348-839E-C869BE97E89D}">
      <dgm:prSet/>
      <dgm:spPr/>
      <dgm:t>
        <a:bodyPr/>
        <a:lstStyle/>
        <a:p>
          <a:endParaRPr lang="zh-CN" altLang="en-US"/>
        </a:p>
      </dgm:t>
    </dgm:pt>
    <dgm:pt modelId="{299B908A-5AAC-9A4B-BFA0-950721DDD252}" type="pres">
      <dgm:prSet presAssocID="{EDF4F513-B88B-0749-8985-94702343808A}" presName="linearFlow" presStyleCnt="0">
        <dgm:presLayoutVars>
          <dgm:dir/>
          <dgm:resizeHandles val="exact"/>
        </dgm:presLayoutVars>
      </dgm:prSet>
      <dgm:spPr/>
    </dgm:pt>
    <dgm:pt modelId="{A316F0CC-8635-9240-A2FF-DD2ED52E2459}" type="pres">
      <dgm:prSet presAssocID="{A4CE76F7-BE9F-B14D-8404-D3F97A66565E}" presName="composite" presStyleCnt="0"/>
      <dgm:spPr/>
    </dgm:pt>
    <dgm:pt modelId="{56F1AC3B-18C3-AB46-BA30-815DD0FD76DB}" type="pres">
      <dgm:prSet presAssocID="{A4CE76F7-BE9F-B14D-8404-D3F97A66565E}"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dgm:spPr>
    </dgm:pt>
    <dgm:pt modelId="{727E0F6E-09C3-1F47-B62B-6A6367860561}" type="pres">
      <dgm:prSet presAssocID="{A4CE76F7-BE9F-B14D-8404-D3F97A66565E}" presName="txShp" presStyleLbl="node1" presStyleIdx="0" presStyleCnt="3">
        <dgm:presLayoutVars>
          <dgm:bulletEnabled val="1"/>
        </dgm:presLayoutVars>
      </dgm:prSet>
      <dgm:spPr/>
    </dgm:pt>
    <dgm:pt modelId="{0097F781-99E0-2F4B-A9BB-D759497CF749}" type="pres">
      <dgm:prSet presAssocID="{E90D72C4-974C-5F40-930A-43A7FAD1D6B3}" presName="spacing" presStyleCnt="0"/>
      <dgm:spPr/>
    </dgm:pt>
    <dgm:pt modelId="{1C6A90E8-1168-164D-843C-4D6EC044D843}" type="pres">
      <dgm:prSet presAssocID="{9CF7B66D-58DF-304F-BBC1-B9D0CBFF92A5}" presName="composite" presStyleCnt="0"/>
      <dgm:spPr/>
    </dgm:pt>
    <dgm:pt modelId="{8F7C61CD-7B29-E046-BE4A-71D263D9C190}" type="pres">
      <dgm:prSet presAssocID="{9CF7B66D-58DF-304F-BBC1-B9D0CBFF92A5}"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2810A671-8ADD-8941-B4C1-6D756115333D}" type="pres">
      <dgm:prSet presAssocID="{9CF7B66D-58DF-304F-BBC1-B9D0CBFF92A5}" presName="txShp" presStyleLbl="node1" presStyleIdx="1" presStyleCnt="3">
        <dgm:presLayoutVars>
          <dgm:bulletEnabled val="1"/>
        </dgm:presLayoutVars>
      </dgm:prSet>
      <dgm:spPr/>
    </dgm:pt>
    <dgm:pt modelId="{F2A2A3B1-BCAB-D043-8BB8-812383133C26}" type="pres">
      <dgm:prSet presAssocID="{369BF9AF-2353-0C48-A186-274863805553}" presName="spacing" presStyleCnt="0"/>
      <dgm:spPr/>
    </dgm:pt>
    <dgm:pt modelId="{32F0F767-BB4C-7B47-A53F-54AF36C82A63}" type="pres">
      <dgm:prSet presAssocID="{17595786-C112-AA49-BCEA-6776AFE4C9AA}" presName="composite" presStyleCnt="0"/>
      <dgm:spPr/>
    </dgm:pt>
    <dgm:pt modelId="{267059E4-9101-C84E-9697-93D085701A08}" type="pres">
      <dgm:prSet presAssocID="{17595786-C112-AA49-BCEA-6776AFE4C9AA}" presName="imgShp"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dgm:spPr>
    </dgm:pt>
    <dgm:pt modelId="{0C815EC1-A213-A441-83E2-63595E475427}" type="pres">
      <dgm:prSet presAssocID="{17595786-C112-AA49-BCEA-6776AFE4C9AA}" presName="txShp" presStyleLbl="node1" presStyleIdx="2" presStyleCnt="3">
        <dgm:presLayoutVars>
          <dgm:bulletEnabled val="1"/>
        </dgm:presLayoutVars>
      </dgm:prSet>
      <dgm:spPr/>
    </dgm:pt>
  </dgm:ptLst>
  <dgm:cxnLst>
    <dgm:cxn modelId="{CBFD4336-5412-BB49-8A32-5B6E43633488}" srcId="{EDF4F513-B88B-0749-8985-94702343808A}" destId="{17595786-C112-AA49-BCEA-6776AFE4C9AA}" srcOrd="2" destOrd="0" parTransId="{A6EAC455-02A2-EA4B-A405-D4B2EAD93E51}" sibTransId="{B968C92A-9E03-8E4F-96A5-7F0B309BDACC}"/>
    <dgm:cxn modelId="{E691A149-CA30-F348-872D-7EC8645D61A1}" type="presOf" srcId="{9CF7B66D-58DF-304F-BBC1-B9D0CBFF92A5}" destId="{2810A671-8ADD-8941-B4C1-6D756115333D}" srcOrd="0" destOrd="0" presId="urn:microsoft.com/office/officeart/2005/8/layout/vList3"/>
    <dgm:cxn modelId="{70869570-1192-3545-ADD6-970A8CDF7F70}" type="presOf" srcId="{A4CE76F7-BE9F-B14D-8404-D3F97A66565E}" destId="{727E0F6E-09C3-1F47-B62B-6A6367860561}" srcOrd="0" destOrd="0" presId="urn:microsoft.com/office/officeart/2005/8/layout/vList3"/>
    <dgm:cxn modelId="{66824876-6AA8-8349-98C1-B876F0FA37DB}" srcId="{EDF4F513-B88B-0749-8985-94702343808A}" destId="{9CF7B66D-58DF-304F-BBC1-B9D0CBFF92A5}" srcOrd="1" destOrd="0" parTransId="{F40E433B-0C08-CB48-BD95-7601D9D842D2}" sibTransId="{369BF9AF-2353-0C48-A186-274863805553}"/>
    <dgm:cxn modelId="{26E0029D-6388-7E48-9B68-9C36DB93CB39}" type="presOf" srcId="{17595786-C112-AA49-BCEA-6776AFE4C9AA}" destId="{0C815EC1-A213-A441-83E2-63595E475427}" srcOrd="0" destOrd="0" presId="urn:microsoft.com/office/officeart/2005/8/layout/vList3"/>
    <dgm:cxn modelId="{5D34A5B7-CD38-C348-839E-C869BE97E89D}" srcId="{EDF4F513-B88B-0749-8985-94702343808A}" destId="{A4CE76F7-BE9F-B14D-8404-D3F97A66565E}" srcOrd="0" destOrd="0" parTransId="{A0BF2BB4-46A5-DA44-845B-203E55A48B56}" sibTransId="{E90D72C4-974C-5F40-930A-43A7FAD1D6B3}"/>
    <dgm:cxn modelId="{34E245BB-5246-0B40-AFB0-0B850752ED78}" type="presOf" srcId="{EDF4F513-B88B-0749-8985-94702343808A}" destId="{299B908A-5AAC-9A4B-BFA0-950721DDD252}" srcOrd="0" destOrd="0" presId="urn:microsoft.com/office/officeart/2005/8/layout/vList3"/>
    <dgm:cxn modelId="{67040F40-F610-6945-92C5-43BEC00EFFB4}" type="presParOf" srcId="{299B908A-5AAC-9A4B-BFA0-950721DDD252}" destId="{A316F0CC-8635-9240-A2FF-DD2ED52E2459}" srcOrd="0" destOrd="0" presId="urn:microsoft.com/office/officeart/2005/8/layout/vList3"/>
    <dgm:cxn modelId="{6D31F150-C7FB-BA44-9F8F-EF2BED0F892A}" type="presParOf" srcId="{A316F0CC-8635-9240-A2FF-DD2ED52E2459}" destId="{56F1AC3B-18C3-AB46-BA30-815DD0FD76DB}" srcOrd="0" destOrd="0" presId="urn:microsoft.com/office/officeart/2005/8/layout/vList3"/>
    <dgm:cxn modelId="{89660615-AE6E-504C-B351-84F037984BCF}" type="presParOf" srcId="{A316F0CC-8635-9240-A2FF-DD2ED52E2459}" destId="{727E0F6E-09C3-1F47-B62B-6A6367860561}" srcOrd="1" destOrd="0" presId="urn:microsoft.com/office/officeart/2005/8/layout/vList3"/>
    <dgm:cxn modelId="{F6E39E26-71D6-304B-9940-4BD30D28A7B9}" type="presParOf" srcId="{299B908A-5AAC-9A4B-BFA0-950721DDD252}" destId="{0097F781-99E0-2F4B-A9BB-D759497CF749}" srcOrd="1" destOrd="0" presId="urn:microsoft.com/office/officeart/2005/8/layout/vList3"/>
    <dgm:cxn modelId="{2D8B2068-8D0E-2D41-9D45-7AAEE7745728}" type="presParOf" srcId="{299B908A-5AAC-9A4B-BFA0-950721DDD252}" destId="{1C6A90E8-1168-164D-843C-4D6EC044D843}" srcOrd="2" destOrd="0" presId="urn:microsoft.com/office/officeart/2005/8/layout/vList3"/>
    <dgm:cxn modelId="{BA720697-C991-7541-8870-380F2F528CC2}" type="presParOf" srcId="{1C6A90E8-1168-164D-843C-4D6EC044D843}" destId="{8F7C61CD-7B29-E046-BE4A-71D263D9C190}" srcOrd="0" destOrd="0" presId="urn:microsoft.com/office/officeart/2005/8/layout/vList3"/>
    <dgm:cxn modelId="{B58E6CB1-8CDF-ED42-9730-0A1430E15BF0}" type="presParOf" srcId="{1C6A90E8-1168-164D-843C-4D6EC044D843}" destId="{2810A671-8ADD-8941-B4C1-6D756115333D}" srcOrd="1" destOrd="0" presId="urn:microsoft.com/office/officeart/2005/8/layout/vList3"/>
    <dgm:cxn modelId="{70B9E558-D06D-0F44-9B54-03FD0C036C5B}" type="presParOf" srcId="{299B908A-5AAC-9A4B-BFA0-950721DDD252}" destId="{F2A2A3B1-BCAB-D043-8BB8-812383133C26}" srcOrd="3" destOrd="0" presId="urn:microsoft.com/office/officeart/2005/8/layout/vList3"/>
    <dgm:cxn modelId="{49B6A6E4-F1A9-3A44-A8C3-1D067784B89E}" type="presParOf" srcId="{299B908A-5AAC-9A4B-BFA0-950721DDD252}" destId="{32F0F767-BB4C-7B47-A53F-54AF36C82A63}" srcOrd="4" destOrd="0" presId="urn:microsoft.com/office/officeart/2005/8/layout/vList3"/>
    <dgm:cxn modelId="{AC6C9A3A-F9B2-0642-AC4B-CF174CC1A2B3}" type="presParOf" srcId="{32F0F767-BB4C-7B47-A53F-54AF36C82A63}" destId="{267059E4-9101-C84E-9697-93D085701A08}" srcOrd="0" destOrd="0" presId="urn:microsoft.com/office/officeart/2005/8/layout/vList3"/>
    <dgm:cxn modelId="{8D0529A0-4C68-D64C-91EA-FA131C098C8E}" type="presParOf" srcId="{32F0F767-BB4C-7B47-A53F-54AF36C82A63}" destId="{0C815EC1-A213-A441-83E2-63595E475427}"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E0F6E-09C3-1F47-B62B-6A6367860561}">
      <dsp:nvSpPr>
        <dsp:cNvPr id="0" name=""/>
        <dsp:cNvSpPr/>
      </dsp:nvSpPr>
      <dsp:spPr>
        <a:xfrm rot="10800000">
          <a:off x="1273020" y="153"/>
          <a:ext cx="3857904" cy="12051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447" tIns="102870" rIns="192024" bIns="102870" numCol="1" spcCol="1270" anchor="ctr" anchorCtr="0">
          <a:noAutofit/>
        </a:bodyPr>
        <a:lstStyle/>
        <a:p>
          <a:pPr marL="0" lvl="0" indent="0" algn="ctr" defTabSz="1200150">
            <a:lnSpc>
              <a:spcPct val="90000"/>
            </a:lnSpc>
            <a:spcBef>
              <a:spcPct val="0"/>
            </a:spcBef>
            <a:spcAft>
              <a:spcPct val="35000"/>
            </a:spcAft>
            <a:buNone/>
          </a:pPr>
          <a:r>
            <a:rPr lang="en-US" altLang="zh-CN" sz="2700" kern="1200" dirty="0"/>
            <a:t>Observation</a:t>
          </a:r>
          <a:endParaRPr lang="zh-CN" altLang="en-US" sz="2700" kern="1200" dirty="0"/>
        </a:p>
      </dsp:txBody>
      <dsp:txXfrm rot="10800000">
        <a:off x="1574312" y="153"/>
        <a:ext cx="3556612" cy="1205170"/>
      </dsp:txXfrm>
    </dsp:sp>
    <dsp:sp modelId="{56F1AC3B-18C3-AB46-BA30-815DD0FD76DB}">
      <dsp:nvSpPr>
        <dsp:cNvPr id="0" name=""/>
        <dsp:cNvSpPr/>
      </dsp:nvSpPr>
      <dsp:spPr>
        <a:xfrm>
          <a:off x="670435" y="153"/>
          <a:ext cx="1205170" cy="120517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10A671-8ADD-8941-B4C1-6D756115333D}">
      <dsp:nvSpPr>
        <dsp:cNvPr id="0" name=""/>
        <dsp:cNvSpPr/>
      </dsp:nvSpPr>
      <dsp:spPr>
        <a:xfrm rot="10800000">
          <a:off x="1273020" y="1565076"/>
          <a:ext cx="3857904" cy="12051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447" tIns="102870" rIns="192024" bIns="102870" numCol="1" spcCol="1270" anchor="ctr" anchorCtr="0">
          <a:noAutofit/>
        </a:bodyPr>
        <a:lstStyle/>
        <a:p>
          <a:pPr marL="0" lvl="0" indent="0" algn="ctr" defTabSz="1200150">
            <a:lnSpc>
              <a:spcPct val="90000"/>
            </a:lnSpc>
            <a:spcBef>
              <a:spcPct val="0"/>
            </a:spcBef>
            <a:spcAft>
              <a:spcPct val="35000"/>
            </a:spcAft>
            <a:buNone/>
          </a:pPr>
          <a:r>
            <a:rPr lang="en-US" altLang="zh-CN" sz="2700" kern="1200" dirty="0"/>
            <a:t>High</a:t>
          </a:r>
          <a:r>
            <a:rPr lang="zh-CN" altLang="en-US" sz="2700" kern="1200" dirty="0"/>
            <a:t> </a:t>
          </a:r>
          <a:r>
            <a:rPr lang="en-US" altLang="zh-CN" sz="2700" kern="1200" dirty="0"/>
            <a:t>resolution</a:t>
          </a:r>
          <a:r>
            <a:rPr lang="zh-CN" altLang="en-US" sz="2700" kern="1200" dirty="0"/>
            <a:t> </a:t>
          </a:r>
          <a:r>
            <a:rPr lang="en-US" altLang="zh-CN" sz="2700" kern="1200" dirty="0"/>
            <a:t>numerical</a:t>
          </a:r>
          <a:r>
            <a:rPr lang="zh-CN" altLang="en-US" sz="2700" kern="1200" dirty="0"/>
            <a:t> </a:t>
          </a:r>
          <a:r>
            <a:rPr lang="en-US" altLang="zh-CN" sz="2700" kern="1200" dirty="0"/>
            <a:t>model</a:t>
          </a:r>
          <a:endParaRPr lang="zh-CN" altLang="en-US" sz="2700" kern="1200" dirty="0"/>
        </a:p>
      </dsp:txBody>
      <dsp:txXfrm rot="10800000">
        <a:off x="1574312" y="1565076"/>
        <a:ext cx="3556612" cy="1205170"/>
      </dsp:txXfrm>
    </dsp:sp>
    <dsp:sp modelId="{8F7C61CD-7B29-E046-BE4A-71D263D9C190}">
      <dsp:nvSpPr>
        <dsp:cNvPr id="0" name=""/>
        <dsp:cNvSpPr/>
      </dsp:nvSpPr>
      <dsp:spPr>
        <a:xfrm>
          <a:off x="670435" y="1565076"/>
          <a:ext cx="1205170" cy="120517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815EC1-A213-A441-83E2-63595E475427}">
      <dsp:nvSpPr>
        <dsp:cNvPr id="0" name=""/>
        <dsp:cNvSpPr/>
      </dsp:nvSpPr>
      <dsp:spPr>
        <a:xfrm rot="10800000">
          <a:off x="1273020" y="3129998"/>
          <a:ext cx="3857904" cy="120517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447" tIns="102870" rIns="192024" bIns="102870" numCol="1" spcCol="1270" anchor="ctr" anchorCtr="0">
          <a:noAutofit/>
        </a:bodyPr>
        <a:lstStyle/>
        <a:p>
          <a:pPr marL="0" lvl="0" indent="0" algn="ctr" defTabSz="1200150">
            <a:lnSpc>
              <a:spcPct val="90000"/>
            </a:lnSpc>
            <a:spcBef>
              <a:spcPct val="0"/>
            </a:spcBef>
            <a:spcAft>
              <a:spcPct val="35000"/>
            </a:spcAft>
            <a:buNone/>
          </a:pPr>
          <a:r>
            <a:rPr lang="en-US" altLang="zh-CN" sz="2700" kern="1200" dirty="0"/>
            <a:t>AI based model output statistics</a:t>
          </a:r>
          <a:endParaRPr lang="zh-CN" altLang="en-US" sz="2700" kern="1200" dirty="0"/>
        </a:p>
      </dsp:txBody>
      <dsp:txXfrm rot="10800000">
        <a:off x="1574312" y="3129998"/>
        <a:ext cx="3556612" cy="1205170"/>
      </dsp:txXfrm>
    </dsp:sp>
    <dsp:sp modelId="{267059E4-9101-C84E-9697-93D085701A08}">
      <dsp:nvSpPr>
        <dsp:cNvPr id="0" name=""/>
        <dsp:cNvSpPr/>
      </dsp:nvSpPr>
      <dsp:spPr>
        <a:xfrm>
          <a:off x="670435" y="3129998"/>
          <a:ext cx="1205170" cy="120517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0.13499</cdr:x>
      <cdr:y>0</cdr:y>
    </cdr:from>
    <cdr:to>
      <cdr:x>0.41187</cdr:x>
      <cdr:y>0.14163</cdr:y>
    </cdr:to>
    <cdr:sp macro="" textlink="">
      <cdr:nvSpPr>
        <cdr:cNvPr id="2" name="文本框 1">
          <a:extLst xmlns:a="http://schemas.openxmlformats.org/drawingml/2006/main">
            <a:ext uri="{FF2B5EF4-FFF2-40B4-BE49-F238E27FC236}">
              <a16:creationId xmlns:a16="http://schemas.microsoft.com/office/drawing/2014/main" id="{C38A2E69-A6B0-B588-F92A-D5A184138612}"/>
            </a:ext>
          </a:extLst>
        </cdr:cNvPr>
        <cdr:cNvSpPr txBox="1"/>
      </cdr:nvSpPr>
      <cdr:spPr>
        <a:xfrm xmlns:a="http://schemas.openxmlformats.org/drawingml/2006/main">
          <a:off x="445793" y="0"/>
          <a:ext cx="914399" cy="54847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zh-CN" sz="2000" b="1" i="1" dirty="0">
              <a:solidFill>
                <a:schemeClr val="bg2">
                  <a:lumMod val="10000"/>
                </a:schemeClr>
              </a:solidFill>
            </a:rPr>
            <a:t>&gt;70%</a:t>
          </a:r>
          <a:endParaRPr lang="zh-CN" altLang="en-US" sz="2000" b="1" i="1" dirty="0">
            <a:solidFill>
              <a:schemeClr val="bg2">
                <a:lumMod val="10000"/>
              </a:schemeClr>
            </a:solidFill>
          </a:endParaRPr>
        </a:p>
      </cdr:txBody>
    </cdr:sp>
  </cdr:relSizeAnchor>
  <cdr:relSizeAnchor xmlns:cdr="http://schemas.openxmlformats.org/drawingml/2006/chartDrawing">
    <cdr:from>
      <cdr:x>0.60641</cdr:x>
      <cdr:y>0.43383</cdr:y>
    </cdr:from>
    <cdr:to>
      <cdr:x>0.88329</cdr:x>
      <cdr:y>0.57545</cdr:y>
    </cdr:to>
    <cdr:sp macro="" textlink="">
      <cdr:nvSpPr>
        <cdr:cNvPr id="3" name="文本框 1">
          <a:extLst xmlns:a="http://schemas.openxmlformats.org/drawingml/2006/main">
            <a:ext uri="{FF2B5EF4-FFF2-40B4-BE49-F238E27FC236}">
              <a16:creationId xmlns:a16="http://schemas.microsoft.com/office/drawing/2014/main" id="{C4379377-D178-F0FD-FA56-0CC9368AA454}"/>
            </a:ext>
          </a:extLst>
        </cdr:cNvPr>
        <cdr:cNvSpPr txBox="1"/>
      </cdr:nvSpPr>
      <cdr:spPr>
        <a:xfrm xmlns:a="http://schemas.openxmlformats.org/drawingml/2006/main">
          <a:off x="2002663" y="1680063"/>
          <a:ext cx="914399" cy="54847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zh-CN" sz="2000" b="1" i="1" dirty="0">
              <a:solidFill>
                <a:schemeClr val="bg2">
                  <a:lumMod val="10000"/>
                </a:schemeClr>
              </a:solidFill>
            </a:rPr>
            <a:t>&lt;30%</a:t>
          </a:r>
          <a:endParaRPr lang="zh-CN" altLang="en-US" sz="2000" b="1" i="1" dirty="0">
            <a:solidFill>
              <a:schemeClr val="bg2">
                <a:lumMod val="10000"/>
              </a:schemeClr>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DFDEFE-453D-5246-A54B-D58EA08183F1}" type="datetimeFigureOut">
              <a:rPr kumimoji="1" lang="zh-CN" altLang="en-US" smtClean="0"/>
              <a:t>2023/4/17</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DC392-3B3C-4C44-9AE0-25ADD1C27491}" type="slidenum">
              <a:rPr kumimoji="1" lang="zh-CN" altLang="en-US" smtClean="0"/>
              <a:t>‹#›</a:t>
            </a:fld>
            <a:endParaRPr kumimoji="1" lang="zh-CN" altLang="en-US"/>
          </a:p>
        </p:txBody>
      </p:sp>
    </p:spTree>
    <p:extLst>
      <p:ext uri="{BB962C8B-B14F-4D97-AF65-F5344CB8AC3E}">
        <p14:creationId xmlns:p14="http://schemas.microsoft.com/office/powerpoint/2010/main" val="686892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r>
              <a:rPr lang="en" altLang="zh-CN" sz="1050" dirty="0"/>
              <a:t>Thank you Ms. Qu, </a:t>
            </a:r>
            <a:r>
              <a:rPr lang="en" altLang="zh-CN" sz="1400" b="0" i="0" u="none" strike="noStrike" dirty="0">
                <a:solidFill>
                  <a:srgbClr val="F73131"/>
                </a:solidFill>
                <a:effectLst/>
                <a:latin typeface="Arial" panose="020B0604020202020204" pitchFamily="34" charset="0"/>
              </a:rPr>
              <a:t>Secretary general</a:t>
            </a:r>
            <a:endParaRPr lang="en" altLang="zh-CN" sz="1050" dirty="0"/>
          </a:p>
          <a:p>
            <a:r>
              <a:rPr lang="en" altLang="zh-CN" sz="1050" dirty="0"/>
              <a:t>Good morning, everyone. I’m Huang from Moji, which is </a:t>
            </a:r>
            <a:r>
              <a:rPr lang="en-US" altLang="zh-CN" sz="1050" dirty="0"/>
              <a:t>a commercial weather company in China</a:t>
            </a:r>
            <a:r>
              <a:rPr lang="en" altLang="zh-CN" sz="1050" dirty="0"/>
              <a:t>. </a:t>
            </a:r>
          </a:p>
          <a:p>
            <a:endParaRPr lang="en" altLang="zh-CN" sz="1050" dirty="0"/>
          </a:p>
          <a:p>
            <a:r>
              <a:rPr lang="en" altLang="zh-CN" sz="1050" dirty="0"/>
              <a:t>It</a:t>
            </a:r>
            <a:r>
              <a:rPr lang="zh-CN" altLang="en-US" sz="1050" dirty="0"/>
              <a:t>’</a:t>
            </a:r>
            <a:r>
              <a:rPr lang="en" altLang="zh-CN" sz="1050" dirty="0"/>
              <a:t>s my great honor to give a short talk on this </a:t>
            </a:r>
            <a:r>
              <a:rPr lang="en-US" altLang="zh-CN" sz="1050" b="1" dirty="0">
                <a:solidFill>
                  <a:srgbClr val="444444"/>
                </a:solidFill>
                <a:latin typeface="Helvetica"/>
              </a:rPr>
              <a:t>WMO</a:t>
            </a:r>
            <a:r>
              <a:rPr lang="zh-CN" altLang="en-US" sz="1050" b="1" dirty="0">
                <a:solidFill>
                  <a:srgbClr val="444444"/>
                </a:solidFill>
                <a:latin typeface="Helvetica"/>
              </a:rPr>
              <a:t> </a:t>
            </a:r>
            <a:r>
              <a:rPr lang="en-US" altLang="zh-CN" sz="1050" b="1" dirty="0">
                <a:solidFill>
                  <a:srgbClr val="444444"/>
                </a:solidFill>
                <a:latin typeface="Helvetica"/>
              </a:rPr>
              <a:t>PPE</a:t>
            </a:r>
            <a:r>
              <a:rPr lang="zh-CN" altLang="en-US" sz="1050" b="1" dirty="0">
                <a:solidFill>
                  <a:srgbClr val="444444"/>
                </a:solidFill>
                <a:latin typeface="Helvetica"/>
              </a:rPr>
              <a:t> </a:t>
            </a:r>
            <a:r>
              <a:rPr lang="en-US" altLang="zh-CN" sz="1050" b="1" dirty="0">
                <a:solidFill>
                  <a:srgbClr val="444444"/>
                </a:solidFill>
                <a:latin typeface="Helvetica"/>
              </a:rPr>
              <a:t>Forum</a:t>
            </a:r>
            <a:r>
              <a:rPr lang="en" altLang="zh-CN" sz="1050" dirty="0"/>
              <a:t>.</a:t>
            </a:r>
          </a:p>
          <a:p>
            <a:pPr>
              <a:lnSpc>
                <a:spcPct val="150000"/>
              </a:lnSpc>
            </a:pPr>
            <a:endParaRPr lang="en" altLang="zh-CN" sz="1050" dirty="0"/>
          </a:p>
          <a:p>
            <a:pPr marL="0" marR="0" lvl="0" indent="0" algn="l" defTabSz="914400" rtl="0" eaLnBrk="1" fontAlgn="auto" latinLnBrk="0" hangingPunct="1">
              <a:lnSpc>
                <a:spcPct val="150000"/>
              </a:lnSpc>
              <a:spcBef>
                <a:spcPts val="0"/>
              </a:spcBef>
              <a:spcAft>
                <a:spcPts val="0"/>
              </a:spcAft>
              <a:buClrTx/>
              <a:buSzTx/>
              <a:buFontTx/>
              <a:buNone/>
              <a:tabLst/>
              <a:defRPr/>
            </a:pPr>
            <a:r>
              <a:rPr lang="en" altLang="zh-CN" sz="1050" dirty="0"/>
              <a:t>In my talk, I would like to show 4 cases related to the </a:t>
            </a:r>
            <a:r>
              <a:rPr lang="en" altLang="zh-CN" sz="1400" dirty="0">
                <a:effectLst/>
                <a:latin typeface="Helvetica Neue" panose="02000503000000020004" pitchFamily="2" charset="0"/>
              </a:rPr>
              <a:t>mutually beneficial collaboration between public and private meteorological entities in China.</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 altLang="zh-CN" sz="1400" dirty="0">
              <a:effectLst/>
              <a:latin typeface="Helvetica Neue" panose="02000503000000020004" pitchFamily="2" charset="0"/>
              <a:ea typeface="PingFang SC Regular" panose="020B0400000000000000" charset="-122"/>
              <a:cs typeface="Helvetica Regular"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 altLang="zh-CN" sz="1400" dirty="0">
                <a:effectLst/>
                <a:latin typeface="Helvetica Neue" panose="02000503000000020004" pitchFamily="2" charset="0"/>
                <a:ea typeface="PingFang SC Regular" panose="020B0400000000000000" charset="-122"/>
                <a:cs typeface="Helvetica Regular" charset="0"/>
              </a:rPr>
              <a:t>Those collaborations cover the public weather services, meteorological technologies, observation data and </a:t>
            </a:r>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high impact weather detection.</a:t>
            </a:r>
            <a:endParaRPr lang="en-US" altLang="zh-CN" sz="1200" dirty="0">
              <a:latin typeface="Helvetica Regular" charset="0"/>
              <a:ea typeface="PingFang SC Regular" panose="020B0400000000000000" charset="-122"/>
              <a:cs typeface="Helvetica Regular"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The first case is about ”Public Meteorological Services”. </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One important function of weather services are to meet the daily needs of the common people. </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chemeClr val="accent1">
                    <a:lumMod val="50000"/>
                  </a:schemeClr>
                </a:solidFill>
                <a:sym typeface="+mn-ea"/>
              </a:rPr>
              <a:t>Weather</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apps</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are</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becoming the</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most</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popular</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way</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for</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the</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public</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to</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access</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weather</a:t>
            </a:r>
            <a:r>
              <a:rPr lang="zh-CN" altLang="en-US" sz="1200" b="1" dirty="0">
                <a:solidFill>
                  <a:schemeClr val="accent1">
                    <a:lumMod val="50000"/>
                  </a:schemeClr>
                </a:solidFill>
                <a:sym typeface="+mn-ea"/>
              </a:rPr>
              <a:t> </a:t>
            </a:r>
            <a:r>
              <a:rPr lang="en-US" altLang="zh-CN" sz="1200" b="1" dirty="0">
                <a:solidFill>
                  <a:schemeClr val="accent1">
                    <a:lumMod val="50000"/>
                  </a:schemeClr>
                </a:solidFill>
                <a:sym typeface="+mn-ea"/>
              </a:rPr>
              <a:t>service.</a:t>
            </a:r>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 - Since weather information is an important decision making factor, most of the needs come from the outdoor activity arrangement, such as travel, sports</a:t>
            </a:r>
            <a:r>
              <a:rPr lang="zh-CN" altLang="en-US" b="0" i="0" u="none" strike="noStrike" dirty="0">
                <a:solidFill>
                  <a:srgbClr val="333333"/>
                </a:solidFill>
                <a:effectLst/>
                <a:latin typeface="Microsoft YaHei" panose="020B0503020204020204" pitchFamily="34" charset="-122"/>
                <a:ea typeface="Microsoft YaHei" panose="020B0503020204020204" pitchFamily="34" charset="-122"/>
              </a:rPr>
              <a:t>，</a:t>
            </a:r>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driving, working safety and business activities.</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 - According to a survey by Chinese Meteorological Administration (CMA), over 70% people are obtaining weather information from weather apps. Half of them check the weather information more than one time a day.</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In China, most of weather apps are provided by the commercial companies. They purchase weather data, such as weather forecasts and warning information, from governmental meteorological departments, and create additional functions to meet the various needs of the common people. </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With both efforts of the governmental meteorological departments and the commercial weather companies, the satisfaction score of public meteorological services are increasing in recent years. </a:t>
            </a:r>
            <a:endParaRPr lang="en" altLang="zh-CN" sz="1200" dirty="0"/>
          </a:p>
          <a:p>
            <a:endParaRPr lang="en" altLang="zh-CN" sz="1200" dirty="0"/>
          </a:p>
        </p:txBody>
      </p:sp>
    </p:spTree>
    <p:extLst>
      <p:ext uri="{BB962C8B-B14F-4D97-AF65-F5344CB8AC3E}">
        <p14:creationId xmlns:p14="http://schemas.microsoft.com/office/powerpoint/2010/main" val="1793664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r>
              <a:rPr lang="en-US" altLang="zh-CN" sz="1200" dirty="0">
                <a:latin typeface="Helvetica Regular" charset="0"/>
                <a:ea typeface="PingFang SC Regular" panose="020B0400000000000000" charset="-122"/>
                <a:cs typeface="Helvetica Regular" charset="0"/>
              </a:rPr>
              <a:t>In previous case, I show the collaboration for the public service, in this case, I will show another example of collaboration of weather service for important event.</a:t>
            </a:r>
          </a:p>
          <a:p>
            <a:endParaRPr lang="en-US" altLang="zh-CN" sz="1200" dirty="0">
              <a:latin typeface="Helvetica Regular" charset="0"/>
              <a:ea typeface="PingFang SC Regular" panose="020B0400000000000000" charset="-122"/>
              <a:cs typeface="Helvetica Regular" charset="0"/>
            </a:endParaRPr>
          </a:p>
          <a:p>
            <a:r>
              <a:rPr lang="en-US" altLang="zh-CN" sz="1200" dirty="0">
                <a:latin typeface="Helvetica Regular" charset="0"/>
                <a:ea typeface="PingFang SC Regular" panose="020B0400000000000000" charset="-122"/>
                <a:cs typeface="Helvetica Regular" charset="0"/>
              </a:rPr>
              <a:t>In the 2022 Winter Olympics, weather service plays an importance role in the activity support.</a:t>
            </a:r>
          </a:p>
          <a:p>
            <a:endParaRPr lang="en-US" altLang="zh-CN" b="0" i="0" u="none" strike="noStrike" dirty="0">
              <a:solidFill>
                <a:srgbClr val="333333"/>
              </a:solidFill>
              <a:effectLst/>
              <a:latin typeface="Arial" panose="020B0604020202020204" pitchFamily="34" charset="0"/>
            </a:endParaRPr>
          </a:p>
          <a:p>
            <a:r>
              <a:rPr lang="en" altLang="zh-CN" b="0" i="0" u="none" strike="noStrike" dirty="0">
                <a:solidFill>
                  <a:srgbClr val="333333"/>
                </a:solidFill>
                <a:effectLst/>
                <a:latin typeface="Arial" panose="020B0604020202020204" pitchFamily="34" charset="0"/>
              </a:rPr>
              <a:t>The game was held in</a:t>
            </a:r>
            <a:r>
              <a:rPr lang="zh-CN" altLang="en-US" b="0" i="0" u="none" strike="noStrike" dirty="0">
                <a:solidFill>
                  <a:srgbClr val="333333"/>
                </a:solidFill>
                <a:effectLst/>
                <a:latin typeface="Arial" panose="020B0604020202020204" pitchFamily="34" charset="0"/>
              </a:rPr>
              <a:t> </a:t>
            </a:r>
            <a:r>
              <a:rPr lang="en-US" altLang="zh-CN" b="0" i="0" u="none" strike="noStrike" dirty="0">
                <a:solidFill>
                  <a:srgbClr val="333333"/>
                </a:solidFill>
                <a:effectLst/>
                <a:latin typeface="Arial" panose="020B0604020202020204" pitchFamily="34" charset="0"/>
              </a:rPr>
              <a:t>the</a:t>
            </a:r>
            <a:r>
              <a:rPr lang="en" altLang="zh-CN" b="0" i="0" u="none" strike="noStrike" dirty="0">
                <a:solidFill>
                  <a:srgbClr val="333333"/>
                </a:solidFill>
                <a:effectLst/>
                <a:latin typeface="Arial" panose="020B0604020202020204" pitchFamily="34" charset="0"/>
              </a:rPr>
              <a:t> high altitude mountain areas which had more forecasting challenge than the plain area</a:t>
            </a:r>
            <a:r>
              <a:rPr lang="en-US" altLang="zh-CN" b="0" i="0" u="none" strike="noStrike" dirty="0">
                <a:solidFill>
                  <a:srgbClr val="333333"/>
                </a:solidFill>
                <a:effectLst/>
                <a:latin typeface="Arial" panose="020B0604020202020204" pitchFamily="34" charset="0"/>
              </a:rPr>
              <a:t>. </a:t>
            </a:r>
          </a:p>
          <a:p>
            <a:endParaRPr lang="en-US" altLang="zh-CN" b="0" i="0" u="none" strike="noStrike" dirty="0">
              <a:solidFill>
                <a:srgbClr val="333333"/>
              </a:solidFill>
              <a:effectLst/>
              <a:latin typeface="Arial" panose="020B0604020202020204" pitchFamily="34" charset="0"/>
            </a:endParaRPr>
          </a:p>
          <a:p>
            <a:r>
              <a:rPr lang="en-US" altLang="zh-CN" sz="1200" dirty="0">
                <a:latin typeface="Helvetica Regular" charset="0"/>
                <a:ea typeface="PingFang SC Regular" panose="020B0400000000000000" charset="-122"/>
                <a:cs typeface="Helvetica Regular" charset="0"/>
              </a:rPr>
              <a:t>So not only the national administration, but also commercial weather company worked together for improving the weather forecasting technologies for the </a:t>
            </a:r>
            <a:r>
              <a:rPr lang="en" altLang="zh-CN" b="0" i="0" u="none" strike="noStrike" dirty="0">
                <a:solidFill>
                  <a:srgbClr val="333333"/>
                </a:solidFill>
                <a:effectLst/>
                <a:latin typeface="Arial" panose="020B0604020202020204" pitchFamily="34" charset="0"/>
              </a:rPr>
              <a:t>mountain areas</a:t>
            </a:r>
            <a:r>
              <a:rPr lang="en-US" altLang="zh-CN" sz="1200" dirty="0">
                <a:latin typeface="Helvetica Regular" charset="0"/>
                <a:ea typeface="PingFang SC Regular" panose="020B0400000000000000" charset="-122"/>
                <a:cs typeface="Helvetica Regular" charset="0"/>
              </a:rPr>
              <a:t>.</a:t>
            </a:r>
          </a:p>
          <a:p>
            <a:endParaRPr lang="en-US" altLang="zh-CN" sz="1200" dirty="0">
              <a:latin typeface="Helvetica Regular" charset="0"/>
              <a:ea typeface="PingFang SC Regular" panose="020B0400000000000000" charset="-122"/>
              <a:cs typeface="Helvetica Regular" charset="0"/>
            </a:endParaRPr>
          </a:p>
          <a:p>
            <a:r>
              <a:rPr lang="en-US" altLang="zh-CN" sz="1200" dirty="0">
                <a:latin typeface="Helvetica Regular" charset="0"/>
                <a:ea typeface="PingFang SC Regular" panose="020B0400000000000000" charset="-122"/>
                <a:cs typeface="Helvetica Regular" charset="0"/>
              </a:rPr>
              <a:t>In one forecasting system, national meteorological administration was in charge of the observation, high resolution numerical model. And based on the result of numerical model, the commercial weather company further improved the accuracy in the model output statistics stage by using AI technologies.</a:t>
            </a:r>
          </a:p>
          <a:p>
            <a:endParaRPr lang="en-US" altLang="zh-CN" sz="1200" dirty="0">
              <a:latin typeface="Helvetica Regular" charset="0"/>
              <a:ea typeface="PingFang SC Regular" panose="020B0400000000000000" charset="-122"/>
              <a:cs typeface="Helvetica Regular" charset="0"/>
            </a:endParaRPr>
          </a:p>
          <a:p>
            <a:r>
              <a:rPr lang="en-US" altLang="zh-CN" sz="1200" dirty="0">
                <a:latin typeface="Helvetica Regular" charset="0"/>
                <a:ea typeface="PingFang SC Regular" panose="020B0400000000000000" charset="-122"/>
                <a:cs typeface="Helvetica Regular" charset="0"/>
              </a:rPr>
              <a:t>With such collaboration, that forecasting system provided higher accuracy for the game supporting.</a:t>
            </a:r>
          </a:p>
          <a:p>
            <a:endParaRPr lang="en-US" altLang="zh-CN" sz="1200" dirty="0">
              <a:latin typeface="Helvetica Regular" charset="0"/>
              <a:ea typeface="PingFang SC Regular" panose="020B0400000000000000" charset="-122"/>
              <a:cs typeface="Helvetica Regular" charset="0"/>
            </a:endParaRPr>
          </a:p>
          <a:p>
            <a:r>
              <a:rPr lang="en-US" altLang="zh-CN" sz="1200" dirty="0">
                <a:latin typeface="Helvetica Regular" charset="0"/>
                <a:ea typeface="PingFang SC Regular" panose="020B0400000000000000" charset="-122"/>
                <a:cs typeface="Helvetica Regular" charset="0"/>
              </a:rPr>
              <a:t>And also the "Science and Technology Winter Olympics" project in China also has been included in the WMO's High Impact Weather Forecast Demonstration Project and will continue to generate benefits for the future.</a:t>
            </a:r>
          </a:p>
          <a:p>
            <a:endParaRPr lang="en-US" altLang="zh-CN" sz="1200" dirty="0">
              <a:latin typeface="Helvetica Regular" charset="0"/>
              <a:ea typeface="PingFang SC Regular" panose="020B0400000000000000" charset="-122"/>
              <a:cs typeface="Helvetica Regular"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Helvetica Regular" charset="0"/>
                <a:ea typeface="PingFang SC Regular" panose="020B0400000000000000" charset="-122"/>
                <a:cs typeface="Helvetica Regular" charset="0"/>
              </a:rPr>
              <a:t>At such kind of event weather supporting, commercial companies can also contribute to the technologies development and system establish by utilizing their advantages.</a:t>
            </a:r>
          </a:p>
        </p:txBody>
      </p:sp>
    </p:spTree>
    <p:extLst>
      <p:ext uri="{BB962C8B-B14F-4D97-AF65-F5344CB8AC3E}">
        <p14:creationId xmlns:p14="http://schemas.microsoft.com/office/powerpoint/2010/main" val="3016785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Next I will show a case of observation data collaboration. </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As we know the observation is the foundation of the meteorological industry. </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At present, the observations, such as by the weather observation stations and </a:t>
            </a:r>
            <a:r>
              <a:rPr lang="en" altLang="zh-CN" b="0" i="0" u="none" strike="noStrike" dirty="0">
                <a:solidFill>
                  <a:srgbClr val="333333"/>
                </a:solidFill>
                <a:effectLst/>
                <a:latin typeface="Arial" panose="020B0604020202020204" pitchFamily="34" charset="0"/>
              </a:rPr>
              <a:t>meteorological satellite,</a:t>
            </a:r>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 are mainly provided through the professional observation network of national meteorological departments.</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However, there are also problem of insufficient network density and difficulty in capturing small-scale weather systems. </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With the the popular of mobiles, social weather observation, for example user feedback about weather status, could help to increase the observation data density. </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For example, in the nowcasting task, even we have the radar observation and numerical model, forecast errors still happened. </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When mobile users found those errors, some of them will send the correction weather status in order to help to other people.</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With many of such user feedback data, some forecasting algorithm have been developed, either for changing incorrect forecast immediately online, or for training the forecasting model offline in future.</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With such user feedback data and algorithm, in some cases, the accuracy of nowcasting could be improved more than 3%.</a:t>
            </a:r>
          </a:p>
        </p:txBody>
      </p:sp>
    </p:spTree>
    <p:extLst>
      <p:ext uri="{BB962C8B-B14F-4D97-AF65-F5344CB8AC3E}">
        <p14:creationId xmlns:p14="http://schemas.microsoft.com/office/powerpoint/2010/main" val="800359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文本占位符 2"/>
          <p:cNvSpPr>
            <a:spLocks noGrp="1"/>
          </p:cNvSpPr>
          <p:nvPr>
            <p:ph type="body" idx="1"/>
          </p:nvPr>
        </p:nvSpPr>
        <p:spPr/>
        <p:txBody>
          <a:bodyPr/>
          <a:lstStyle/>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The last case is about collaborations in the high impact weather detection.</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Some high impact weather, such as </a:t>
            </a:r>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hail</a:t>
            </a:r>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 happens in various local areas. The impact levels are also quite different.</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One way of observation the impact level is using surveillance cameras. Since the limitation of number, the many cases cannot be observed.</a:t>
            </a:r>
          </a:p>
          <a:p>
            <a:endParaRPr lang="en-US" altLang="zh-CN" b="0" i="0" u="none" strike="noStrike" dirty="0">
              <a:solidFill>
                <a:srgbClr val="333333"/>
              </a:solidFill>
              <a:effectLst/>
              <a:latin typeface="Microsoft YaHei" panose="020B0503020204020204" pitchFamily="34" charset="-122"/>
              <a:ea typeface="Microsoft YaHei" panose="020B0503020204020204" pitchFamily="34" charset="-122"/>
            </a:endParaRPr>
          </a:p>
          <a:p>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While some weather</a:t>
            </a:r>
            <a:r>
              <a:rPr lang="zh-CN" altLang="en-US" b="0" i="0" u="none" strike="noStrike" dirty="0">
                <a:solidFill>
                  <a:srgbClr val="333333"/>
                </a:solidFill>
                <a:effectLst/>
                <a:latin typeface="Microsoft YaHei" panose="020B0503020204020204" pitchFamily="34" charset="-122"/>
                <a:ea typeface="Microsoft YaHei" panose="020B0503020204020204" pitchFamily="34" charset="-122"/>
              </a:rPr>
              <a:t> </a:t>
            </a:r>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apps</a:t>
            </a:r>
            <a:r>
              <a:rPr lang="zh-CN" altLang="en-US" b="0" i="0" u="none" strike="noStrike" dirty="0">
                <a:solidFill>
                  <a:srgbClr val="333333"/>
                </a:solidFill>
                <a:effectLst/>
                <a:latin typeface="Microsoft YaHei" panose="020B0503020204020204" pitchFamily="34" charset="-122"/>
                <a:ea typeface="Microsoft YaHei" panose="020B0503020204020204" pitchFamily="34" charset="-122"/>
              </a:rPr>
              <a:t> </a:t>
            </a:r>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providing functions of</a:t>
            </a:r>
            <a:r>
              <a:rPr lang="zh-CN" altLang="en-US" b="0" i="0" u="none" strike="noStrike" dirty="0">
                <a:solidFill>
                  <a:srgbClr val="333333"/>
                </a:solidFill>
                <a:effectLst/>
                <a:latin typeface="Microsoft YaHei" panose="020B0503020204020204" pitchFamily="34" charset="-122"/>
                <a:ea typeface="Microsoft YaHei" panose="020B0503020204020204" pitchFamily="34" charset="-122"/>
              </a:rPr>
              <a:t> </a:t>
            </a:r>
            <a:r>
              <a:rPr lang="en-US" altLang="zh-CN" b="0" i="0" u="none" strike="noStrike" dirty="0">
                <a:solidFill>
                  <a:srgbClr val="333333"/>
                </a:solidFill>
                <a:effectLst/>
                <a:latin typeface="Microsoft YaHei" panose="020B0503020204020204" pitchFamily="34" charset="-122"/>
                <a:ea typeface="Microsoft YaHei" panose="020B0503020204020204" pitchFamily="34" charset="-122"/>
              </a:rPr>
              <a:t>sharing photos of local weather and disaster status. By utilizing those photos, more high impact weather events could detected with exact place, time and levels. </a:t>
            </a:r>
            <a:endPar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endParaRPr>
          </a:p>
          <a:p>
            <a:endPar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endParaRPr>
          </a:p>
          <a:p>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For example, Moji Weather collaborates with the Hebei Provincial Meteorological Bureau in China to collect live photos and automatically classify them by</a:t>
            </a:r>
            <a:r>
              <a:rPr lang="zh-CN" altLang="en-US"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 </a:t>
            </a:r>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AI image recognition</a:t>
            </a:r>
            <a:r>
              <a:rPr lang="zh-CN" altLang="en-US"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 </a:t>
            </a:r>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technology. </a:t>
            </a:r>
          </a:p>
          <a:p>
            <a:endPar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endParaRPr>
          </a:p>
          <a:p>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The types of events includes: typhoon, rainstorm, flood, thunderstorm, gale, hail and other disasters</a:t>
            </a:r>
          </a:p>
          <a:p>
            <a:endPar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endParaRPr>
          </a:p>
          <a:p>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In one year in Hebei Province, and the number of detected high impact weather events by using mobile photos are 4 times larger compared with the conventional ways.</a:t>
            </a:r>
          </a:p>
          <a:p>
            <a:endPar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endParaRPr>
          </a:p>
          <a:p>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And the same them, since the photo are taken by people, the events naturally have much more relevance to the human activity.</a:t>
            </a:r>
          </a:p>
          <a:p>
            <a:endPar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endParaRPr>
          </a:p>
          <a:p>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That’s all for my 4 cases:</a:t>
            </a:r>
            <a:r>
              <a:rPr lang="en" altLang="zh-CN" sz="1200" dirty="0">
                <a:effectLst/>
                <a:latin typeface="Helvetica Neue" panose="02000503000000020004" pitchFamily="2" charset="0"/>
                <a:ea typeface="PingFang SC Regular" panose="020B0400000000000000" charset="-122"/>
                <a:cs typeface="Helvetica Regular" charset="0"/>
              </a:rPr>
              <a:t>the public weather services, meteorological technologies, observation data and </a:t>
            </a:r>
            <a:r>
              <a:rPr lang="en-US" altLang="zh-CN" sz="11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high impact weather detection</a:t>
            </a:r>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 </a:t>
            </a:r>
          </a:p>
          <a:p>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And I hope it could help you to understand some of status of PPE in China.</a:t>
            </a:r>
          </a:p>
          <a:p>
            <a:r>
              <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rPr>
              <a:t>Thank you.</a:t>
            </a:r>
          </a:p>
          <a:p>
            <a:endParaRPr lang="en-US" altLang="zh-CN" sz="1200" b="0" i="0" u="none" strike="noStrike" dirty="0">
              <a:solidFill>
                <a:srgbClr val="000000"/>
              </a:solidFill>
              <a:effectLst/>
              <a:latin typeface="Hiragino Sans GB" panose="020B0300000000000000" pitchFamily="34" charset="-128"/>
              <a:ea typeface="Hiragino Sans GB" panose="020B0300000000000000" pitchFamily="34" charset="-128"/>
              <a:cs typeface="Helvetica Regular" charset="0"/>
            </a:endParaRPr>
          </a:p>
        </p:txBody>
      </p:sp>
    </p:spTree>
    <p:extLst>
      <p:ext uri="{BB962C8B-B14F-4D97-AF65-F5344CB8AC3E}">
        <p14:creationId xmlns:p14="http://schemas.microsoft.com/office/powerpoint/2010/main" val="2291897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7967B4-49BE-8001-8383-C6983DE1337B}"/>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9A4FB71A-B478-0500-BE65-18E5FFD909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106217EC-D171-3261-FBC3-4749333676F1}"/>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5" name="页脚占位符 4">
            <a:extLst>
              <a:ext uri="{FF2B5EF4-FFF2-40B4-BE49-F238E27FC236}">
                <a16:creationId xmlns:a16="http://schemas.microsoft.com/office/drawing/2014/main" id="{91D4F682-7212-2699-F460-7C38A136813F}"/>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86ED36BE-A8AC-ABFC-289A-49B1A8C91988}"/>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3809605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73EF96-CE15-BF16-7C3F-2A00AAC1D745}"/>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88B6573B-4ED7-30EB-AA7B-33DAC01D15FE}"/>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1E7E89E9-2741-3DE3-3B2D-2243076E388A}"/>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5" name="页脚占位符 4">
            <a:extLst>
              <a:ext uri="{FF2B5EF4-FFF2-40B4-BE49-F238E27FC236}">
                <a16:creationId xmlns:a16="http://schemas.microsoft.com/office/drawing/2014/main" id="{3E812B5E-492B-4D74-5B73-CAA0D8AD2250}"/>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C88DAB7E-672A-DA38-17C0-8C29A63D4431}"/>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2818096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0EB7E7-2F33-8964-886A-5418A86E1F2B}"/>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F5F9AA16-9CEA-3301-3FAC-88996A86D1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5D7CDA67-2B1F-3800-AF45-885D83D58D40}"/>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5" name="页脚占位符 4">
            <a:extLst>
              <a:ext uri="{FF2B5EF4-FFF2-40B4-BE49-F238E27FC236}">
                <a16:creationId xmlns:a16="http://schemas.microsoft.com/office/drawing/2014/main" id="{7A3FDC61-5370-63B3-C544-62FB60844F60}"/>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6984970-103B-3E46-3A6E-C4836EF071F7}"/>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2344787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61782F-06F1-6ED0-E6BD-5F2AE401835D}"/>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D3EDBCA0-D0F6-CB04-3EAD-D7998E72427E}"/>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4B660BC0-54F2-ADC0-795C-EC24516EE86B}"/>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A740B619-7EF6-DAEB-75B5-87205C7D29A0}"/>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6" name="页脚占位符 5">
            <a:extLst>
              <a:ext uri="{FF2B5EF4-FFF2-40B4-BE49-F238E27FC236}">
                <a16:creationId xmlns:a16="http://schemas.microsoft.com/office/drawing/2014/main" id="{1057EA6E-3F3D-B0AD-310A-C9D16E6B7E29}"/>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1A65CF08-2464-638F-CF2C-6B0D37847ED7}"/>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3801504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903A1E-DE1E-75EB-7B3B-3E09BAAC4051}"/>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FC1D07D2-5F49-33E2-9706-D1A8CA3945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AB1F9A73-A118-4C7B-5DFA-8158A6BE7EA9}"/>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47E9B074-B13A-651F-0AF9-6878B885BC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53A4FC52-A7FF-DA21-1C6B-68AF4C959C46}"/>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129FEAD4-E562-558F-B386-82E35C81E819}"/>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8" name="页脚占位符 7">
            <a:extLst>
              <a:ext uri="{FF2B5EF4-FFF2-40B4-BE49-F238E27FC236}">
                <a16:creationId xmlns:a16="http://schemas.microsoft.com/office/drawing/2014/main" id="{220B3B32-D81E-90E8-F9F6-2ED092AF47E7}"/>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22F723D5-F306-98E1-CDA8-6916E5B81B68}"/>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1746758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1C7D48-B320-4A07-6FC2-68EC19B42F02}"/>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C7D4A692-82ED-E5A0-12DF-120347769F81}"/>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4" name="页脚占位符 3">
            <a:extLst>
              <a:ext uri="{FF2B5EF4-FFF2-40B4-BE49-F238E27FC236}">
                <a16:creationId xmlns:a16="http://schemas.microsoft.com/office/drawing/2014/main" id="{C501F2AD-D5B1-A204-F029-C0B04B64995E}"/>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981221C5-53B4-8A7B-9313-F733D37DF819}"/>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1301093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F847F1F-8993-5E19-A396-28DD4B8842F8}"/>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3" name="页脚占位符 2">
            <a:extLst>
              <a:ext uri="{FF2B5EF4-FFF2-40B4-BE49-F238E27FC236}">
                <a16:creationId xmlns:a16="http://schemas.microsoft.com/office/drawing/2014/main" id="{85FEA6B2-5F9E-0F04-F7D6-A180B2FF4F51}"/>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7F002AFA-C301-E310-A1D8-378786AD5544}"/>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3007790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CF1F9E-5AD2-2881-F4C9-51FC36D49556}"/>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9BDAA995-BEA6-0A18-96C0-F86A08A016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E6260662-477F-E331-33F6-43D760E92F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7D79314C-BDDA-B802-5787-72E525D3BA67}"/>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6" name="页脚占位符 5">
            <a:extLst>
              <a:ext uri="{FF2B5EF4-FFF2-40B4-BE49-F238E27FC236}">
                <a16:creationId xmlns:a16="http://schemas.microsoft.com/office/drawing/2014/main" id="{06273121-DAFB-AC78-9A29-F745A8310B49}"/>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24AEFA1E-BEEB-3E3D-3958-63BB55F5C3CB}"/>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3443125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CA7897-9205-C92F-44D6-922DB7005188}"/>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5E30F549-DCB3-1D56-731D-329311676F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69056A90-ECC6-B789-31BC-6DA2EC04EF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99F11369-3921-BA1E-036B-1B7DCAD648A4}"/>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6" name="页脚占位符 5">
            <a:extLst>
              <a:ext uri="{FF2B5EF4-FFF2-40B4-BE49-F238E27FC236}">
                <a16:creationId xmlns:a16="http://schemas.microsoft.com/office/drawing/2014/main" id="{0AE58271-28AF-73DB-5344-A71F36BF659D}"/>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FA5E7332-D748-0B57-DD5C-53D6B98D0459}"/>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2109983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BFC692-448F-90EC-D118-A4F4372676A0}"/>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C83343AD-3356-FBEE-D83D-5AD6C1813B9D}"/>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7D1B1F7B-105C-DFD0-D203-5E8A17C38318}"/>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5" name="页脚占位符 4">
            <a:extLst>
              <a:ext uri="{FF2B5EF4-FFF2-40B4-BE49-F238E27FC236}">
                <a16:creationId xmlns:a16="http://schemas.microsoft.com/office/drawing/2014/main" id="{73EE8C4E-272D-3F38-9DB0-2AD56C59175E}"/>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CD9A0AC-F33E-6F9D-E4C5-D566456F22B7}"/>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368118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57EC456-6DD7-232C-959B-88BD5735000D}"/>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76F06328-0E55-07A3-9FE8-AA35CF50970D}"/>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071E04D2-2D27-0011-81A3-055E3D489F33}"/>
              </a:ext>
            </a:extLst>
          </p:cNvPr>
          <p:cNvSpPr>
            <a:spLocks noGrp="1"/>
          </p:cNvSpPr>
          <p:nvPr>
            <p:ph type="dt" sz="half" idx="10"/>
          </p:nvPr>
        </p:nvSpPr>
        <p:spPr/>
        <p:txBody>
          <a:bodyPr/>
          <a:lstStyle/>
          <a:p>
            <a:fld id="{C37BEAD0-9BFA-2D48-884A-BAFA04B34AC9}" type="datetimeFigureOut">
              <a:rPr kumimoji="1" lang="zh-CN" altLang="en-US" smtClean="0"/>
              <a:t>2023/4/17</a:t>
            </a:fld>
            <a:endParaRPr kumimoji="1" lang="zh-CN" altLang="en-US"/>
          </a:p>
        </p:txBody>
      </p:sp>
      <p:sp>
        <p:nvSpPr>
          <p:cNvPr id="5" name="页脚占位符 4">
            <a:extLst>
              <a:ext uri="{FF2B5EF4-FFF2-40B4-BE49-F238E27FC236}">
                <a16:creationId xmlns:a16="http://schemas.microsoft.com/office/drawing/2014/main" id="{5C51604B-8BA6-6B7D-1088-2D3CC66B92E8}"/>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261C6E18-B1A3-F7F0-0D9D-7C3DECD86DAE}"/>
              </a:ext>
            </a:extLst>
          </p:cNvPr>
          <p:cNvSpPr>
            <a:spLocks noGrp="1"/>
          </p:cNvSpPr>
          <p:nvPr>
            <p:ph type="sldNum" sz="quarter" idx="12"/>
          </p:nvPr>
        </p:nvSpPr>
        <p:spPr/>
        <p:txBody>
          <a:body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3843832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标题与副标题">
    <p:spTree>
      <p:nvGrpSpPr>
        <p:cNvPr id="1" name=""/>
        <p:cNvGrpSpPr/>
        <p:nvPr/>
      </p:nvGrpSpPr>
      <p:grpSpPr>
        <a:xfrm>
          <a:off x="0" y="0"/>
          <a:ext cx="0" cy="0"/>
          <a:chOff x="0" y="0"/>
          <a:chExt cx="0" cy="0"/>
        </a:xfrm>
      </p:grpSpPr>
      <p:sp>
        <p:nvSpPr>
          <p:cNvPr id="117" name="Shape 117"/>
          <p:cNvSpPr>
            <a:spLocks noGrp="1"/>
          </p:cNvSpPr>
          <p:nvPr>
            <p:ph type="title" hasCustomPrompt="1"/>
          </p:nvPr>
        </p:nvSpPr>
        <p:spPr>
          <a:xfrm>
            <a:off x="2416969" y="1151930"/>
            <a:ext cx="7358063" cy="2321719"/>
          </a:xfrm>
          <a:prstGeom prst="rect">
            <a:avLst/>
          </a:prstGeom>
        </p:spPr>
        <p:txBody>
          <a:bodyPr lIns="71437" tIns="71437" rIns="71437" bIns="71437" anchor="b"/>
          <a:lstStyle>
            <a:lvl1pPr defTabSz="410845"/>
          </a:lstStyle>
          <a:p>
            <a:r>
              <a:t>标题文本</a:t>
            </a:r>
          </a:p>
        </p:txBody>
      </p:sp>
      <p:sp>
        <p:nvSpPr>
          <p:cNvPr id="118" name="Shape 118"/>
          <p:cNvSpPr>
            <a:spLocks noGrp="1"/>
          </p:cNvSpPr>
          <p:nvPr>
            <p:ph type="body" sz="quarter" idx="1" hasCustomPrompt="1"/>
          </p:nvPr>
        </p:nvSpPr>
        <p:spPr>
          <a:xfrm>
            <a:off x="2416969" y="3536156"/>
            <a:ext cx="7358063" cy="794743"/>
          </a:xfrm>
          <a:prstGeom prst="rect">
            <a:avLst/>
          </a:prstGeom>
        </p:spPr>
        <p:txBody>
          <a:bodyPr lIns="71437" tIns="71437" rIns="71437" bIns="71437" anchor="t"/>
          <a:lstStyle>
            <a:lvl1pPr marL="0" indent="0" algn="ctr" defTabSz="410845">
              <a:spcBef>
                <a:spcPts val="0"/>
              </a:spcBef>
              <a:buSzTx/>
              <a:buNone/>
              <a:defRPr sz="2200"/>
            </a:lvl1pPr>
            <a:lvl2pPr marL="0" indent="114300" algn="ctr" defTabSz="410845">
              <a:spcBef>
                <a:spcPts val="0"/>
              </a:spcBef>
              <a:buSzTx/>
              <a:buNone/>
              <a:defRPr sz="2200"/>
            </a:lvl2pPr>
            <a:lvl3pPr marL="0" indent="228600" algn="ctr" defTabSz="410845">
              <a:spcBef>
                <a:spcPts val="0"/>
              </a:spcBef>
              <a:buSzTx/>
              <a:buNone/>
              <a:defRPr sz="2200"/>
            </a:lvl3pPr>
            <a:lvl4pPr marL="0" indent="342900" algn="ctr" defTabSz="410845">
              <a:spcBef>
                <a:spcPts val="0"/>
              </a:spcBef>
              <a:buSzTx/>
              <a:buNone/>
              <a:defRPr sz="2200"/>
            </a:lvl4pPr>
            <a:lvl5pPr marL="0" indent="457200" algn="ctr" defTabSz="410845">
              <a:spcBef>
                <a:spcPts val="0"/>
              </a:spcBef>
              <a:buSzTx/>
              <a:buNone/>
              <a:defRPr sz="2200"/>
            </a:lvl5pPr>
          </a:lstStyle>
          <a:p>
            <a:r>
              <a:t>正文级别 1</a:t>
            </a:r>
          </a:p>
          <a:p>
            <a:pPr lvl="1"/>
            <a:r>
              <a:t>正文级别 2</a:t>
            </a:r>
          </a:p>
          <a:p>
            <a:pPr lvl="2"/>
            <a:r>
              <a:t>正文级别 3</a:t>
            </a:r>
          </a:p>
          <a:p>
            <a:pPr lvl="3"/>
            <a:r>
              <a:t>正文级别 4</a:t>
            </a:r>
          </a:p>
          <a:p>
            <a:pPr lvl="4"/>
            <a:r>
              <a:t>正文级别 5</a:t>
            </a:r>
          </a:p>
        </p:txBody>
      </p:sp>
      <p:sp>
        <p:nvSpPr>
          <p:cNvPr id="119" name="Shape 119"/>
          <p:cNvSpPr>
            <a:spLocks noGrp="1"/>
          </p:cNvSpPr>
          <p:nvPr>
            <p:ph type="sldNum" sz="quarter" idx="2"/>
          </p:nvPr>
        </p:nvSpPr>
        <p:spPr>
          <a:xfrm>
            <a:off x="5967907" y="6505277"/>
            <a:ext cx="247257" cy="255588"/>
          </a:xfrm>
          <a:prstGeom prst="rect">
            <a:avLst/>
          </a:prstGeom>
        </p:spPr>
        <p:txBody>
          <a:bodyPr lIns="71437" tIns="71437" rIns="71437" bIns="71437"/>
          <a:lstStyle>
            <a:lvl1pPr defTabSz="410845"/>
          </a:lstStyle>
          <a:p>
            <a:fld id="{86CB4B4D-7CA3-9044-876B-883B54F8677D}" type="slidenum">
              <a:rPr/>
              <a:t>‹#›</a:t>
            </a:fld>
            <a:endParaRPr/>
          </a:p>
        </p:txBody>
      </p:sp>
    </p:spTree>
    <p:extLst>
      <p:ext uri="{BB962C8B-B14F-4D97-AF65-F5344CB8AC3E}">
        <p14:creationId xmlns:p14="http://schemas.microsoft.com/office/powerpoint/2010/main" val="81142103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41AA0B9-E926-895A-F85A-9769359EE7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65BD0E10-4E3F-B427-BDBC-110F986521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142FD4DB-91C5-7800-DB18-77A40361A1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7BEAD0-9BFA-2D48-884A-BAFA04B34AC9}" type="datetimeFigureOut">
              <a:rPr kumimoji="1" lang="zh-CN" altLang="en-US" smtClean="0"/>
              <a:t>2023/4/17</a:t>
            </a:fld>
            <a:endParaRPr kumimoji="1" lang="zh-CN" altLang="en-US"/>
          </a:p>
        </p:txBody>
      </p:sp>
      <p:sp>
        <p:nvSpPr>
          <p:cNvPr id="5" name="页脚占位符 4">
            <a:extLst>
              <a:ext uri="{FF2B5EF4-FFF2-40B4-BE49-F238E27FC236}">
                <a16:creationId xmlns:a16="http://schemas.microsoft.com/office/drawing/2014/main" id="{1AE70A23-7F02-0959-E8DD-0437BD5D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1E1FE0D5-407C-E594-BAD0-7E41D0CD44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F3F0B0-27FD-1A4A-943A-4F96FB0D3A33}" type="slidenum">
              <a:rPr kumimoji="1" lang="zh-CN" altLang="en-US" smtClean="0"/>
              <a:t>‹#›</a:t>
            </a:fld>
            <a:endParaRPr kumimoji="1" lang="zh-CN" altLang="en-US"/>
          </a:p>
        </p:txBody>
      </p:sp>
    </p:spTree>
    <p:extLst>
      <p:ext uri="{BB962C8B-B14F-4D97-AF65-F5344CB8AC3E}">
        <p14:creationId xmlns:p14="http://schemas.microsoft.com/office/powerpoint/2010/main" val="1696886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com.hk/url?sa=t&amp;rct=j&amp;q=&amp;esrc=s&amp;source=web&amp;cd=&amp;cad=rja&amp;uact=8&amp;ved=2ahUKEwjJl5aOm5_-AhUSRd4KHfLXAAwQFnoECBoQAQ&amp;url=https%3A%2F%2Fpublic.wmo.int%2Fen%2Four-mandate%2Fhow-we-do-it%2Fpublic-private-engagement-ppe&amp;usg=AOvVaw19lKiumPD6hoHDc8rs46jA"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chart" Target="../charts/char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p:nvPr/>
        </p:nvSpPr>
        <p:spPr>
          <a:xfrm>
            <a:off x="921703" y="1768260"/>
            <a:ext cx="10766204" cy="2531428"/>
          </a:xfrm>
          <a:prstGeom prst="rect">
            <a:avLst/>
          </a:prstGeom>
          <a:ln w="12700">
            <a:miter lim="400000"/>
          </a:ln>
        </p:spPr>
        <p:txBody>
          <a:bodyPr lIns="35719" tIns="35719" rIns="35719" bIns="35719" anchor="b">
            <a:normAutofit fontScale="85000" lnSpcReduction="10000"/>
          </a:bodyPr>
          <a:lstStyle>
            <a:lvl1pPr algn="l" defTabSz="1160780">
              <a:defRPr sz="9400" b="1" cap="all">
                <a:solidFill>
                  <a:srgbClr val="444444"/>
                </a:solidFill>
                <a:latin typeface="Helvetica"/>
                <a:ea typeface="Helvetica"/>
                <a:cs typeface="Helvetica"/>
                <a:sym typeface="Helvetica"/>
              </a:defRPr>
            </a:lvl1pPr>
          </a:lstStyle>
          <a:p>
            <a:pPr>
              <a:lnSpc>
                <a:spcPct val="150000"/>
              </a:lnSpc>
            </a:pPr>
            <a:r>
              <a:rPr lang="en-US" altLang="zh-CN" sz="4800" dirty="0">
                <a:latin typeface="Microsoft YaHei" panose="020B0503020204020204" pitchFamily="34" charset="-122"/>
                <a:ea typeface="Microsoft YaHei" panose="020B0503020204020204" pitchFamily="34" charset="-122"/>
                <a:cs typeface="Helvetica Regular" charset="0"/>
              </a:rPr>
              <a:t>CASE</a:t>
            </a:r>
            <a:r>
              <a:rPr lang="zh-CN" altLang="en-US" sz="4800" dirty="0">
                <a:latin typeface="Microsoft YaHei" panose="020B0503020204020204" pitchFamily="34" charset="-122"/>
                <a:ea typeface="Microsoft YaHei" panose="020B0503020204020204" pitchFamily="34" charset="-122"/>
                <a:cs typeface="Helvetica Regular" charset="0"/>
              </a:rPr>
              <a:t> </a:t>
            </a:r>
            <a:r>
              <a:rPr lang="en-US" altLang="zh-CN" sz="4800" dirty="0">
                <a:latin typeface="Microsoft YaHei" panose="020B0503020204020204" pitchFamily="34" charset="-122"/>
                <a:ea typeface="Microsoft YaHei" panose="020B0503020204020204" pitchFamily="34" charset="-122"/>
                <a:cs typeface="Helvetica Regular" charset="0"/>
              </a:rPr>
              <a:t>INTRODUCTION:</a:t>
            </a:r>
            <a:r>
              <a:rPr lang="zh-CN" altLang="en-US" sz="4800" dirty="0">
                <a:latin typeface="Microsoft YaHei" panose="020B0503020204020204" pitchFamily="34" charset="-122"/>
                <a:ea typeface="Microsoft YaHei" panose="020B0503020204020204" pitchFamily="34" charset="-122"/>
                <a:cs typeface="Helvetica Regular" charset="0"/>
              </a:rPr>
              <a:t>  </a:t>
            </a:r>
            <a:endParaRPr lang="en-US" altLang="zh-CN" sz="4800" dirty="0">
              <a:latin typeface="Microsoft YaHei" panose="020B0503020204020204" pitchFamily="34" charset="-122"/>
              <a:ea typeface="Microsoft YaHei" panose="020B0503020204020204" pitchFamily="34" charset="-122"/>
              <a:cs typeface="Helvetica Regular" charset="0"/>
            </a:endParaRPr>
          </a:p>
          <a:p>
            <a:pPr>
              <a:lnSpc>
                <a:spcPct val="150000"/>
              </a:lnSpc>
            </a:pPr>
            <a:r>
              <a:rPr lang="en-US" altLang="zh-CN" sz="4800" dirty="0">
                <a:latin typeface="Microsoft YaHei" panose="020B0503020204020204" pitchFamily="34" charset="-122"/>
                <a:ea typeface="Microsoft YaHei" panose="020B0503020204020204" pitchFamily="34" charset="-122"/>
                <a:cs typeface="Helvetica Regular" charset="0"/>
              </a:rPr>
              <a:t>PPE</a:t>
            </a:r>
            <a:r>
              <a:rPr lang="zh-CN" altLang="en-US" sz="4800" dirty="0">
                <a:latin typeface="Microsoft YaHei" panose="020B0503020204020204" pitchFamily="34" charset="-122"/>
                <a:ea typeface="Microsoft YaHei" panose="020B0503020204020204" pitchFamily="34" charset="-122"/>
                <a:cs typeface="Helvetica Regular" charset="0"/>
              </a:rPr>
              <a:t> </a:t>
            </a:r>
            <a:r>
              <a:rPr lang="en-US" altLang="zh-CN" sz="4800" dirty="0">
                <a:latin typeface="Microsoft YaHei" panose="020B0503020204020204" pitchFamily="34" charset="-122"/>
                <a:ea typeface="Microsoft YaHei" panose="020B0503020204020204" pitchFamily="34" charset="-122"/>
                <a:cs typeface="Helvetica Regular" charset="0"/>
              </a:rPr>
              <a:t>ON</a:t>
            </a:r>
            <a:r>
              <a:rPr lang="zh-CN" altLang="en-US" sz="4800" dirty="0">
                <a:latin typeface="Microsoft YaHei" panose="020B0503020204020204" pitchFamily="34" charset="-122"/>
                <a:ea typeface="Microsoft YaHei" panose="020B0503020204020204" pitchFamily="34" charset="-122"/>
                <a:cs typeface="Helvetica Regular" charset="0"/>
              </a:rPr>
              <a:t> </a:t>
            </a:r>
            <a:r>
              <a:rPr lang="en-US" altLang="zh-CN" sz="4800" dirty="0">
                <a:latin typeface="Microsoft YaHei" panose="020B0503020204020204" pitchFamily="34" charset="-122"/>
                <a:ea typeface="Microsoft YaHei" panose="020B0503020204020204" pitchFamily="34" charset="-122"/>
                <a:cs typeface="Helvetica Regular" charset="0"/>
              </a:rPr>
              <a:t>WEATHER</a:t>
            </a:r>
            <a:r>
              <a:rPr lang="zh-CN" altLang="en-US" sz="4800" dirty="0">
                <a:latin typeface="Microsoft YaHei" panose="020B0503020204020204" pitchFamily="34" charset="-122"/>
                <a:ea typeface="Microsoft YaHei" panose="020B0503020204020204" pitchFamily="34" charset="-122"/>
                <a:cs typeface="Helvetica Regular" charset="0"/>
              </a:rPr>
              <a:t> </a:t>
            </a:r>
            <a:r>
              <a:rPr lang="en-US" altLang="zh-CN" sz="4800" dirty="0">
                <a:latin typeface="Microsoft YaHei" panose="020B0503020204020204" pitchFamily="34" charset="-122"/>
                <a:ea typeface="Microsoft YaHei" panose="020B0503020204020204" pitchFamily="34" charset="-122"/>
                <a:cs typeface="Helvetica Regular" charset="0"/>
              </a:rPr>
              <a:t>SERVICES</a:t>
            </a:r>
            <a:r>
              <a:rPr lang="zh-CN" altLang="en-US" sz="4800" dirty="0">
                <a:latin typeface="Microsoft YaHei" panose="020B0503020204020204" pitchFamily="34" charset="-122"/>
                <a:ea typeface="Microsoft YaHei" panose="020B0503020204020204" pitchFamily="34" charset="-122"/>
                <a:cs typeface="Helvetica Regular" charset="0"/>
              </a:rPr>
              <a:t> </a:t>
            </a:r>
            <a:r>
              <a:rPr lang="en-US" altLang="zh-CN" sz="4800" dirty="0">
                <a:latin typeface="Microsoft YaHei" panose="020B0503020204020204" pitchFamily="34" charset="-122"/>
                <a:ea typeface="Microsoft YaHei" panose="020B0503020204020204" pitchFamily="34" charset="-122"/>
                <a:cs typeface="Helvetica Regular" charset="0"/>
              </a:rPr>
              <a:t>IN</a:t>
            </a:r>
            <a:r>
              <a:rPr lang="zh-CN" altLang="en-US" sz="4800" dirty="0">
                <a:latin typeface="Microsoft YaHei" panose="020B0503020204020204" pitchFamily="34" charset="-122"/>
                <a:ea typeface="Microsoft YaHei" panose="020B0503020204020204" pitchFamily="34" charset="-122"/>
                <a:cs typeface="Helvetica Regular" charset="0"/>
              </a:rPr>
              <a:t> </a:t>
            </a:r>
            <a:r>
              <a:rPr lang="en-US" altLang="zh-CN" sz="4800" dirty="0">
                <a:latin typeface="Microsoft YaHei" panose="020B0503020204020204" pitchFamily="34" charset="-122"/>
                <a:ea typeface="Microsoft YaHei" panose="020B0503020204020204" pitchFamily="34" charset="-122"/>
                <a:cs typeface="Helvetica Regular" charset="0"/>
              </a:rPr>
              <a:t>CHINA</a:t>
            </a:r>
          </a:p>
          <a:p>
            <a:pPr>
              <a:lnSpc>
                <a:spcPct val="150000"/>
              </a:lnSpc>
            </a:pPr>
            <a:endParaRPr lang="en-US" altLang="zh-CN" sz="4700" dirty="0">
              <a:latin typeface="Microsoft YaHei" panose="020B0503020204020204" pitchFamily="34" charset="-122"/>
              <a:ea typeface="Microsoft YaHei" panose="020B0503020204020204" pitchFamily="34" charset="-122"/>
            </a:endParaRPr>
          </a:p>
        </p:txBody>
      </p:sp>
      <p:sp>
        <p:nvSpPr>
          <p:cNvPr id="129" name="Shape 129"/>
          <p:cNvSpPr/>
          <p:nvPr/>
        </p:nvSpPr>
        <p:spPr>
          <a:xfrm>
            <a:off x="933426" y="4691358"/>
            <a:ext cx="5783263" cy="1146810"/>
          </a:xfrm>
          <a:prstGeom prst="rect">
            <a:avLst/>
          </a:prstGeom>
          <a:ln w="12700">
            <a:miter lim="400000"/>
          </a:ln>
        </p:spPr>
        <p:txBody>
          <a:bodyPr lIns="35719" tIns="35719" rIns="35719" bIns="35719">
            <a:noAutofit/>
          </a:bodyPr>
          <a:lstStyle/>
          <a:p>
            <a:pPr defTabSz="580390">
              <a:lnSpc>
                <a:spcPct val="130000"/>
              </a:lnSpc>
              <a:defRPr sz="3000" spc="90">
                <a:solidFill>
                  <a:srgbClr val="444444"/>
                </a:solidFill>
                <a:latin typeface="Helvetica"/>
                <a:ea typeface="Helvetica"/>
                <a:cs typeface="Helvetica"/>
                <a:sym typeface="Helvetica"/>
              </a:defRPr>
            </a:pPr>
            <a:r>
              <a:rPr sz="2400" dirty="0"/>
              <a:t>20</a:t>
            </a:r>
            <a:r>
              <a:rPr lang="en-US" sz="2400" dirty="0"/>
              <a:t>2</a:t>
            </a:r>
            <a:r>
              <a:rPr lang="en-US" altLang="zh-CN" sz="2400" dirty="0"/>
              <a:t>3</a:t>
            </a:r>
            <a:r>
              <a:rPr sz="2400" dirty="0"/>
              <a:t>.</a:t>
            </a:r>
            <a:r>
              <a:rPr lang="en-US" altLang="zh-CN" sz="2400" dirty="0"/>
              <a:t>04</a:t>
            </a:r>
            <a:endParaRPr lang="en-US" sz="2400" dirty="0"/>
          </a:p>
          <a:p>
            <a:pPr defTabSz="580390">
              <a:lnSpc>
                <a:spcPct val="130000"/>
              </a:lnSpc>
              <a:defRPr sz="3000" spc="90">
                <a:solidFill>
                  <a:srgbClr val="444444"/>
                </a:solidFill>
                <a:latin typeface="Helvetica"/>
                <a:ea typeface="Helvetica"/>
                <a:cs typeface="Helvetica"/>
                <a:sym typeface="Helvetica"/>
              </a:defRPr>
            </a:pPr>
            <a:r>
              <a:rPr lang="en-US" altLang="zh-CN" sz="2400" dirty="0" err="1"/>
              <a:t>YaoHai</a:t>
            </a:r>
            <a:r>
              <a:rPr lang="zh-CN" altLang="en-US" sz="2400" dirty="0"/>
              <a:t> </a:t>
            </a:r>
            <a:r>
              <a:rPr lang="en-US" altLang="zh-CN" sz="2400" dirty="0"/>
              <a:t>Huang</a:t>
            </a:r>
          </a:p>
          <a:p>
            <a:pPr defTabSz="580390">
              <a:lnSpc>
                <a:spcPct val="130000"/>
              </a:lnSpc>
              <a:defRPr sz="3000" spc="90">
                <a:solidFill>
                  <a:srgbClr val="444444"/>
                </a:solidFill>
                <a:latin typeface="Helvetica"/>
                <a:ea typeface="Helvetica"/>
                <a:cs typeface="Helvetica"/>
                <a:sym typeface="Helvetica"/>
              </a:defRPr>
            </a:pPr>
            <a:r>
              <a:rPr lang="en" altLang="zh-CN" sz="2000" dirty="0">
                <a:solidFill>
                  <a:srgbClr val="444444"/>
                </a:solidFill>
                <a:latin typeface="Helvetica"/>
              </a:rPr>
              <a:t>Senior Vice President</a:t>
            </a:r>
          </a:p>
          <a:p>
            <a:pPr defTabSz="580390">
              <a:lnSpc>
                <a:spcPct val="130000"/>
              </a:lnSpc>
              <a:defRPr sz="3000" spc="90">
                <a:solidFill>
                  <a:srgbClr val="444444"/>
                </a:solidFill>
                <a:latin typeface="Helvetica"/>
                <a:ea typeface="Helvetica"/>
                <a:cs typeface="Helvetica"/>
                <a:sym typeface="Helvetica"/>
              </a:defRPr>
            </a:pPr>
            <a:r>
              <a:rPr lang="en-US" altLang="zh-CN" sz="2000" dirty="0">
                <a:solidFill>
                  <a:srgbClr val="444444"/>
                </a:solidFill>
                <a:latin typeface="Helvetica"/>
              </a:rPr>
              <a:t>MOJI</a:t>
            </a:r>
            <a:endParaRPr lang="zh-CN" altLang="en-US" sz="2000" dirty="0"/>
          </a:p>
        </p:txBody>
      </p:sp>
      <p:sp>
        <p:nvSpPr>
          <p:cNvPr id="130" name="Shape 130"/>
          <p:cNvSpPr/>
          <p:nvPr/>
        </p:nvSpPr>
        <p:spPr>
          <a:xfrm flipV="1">
            <a:off x="921703" y="4691358"/>
            <a:ext cx="1707198" cy="0"/>
          </a:xfrm>
          <a:prstGeom prst="line">
            <a:avLst/>
          </a:prstGeom>
          <a:ln w="76200">
            <a:solidFill>
              <a:srgbClr val="167EFB"/>
            </a:solidFill>
            <a:miter lim="400000"/>
          </a:ln>
        </p:spPr>
        <p:txBody>
          <a:bodyPr lIns="25400" tIns="25400" rIns="25400" bIns="25400" anchor="ctr"/>
          <a:lstStyle/>
          <a:p>
            <a:pPr>
              <a:defRPr sz="3200"/>
            </a:pPr>
            <a:endParaRPr sz="1600"/>
          </a:p>
        </p:txBody>
      </p:sp>
      <p:sp>
        <p:nvSpPr>
          <p:cNvPr id="2" name="文本框 1"/>
          <p:cNvSpPr txBox="1"/>
          <p:nvPr/>
        </p:nvSpPr>
        <p:spPr>
          <a:xfrm>
            <a:off x="0" y="0"/>
            <a:ext cx="3184072" cy="389850"/>
          </a:xfrm>
          <a:prstGeom prst="rect">
            <a:avLst/>
          </a:prstGeom>
          <a:solidFill>
            <a:srgbClr val="00B0F0"/>
          </a:solidFill>
          <a:ln>
            <a:solidFill>
              <a:srgbClr val="41C994"/>
            </a:solidFill>
          </a:ln>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25400" tIns="25400" rIns="25400" bIns="25400" numCol="1" spcCol="38100" rtlCol="0" anchor="t" forceAA="0">
            <a:spAutoFit/>
          </a:bodyPr>
          <a:lstStyle/>
          <a:p>
            <a:pPr algn="ctr" defTabSz="412750" hangingPunct="0"/>
            <a:r>
              <a:rPr lang="en-US" altLang="zh-CN" sz="2200" dirty="0">
                <a:solidFill>
                  <a:schemeClr val="bg1"/>
                </a:solidFill>
                <a:latin typeface="PingFang SC Regular" panose="020B0400000000000000" charset="-122"/>
                <a:ea typeface="PingFang SC Regular" panose="020B0400000000000000" charset="-122"/>
                <a:sym typeface="+mn-ea"/>
              </a:rPr>
              <a:t>MOJI</a:t>
            </a:r>
            <a:r>
              <a:rPr lang="zh-CN" altLang="en-US" sz="2200" dirty="0">
                <a:solidFill>
                  <a:schemeClr val="bg1"/>
                </a:solidFill>
                <a:latin typeface="PingFang SC Regular" panose="020B0400000000000000" charset="-122"/>
                <a:ea typeface="PingFang SC Regular" panose="020B0400000000000000" charset="-122"/>
                <a:sym typeface="+mn-ea"/>
              </a:rPr>
              <a:t> </a:t>
            </a:r>
            <a:r>
              <a:rPr lang="en-US" altLang="zh-CN" sz="2200" dirty="0">
                <a:solidFill>
                  <a:schemeClr val="bg1"/>
                </a:solidFill>
                <a:latin typeface="PingFang SC Regular" panose="020B0400000000000000" charset="-122"/>
                <a:ea typeface="PingFang SC Regular" panose="020B0400000000000000" charset="-122"/>
                <a:sym typeface="+mn-ea"/>
              </a:rPr>
              <a:t>WEATHER</a:t>
            </a:r>
            <a:endParaRPr lang="zh-CN" altLang="en-US" sz="2200" dirty="0">
              <a:solidFill>
                <a:schemeClr val="bg1"/>
              </a:solidFill>
              <a:latin typeface="PingFang SC Regular" panose="020B0400000000000000" charset="-122"/>
              <a:ea typeface="PingFang SC Regular" panose="020B0400000000000000" charset="-122"/>
              <a:sym typeface="+mn-ea"/>
            </a:endParaRPr>
          </a:p>
        </p:txBody>
      </p:sp>
      <p:sp>
        <p:nvSpPr>
          <p:cNvPr id="3" name="灯片编号占位符 2">
            <a:extLst>
              <a:ext uri="{FF2B5EF4-FFF2-40B4-BE49-F238E27FC236}">
                <a16:creationId xmlns:a16="http://schemas.microsoft.com/office/drawing/2014/main" id="{0BEFF50D-3E9F-5240-BE0F-670B4643B5D1}"/>
              </a:ext>
            </a:extLst>
          </p:cNvPr>
          <p:cNvSpPr>
            <a:spLocks noGrp="1"/>
          </p:cNvSpPr>
          <p:nvPr>
            <p:ph type="sldNum" sz="quarter" idx="2"/>
          </p:nvPr>
        </p:nvSpPr>
        <p:spPr/>
        <p:txBody>
          <a:bodyPr/>
          <a:lstStyle/>
          <a:p>
            <a:fld id="{86CB4B4D-7CA3-9044-876B-883B54F8677D}" type="slidenum">
              <a:rPr lang="en-US" altLang="zh-CN" smtClean="0"/>
              <a:t>1</a:t>
            </a:fld>
            <a:endParaRPr lang="en-US" altLang="zh-CN"/>
          </a:p>
        </p:txBody>
      </p:sp>
      <p:sp>
        <p:nvSpPr>
          <p:cNvPr id="5" name="文本框 4">
            <a:extLst>
              <a:ext uri="{FF2B5EF4-FFF2-40B4-BE49-F238E27FC236}">
                <a16:creationId xmlns:a16="http://schemas.microsoft.com/office/drawing/2014/main" id="{F9CC1904-9B0F-402B-1426-973413CE0CB7}"/>
              </a:ext>
            </a:extLst>
          </p:cNvPr>
          <p:cNvSpPr txBox="1"/>
          <p:nvPr/>
        </p:nvSpPr>
        <p:spPr>
          <a:xfrm>
            <a:off x="942847" y="3701083"/>
            <a:ext cx="4771292" cy="707886"/>
          </a:xfrm>
          <a:prstGeom prst="rect">
            <a:avLst/>
          </a:prstGeom>
          <a:noFill/>
        </p:spPr>
        <p:txBody>
          <a:bodyPr wrap="square" rtlCol="0">
            <a:spAutoFit/>
          </a:bodyPr>
          <a:lstStyle/>
          <a:p>
            <a:r>
              <a:rPr lang="en-US" altLang="zh-CN" sz="2000" dirty="0">
                <a:solidFill>
                  <a:srgbClr val="666666"/>
                </a:solidFill>
                <a:latin typeface="OpenSansSemiBold"/>
              </a:rPr>
              <a:t>PPE:</a:t>
            </a:r>
            <a:r>
              <a:rPr lang="zh-CN" altLang="en-US" sz="2000" dirty="0">
                <a:solidFill>
                  <a:srgbClr val="666666"/>
                </a:solidFill>
                <a:latin typeface="OpenSansSemiBold"/>
              </a:rPr>
              <a:t> </a:t>
            </a:r>
            <a:r>
              <a:rPr lang="en-GB" altLang="zh-CN" sz="2000" b="0" i="0" u="none" strike="noStrike" dirty="0">
                <a:solidFill>
                  <a:srgbClr val="666666"/>
                </a:solidFill>
                <a:effectLst/>
                <a:latin typeface="OpenSansSemiBold"/>
              </a:rPr>
              <a:t>Public-Private Engagement</a:t>
            </a:r>
            <a:endParaRPr kumimoji="1" lang="en-GB" altLang="zh-CN" sz="2000" dirty="0">
              <a:hlinkClick r:id="rId3">
                <a:extLst>
                  <a:ext uri="{A12FA001-AC4F-418D-AE19-62706E023703}">
                    <ahyp:hlinkClr xmlns:ahyp="http://schemas.microsoft.com/office/drawing/2018/hyperlinkcolor" val="tx"/>
                  </a:ext>
                </a:extLst>
              </a:hlinkClick>
            </a:endParaRPr>
          </a:p>
          <a:p>
            <a:endParaRPr kumimoji="1" lang="zh-CN" altLang="en-US" sz="2000" dirty="0"/>
          </a:p>
        </p:txBody>
      </p:sp>
    </p:spTree>
  </p:cSld>
  <p:clrMapOvr>
    <a:masterClrMapping/>
  </p:clrMapOvr>
  <p:transition spd="med" advTm="30039"/>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0"/>
            <a:ext cx="3184072" cy="389850"/>
          </a:xfrm>
          <a:prstGeom prst="rect">
            <a:avLst/>
          </a:prstGeom>
          <a:solidFill>
            <a:srgbClr val="00B0F0"/>
          </a:solidFill>
          <a:ln>
            <a:solidFill>
              <a:srgbClr val="41C994"/>
            </a:solidFill>
          </a:ln>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25400" tIns="25400" rIns="25400" bIns="25400" numCol="1" spcCol="38100" rtlCol="0" anchor="t" forceAA="0">
            <a:spAutoFit/>
          </a:bodyPr>
          <a:lstStyle/>
          <a:p>
            <a:pPr algn="ctr" defTabSz="412750" hangingPunct="0"/>
            <a:r>
              <a:rPr lang="en-US" altLang="zh-CN" sz="2200" dirty="0">
                <a:solidFill>
                  <a:schemeClr val="bg1"/>
                </a:solidFill>
                <a:latin typeface="PingFang SC Regular" panose="020B0400000000000000" charset="-122"/>
                <a:ea typeface="PingFang SC Regular" panose="020B0400000000000000" charset="-122"/>
                <a:sym typeface="+mn-ea"/>
              </a:rPr>
              <a:t>MOJI</a:t>
            </a:r>
            <a:r>
              <a:rPr lang="zh-CN" altLang="en-US" sz="2200" dirty="0">
                <a:solidFill>
                  <a:schemeClr val="bg1"/>
                </a:solidFill>
                <a:latin typeface="PingFang SC Regular" panose="020B0400000000000000" charset="-122"/>
                <a:ea typeface="PingFang SC Regular" panose="020B0400000000000000" charset="-122"/>
                <a:sym typeface="+mn-ea"/>
              </a:rPr>
              <a:t> </a:t>
            </a:r>
            <a:r>
              <a:rPr lang="en-US" altLang="zh-CN" sz="2200" dirty="0">
                <a:solidFill>
                  <a:schemeClr val="bg1"/>
                </a:solidFill>
                <a:latin typeface="PingFang SC Regular" panose="020B0400000000000000" charset="-122"/>
                <a:ea typeface="PingFang SC Regular" panose="020B0400000000000000" charset="-122"/>
                <a:sym typeface="+mn-ea"/>
              </a:rPr>
              <a:t>WEATHER</a:t>
            </a:r>
            <a:endParaRPr lang="zh-CN" altLang="en-US" sz="2200" dirty="0">
              <a:solidFill>
                <a:schemeClr val="bg1"/>
              </a:solidFill>
              <a:latin typeface="PingFang SC Regular" panose="020B0400000000000000" charset="-122"/>
              <a:ea typeface="PingFang SC Regular" panose="020B0400000000000000" charset="-122"/>
              <a:sym typeface="+mn-ea"/>
            </a:endParaRPr>
          </a:p>
        </p:txBody>
      </p:sp>
      <p:sp>
        <p:nvSpPr>
          <p:cNvPr id="3" name="灯片编号占位符 2">
            <a:extLst>
              <a:ext uri="{FF2B5EF4-FFF2-40B4-BE49-F238E27FC236}">
                <a16:creationId xmlns:a16="http://schemas.microsoft.com/office/drawing/2014/main" id="{0BEFF50D-3E9F-5240-BE0F-670B4643B5D1}"/>
              </a:ext>
            </a:extLst>
          </p:cNvPr>
          <p:cNvSpPr>
            <a:spLocks noGrp="1"/>
          </p:cNvSpPr>
          <p:nvPr>
            <p:ph type="sldNum" sz="quarter" idx="2"/>
          </p:nvPr>
        </p:nvSpPr>
        <p:spPr/>
        <p:txBody>
          <a:bodyPr/>
          <a:lstStyle/>
          <a:p>
            <a:fld id="{86CB4B4D-7CA3-9044-876B-883B54F8677D}" type="slidenum">
              <a:rPr lang="en-US" altLang="zh-CN" smtClean="0"/>
              <a:t>2</a:t>
            </a:fld>
            <a:endParaRPr lang="en-US" altLang="zh-CN"/>
          </a:p>
        </p:txBody>
      </p:sp>
      <p:sp>
        <p:nvSpPr>
          <p:cNvPr id="6" name="文本框 5">
            <a:extLst>
              <a:ext uri="{FF2B5EF4-FFF2-40B4-BE49-F238E27FC236}">
                <a16:creationId xmlns:a16="http://schemas.microsoft.com/office/drawing/2014/main" id="{AF2498AF-0E43-95EB-E19D-D62EAD6A47B0}"/>
              </a:ext>
            </a:extLst>
          </p:cNvPr>
          <p:cNvSpPr txBox="1"/>
          <p:nvPr/>
        </p:nvSpPr>
        <p:spPr>
          <a:xfrm>
            <a:off x="424678" y="536687"/>
            <a:ext cx="1080792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1" dirty="0">
                <a:solidFill>
                  <a:schemeClr val="accent1">
                    <a:lumMod val="50000"/>
                  </a:schemeClr>
                </a:solidFill>
                <a:sym typeface="+mn-ea"/>
              </a:rPr>
              <a:t>Weather</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apps</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are</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becoming the</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most</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popular</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way</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for</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the</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public</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to</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access</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weather</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service.</a:t>
            </a:r>
            <a:endParaRPr lang="en-US" altLang="zh-CN" sz="1400" b="0" i="0" u="none" strike="noStrike" dirty="0">
              <a:solidFill>
                <a:srgbClr val="333333"/>
              </a:solidFill>
              <a:effectLst/>
              <a:latin typeface="Microsoft YaHei" panose="020B0503020204020204" pitchFamily="34" charset="-122"/>
              <a:ea typeface="Microsoft YaHei" panose="020B0503020204020204" pitchFamily="34" charset="-122"/>
            </a:endParaRPr>
          </a:p>
        </p:txBody>
      </p:sp>
      <p:grpSp>
        <p:nvGrpSpPr>
          <p:cNvPr id="15" name="组合 14">
            <a:extLst>
              <a:ext uri="{FF2B5EF4-FFF2-40B4-BE49-F238E27FC236}">
                <a16:creationId xmlns:a16="http://schemas.microsoft.com/office/drawing/2014/main" id="{1C2F5D59-B6B8-4DC5-1838-E8C9BD3AEE51}"/>
              </a:ext>
            </a:extLst>
          </p:cNvPr>
          <p:cNvGrpSpPr/>
          <p:nvPr/>
        </p:nvGrpSpPr>
        <p:grpSpPr>
          <a:xfrm>
            <a:off x="5749198" y="1657802"/>
            <a:ext cx="5886449" cy="3807094"/>
            <a:chOff x="376518" y="2328939"/>
            <a:chExt cx="5459506" cy="3202589"/>
          </a:xfrm>
        </p:grpSpPr>
        <p:pic>
          <p:nvPicPr>
            <p:cNvPr id="7" name="图片 6">
              <a:extLst>
                <a:ext uri="{FF2B5EF4-FFF2-40B4-BE49-F238E27FC236}">
                  <a16:creationId xmlns:a16="http://schemas.microsoft.com/office/drawing/2014/main" id="{76CBEDF2-DB85-D8DA-5893-A4FD4DC2889D}"/>
                </a:ext>
              </a:extLst>
            </p:cNvPr>
            <p:cNvPicPr>
              <a:picLocks noChangeAspect="1"/>
            </p:cNvPicPr>
            <p:nvPr/>
          </p:nvPicPr>
          <p:blipFill rotWithShape="1">
            <a:blip r:embed="rId3"/>
            <a:srcRect r="29758"/>
            <a:stretch/>
          </p:blipFill>
          <p:spPr>
            <a:xfrm>
              <a:off x="376518" y="2498209"/>
              <a:ext cx="5459506" cy="3033319"/>
            </a:xfrm>
            <a:prstGeom prst="rect">
              <a:avLst/>
            </a:prstGeom>
          </p:spPr>
        </p:pic>
        <p:sp>
          <p:nvSpPr>
            <p:cNvPr id="8" name="文本框 7">
              <a:extLst>
                <a:ext uri="{FF2B5EF4-FFF2-40B4-BE49-F238E27FC236}">
                  <a16:creationId xmlns:a16="http://schemas.microsoft.com/office/drawing/2014/main" id="{D7FAF7A8-A63E-5CBD-BE2E-F761589F0298}"/>
                </a:ext>
              </a:extLst>
            </p:cNvPr>
            <p:cNvSpPr txBox="1"/>
            <p:nvPr/>
          </p:nvSpPr>
          <p:spPr>
            <a:xfrm>
              <a:off x="938332" y="2328939"/>
              <a:ext cx="2655215" cy="1009736"/>
            </a:xfrm>
            <a:prstGeom prst="rect">
              <a:avLst/>
            </a:prstGeom>
            <a:noFill/>
          </p:spPr>
          <p:txBody>
            <a:bodyPr wrap="square" rtlCol="0">
              <a:spAutoFit/>
            </a:bodyPr>
            <a:lstStyle/>
            <a:p>
              <a:r>
                <a:rPr kumimoji="1" lang="en-GB" altLang="zh-CN" b="1" dirty="0"/>
                <a:t>National Public Meteorological Service Satisfaction</a:t>
              </a:r>
              <a:r>
                <a:rPr kumimoji="1" lang="zh-CN" altLang="en-US" b="1" dirty="0"/>
                <a:t> </a:t>
              </a:r>
              <a:r>
                <a:rPr kumimoji="1" lang="en-US" altLang="zh-CN" b="1" dirty="0"/>
                <a:t>Scores</a:t>
              </a:r>
              <a:r>
                <a:rPr kumimoji="1" lang="zh-CN" altLang="en-US" b="1" dirty="0"/>
                <a:t> </a:t>
              </a:r>
              <a:r>
                <a:rPr kumimoji="1" lang="en-US" altLang="zh-CN" b="1" dirty="0"/>
                <a:t>(2018~2022)</a:t>
              </a:r>
              <a:endParaRPr kumimoji="1" lang="zh-CN" altLang="en-US" b="1" dirty="0"/>
            </a:p>
          </p:txBody>
        </p:sp>
        <p:grpSp>
          <p:nvGrpSpPr>
            <p:cNvPr id="14" name="组合 13">
              <a:extLst>
                <a:ext uri="{FF2B5EF4-FFF2-40B4-BE49-F238E27FC236}">
                  <a16:creationId xmlns:a16="http://schemas.microsoft.com/office/drawing/2014/main" id="{0DE79715-5B74-628E-275B-CCD05A705A9C}"/>
                </a:ext>
              </a:extLst>
            </p:cNvPr>
            <p:cNvGrpSpPr/>
            <p:nvPr/>
          </p:nvGrpSpPr>
          <p:grpSpPr>
            <a:xfrm>
              <a:off x="3993775" y="3758818"/>
              <a:ext cx="1056733" cy="982431"/>
              <a:chOff x="4047563" y="3993630"/>
              <a:chExt cx="1056733" cy="982431"/>
            </a:xfrm>
          </p:grpSpPr>
          <p:pic>
            <p:nvPicPr>
              <p:cNvPr id="9" name="图片 8">
                <a:extLst>
                  <a:ext uri="{FF2B5EF4-FFF2-40B4-BE49-F238E27FC236}">
                    <a16:creationId xmlns:a16="http://schemas.microsoft.com/office/drawing/2014/main" id="{2391A205-78E7-5FAE-C989-75292A8F1E28}"/>
                  </a:ext>
                </a:extLst>
              </p:cNvPr>
              <p:cNvPicPr>
                <a:picLocks noChangeAspect="1"/>
              </p:cNvPicPr>
              <p:nvPr/>
            </p:nvPicPr>
            <p:blipFill>
              <a:blip r:embed="rId4"/>
              <a:stretch>
                <a:fillRect/>
              </a:stretch>
            </p:blipFill>
            <p:spPr>
              <a:xfrm>
                <a:off x="4047563" y="3993630"/>
                <a:ext cx="1056733" cy="982431"/>
              </a:xfrm>
              <a:prstGeom prst="rect">
                <a:avLst/>
              </a:prstGeom>
              <a:ln>
                <a:solidFill>
                  <a:schemeClr val="tx1"/>
                </a:solidFill>
              </a:ln>
            </p:spPr>
          </p:pic>
          <p:sp>
            <p:nvSpPr>
              <p:cNvPr id="10" name="矩形 9">
                <a:extLst>
                  <a:ext uri="{FF2B5EF4-FFF2-40B4-BE49-F238E27FC236}">
                    <a16:creationId xmlns:a16="http://schemas.microsoft.com/office/drawing/2014/main" id="{AA4ADA04-8E48-CBCB-CD83-5D947916AA06}"/>
                  </a:ext>
                </a:extLst>
              </p:cNvPr>
              <p:cNvSpPr/>
              <p:nvPr/>
            </p:nvSpPr>
            <p:spPr>
              <a:xfrm>
                <a:off x="4243114" y="4055854"/>
                <a:ext cx="759192" cy="327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000" b="1" dirty="0">
                    <a:solidFill>
                      <a:schemeClr val="tx1"/>
                    </a:solidFill>
                  </a:rPr>
                  <a:t>National</a:t>
                </a:r>
              </a:p>
            </p:txBody>
          </p:sp>
          <p:sp>
            <p:nvSpPr>
              <p:cNvPr id="11" name="矩形 10">
                <a:extLst>
                  <a:ext uri="{FF2B5EF4-FFF2-40B4-BE49-F238E27FC236}">
                    <a16:creationId xmlns:a16="http://schemas.microsoft.com/office/drawing/2014/main" id="{369B5ECF-1851-A35B-38FB-C24A809D5D46}"/>
                  </a:ext>
                </a:extLst>
              </p:cNvPr>
              <p:cNvSpPr/>
              <p:nvPr/>
            </p:nvSpPr>
            <p:spPr>
              <a:xfrm>
                <a:off x="4256561" y="4352248"/>
                <a:ext cx="759192" cy="327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000" b="1" dirty="0">
                    <a:solidFill>
                      <a:schemeClr val="tx1"/>
                    </a:solidFill>
                  </a:rPr>
                  <a:t>Urban</a:t>
                </a:r>
              </a:p>
            </p:txBody>
          </p:sp>
          <p:sp>
            <p:nvSpPr>
              <p:cNvPr id="12" name="矩形 11">
                <a:extLst>
                  <a:ext uri="{FF2B5EF4-FFF2-40B4-BE49-F238E27FC236}">
                    <a16:creationId xmlns:a16="http://schemas.microsoft.com/office/drawing/2014/main" id="{CCEF986D-E92D-03C0-DC0A-7E0A6CA5180C}"/>
                  </a:ext>
                </a:extLst>
              </p:cNvPr>
              <p:cNvSpPr/>
              <p:nvPr/>
            </p:nvSpPr>
            <p:spPr>
              <a:xfrm>
                <a:off x="4256561" y="4629981"/>
                <a:ext cx="759192" cy="327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000" b="1" dirty="0">
                    <a:solidFill>
                      <a:schemeClr val="tx1"/>
                    </a:solidFill>
                  </a:rPr>
                  <a:t>Rural</a:t>
                </a:r>
              </a:p>
            </p:txBody>
          </p:sp>
        </p:grpSp>
        <p:sp>
          <p:nvSpPr>
            <p:cNvPr id="13" name="文本框 12">
              <a:extLst>
                <a:ext uri="{FF2B5EF4-FFF2-40B4-BE49-F238E27FC236}">
                  <a16:creationId xmlns:a16="http://schemas.microsoft.com/office/drawing/2014/main" id="{CD3ADACB-10E2-33D3-35A2-2F6DC8C4B444}"/>
                </a:ext>
              </a:extLst>
            </p:cNvPr>
            <p:cNvSpPr txBox="1"/>
            <p:nvPr/>
          </p:nvSpPr>
          <p:spPr>
            <a:xfrm>
              <a:off x="649110" y="4907714"/>
              <a:ext cx="4635584" cy="246221"/>
            </a:xfrm>
            <a:prstGeom prst="rect">
              <a:avLst/>
            </a:prstGeom>
            <a:noFill/>
          </p:spPr>
          <p:txBody>
            <a:bodyPr wrap="square" rtlCol="0">
              <a:spAutoFit/>
            </a:bodyPr>
            <a:lstStyle/>
            <a:p>
              <a:pPr algn="r"/>
              <a:r>
                <a:rPr kumimoji="1" lang="en-US" altLang="zh-CN" sz="1000" i="1" dirty="0"/>
                <a:t>From</a:t>
              </a:r>
              <a:r>
                <a:rPr kumimoji="1" lang="zh-CN" altLang="en-US" sz="1000" i="1" dirty="0"/>
                <a:t> </a:t>
              </a:r>
              <a:r>
                <a:rPr kumimoji="1" lang="en-US" altLang="zh-CN" sz="1000" i="1" dirty="0"/>
                <a:t>Chinese</a:t>
              </a:r>
              <a:r>
                <a:rPr kumimoji="1" lang="zh-CN" altLang="en-US" sz="1000" i="1" dirty="0"/>
                <a:t> </a:t>
              </a:r>
              <a:r>
                <a:rPr kumimoji="1" lang="en-US" altLang="zh-CN" sz="1000" i="1" dirty="0"/>
                <a:t>Meteorological</a:t>
              </a:r>
              <a:r>
                <a:rPr kumimoji="1" lang="zh-CN" altLang="en-US" sz="1000" i="1" dirty="0"/>
                <a:t> </a:t>
              </a:r>
              <a:r>
                <a:rPr kumimoji="1" lang="en-US" altLang="zh-CN" sz="1000" i="1" dirty="0"/>
                <a:t>Administration</a:t>
              </a:r>
              <a:r>
                <a:rPr kumimoji="1" lang="zh-CN" altLang="en-US" sz="1000" i="1" dirty="0"/>
                <a:t> </a:t>
              </a:r>
              <a:r>
                <a:rPr kumimoji="1" lang="en-US" altLang="zh-CN" sz="1000" i="1" dirty="0"/>
                <a:t>Survey</a:t>
              </a:r>
              <a:endParaRPr kumimoji="1" lang="zh-CN" altLang="en-US" sz="1000" i="1" dirty="0"/>
            </a:p>
          </p:txBody>
        </p:sp>
      </p:grpSp>
      <p:graphicFrame>
        <p:nvGraphicFramePr>
          <p:cNvPr id="18" name="图表 17">
            <a:extLst>
              <a:ext uri="{FF2B5EF4-FFF2-40B4-BE49-F238E27FC236}">
                <a16:creationId xmlns:a16="http://schemas.microsoft.com/office/drawing/2014/main" id="{8B62E6E3-7D22-3571-1A7F-578FD1B6AAA5}"/>
              </a:ext>
            </a:extLst>
          </p:cNvPr>
          <p:cNvGraphicFramePr/>
          <p:nvPr>
            <p:extLst>
              <p:ext uri="{D42A27DB-BD31-4B8C-83A1-F6EECF244321}">
                <p14:modId xmlns:p14="http://schemas.microsoft.com/office/powerpoint/2010/main" val="635433362"/>
              </p:ext>
            </p:extLst>
          </p:nvPr>
        </p:nvGraphicFramePr>
        <p:xfrm>
          <a:off x="910701" y="1525217"/>
          <a:ext cx="3302500" cy="3872663"/>
        </p:xfrm>
        <a:graphic>
          <a:graphicData uri="http://schemas.openxmlformats.org/drawingml/2006/chart">
            <c:chart xmlns:c="http://schemas.openxmlformats.org/drawingml/2006/chart" xmlns:r="http://schemas.openxmlformats.org/officeDocument/2006/relationships" r:id="rId5"/>
          </a:graphicData>
        </a:graphic>
      </p:graphicFrame>
      <p:sp>
        <p:nvSpPr>
          <p:cNvPr id="19" name="文本框 18">
            <a:extLst>
              <a:ext uri="{FF2B5EF4-FFF2-40B4-BE49-F238E27FC236}">
                <a16:creationId xmlns:a16="http://schemas.microsoft.com/office/drawing/2014/main" id="{08342470-C35F-36CE-F39B-57A81B0AC042}"/>
              </a:ext>
            </a:extLst>
          </p:cNvPr>
          <p:cNvSpPr txBox="1"/>
          <p:nvPr/>
        </p:nvSpPr>
        <p:spPr>
          <a:xfrm>
            <a:off x="2270893" y="1235074"/>
            <a:ext cx="1942308" cy="1477328"/>
          </a:xfrm>
          <a:prstGeom prst="rect">
            <a:avLst/>
          </a:prstGeom>
          <a:noFill/>
        </p:spPr>
        <p:txBody>
          <a:bodyPr wrap="square" rtlCol="0">
            <a:spAutoFit/>
          </a:bodyPr>
          <a:lstStyle/>
          <a:p>
            <a:pPr algn="r"/>
            <a:r>
              <a:rPr kumimoji="1" lang="en-US" altLang="zh-CN" b="1" dirty="0"/>
              <a:t>Distribution</a:t>
            </a:r>
            <a:r>
              <a:rPr kumimoji="1" lang="zh-CN" altLang="en-US" b="1" dirty="0"/>
              <a:t> </a:t>
            </a:r>
            <a:r>
              <a:rPr kumimoji="1" lang="en-US" altLang="zh-CN" b="1" dirty="0"/>
              <a:t>of</a:t>
            </a:r>
            <a:r>
              <a:rPr kumimoji="1" lang="zh-CN" altLang="en-US" b="1" dirty="0"/>
              <a:t> </a:t>
            </a:r>
            <a:r>
              <a:rPr kumimoji="1" lang="en-US" altLang="zh-CN" b="1" dirty="0"/>
              <a:t>public</a:t>
            </a:r>
            <a:r>
              <a:rPr kumimoji="1" lang="zh-CN" altLang="en-US" b="1" dirty="0"/>
              <a:t> </a:t>
            </a:r>
            <a:r>
              <a:rPr kumimoji="1" lang="en-US" altLang="zh-CN" b="1" dirty="0"/>
              <a:t>channels</a:t>
            </a:r>
            <a:r>
              <a:rPr kumimoji="1" lang="zh-CN" altLang="en-US" b="1" dirty="0"/>
              <a:t> </a:t>
            </a:r>
            <a:r>
              <a:rPr kumimoji="1" lang="en-US" altLang="zh-CN" b="1" dirty="0"/>
              <a:t>to</a:t>
            </a:r>
            <a:r>
              <a:rPr kumimoji="1" lang="zh-CN" altLang="en-US" b="1" dirty="0"/>
              <a:t> </a:t>
            </a:r>
            <a:r>
              <a:rPr kumimoji="1" lang="en-US" altLang="zh-CN" b="1" dirty="0"/>
              <a:t>access</a:t>
            </a:r>
            <a:r>
              <a:rPr kumimoji="1" lang="zh-CN" altLang="en-US" b="1" dirty="0"/>
              <a:t> </a:t>
            </a:r>
            <a:r>
              <a:rPr kumimoji="1" lang="en-US" altLang="zh-CN" b="1" dirty="0"/>
              <a:t>weather</a:t>
            </a:r>
            <a:r>
              <a:rPr kumimoji="1" lang="zh-CN" altLang="en-US" b="1" dirty="0"/>
              <a:t> </a:t>
            </a:r>
            <a:r>
              <a:rPr kumimoji="1" lang="en-US" altLang="zh-CN" b="1" dirty="0"/>
              <a:t>information.</a:t>
            </a:r>
            <a:endParaRPr kumimoji="1" lang="zh-CN" altLang="en-US" b="1" dirty="0"/>
          </a:p>
        </p:txBody>
      </p:sp>
      <p:grpSp>
        <p:nvGrpSpPr>
          <p:cNvPr id="25" name="组合 24">
            <a:extLst>
              <a:ext uri="{FF2B5EF4-FFF2-40B4-BE49-F238E27FC236}">
                <a16:creationId xmlns:a16="http://schemas.microsoft.com/office/drawing/2014/main" id="{120BC5A2-2984-14B2-6022-4B5794137EDD}"/>
              </a:ext>
            </a:extLst>
          </p:cNvPr>
          <p:cNvGrpSpPr/>
          <p:nvPr/>
        </p:nvGrpSpPr>
        <p:grpSpPr>
          <a:xfrm>
            <a:off x="424678" y="2628641"/>
            <a:ext cx="1088586" cy="2030169"/>
            <a:chOff x="5215767" y="1653032"/>
            <a:chExt cx="1088586" cy="2030169"/>
          </a:xfrm>
        </p:grpSpPr>
        <p:pic>
          <p:nvPicPr>
            <p:cNvPr id="22" name="图片 21">
              <a:extLst>
                <a:ext uri="{FF2B5EF4-FFF2-40B4-BE49-F238E27FC236}">
                  <a16:creationId xmlns:a16="http://schemas.microsoft.com/office/drawing/2014/main" id="{EE8E42E6-9A47-D9FA-02B1-1829226843DC}"/>
                </a:ext>
              </a:extLst>
            </p:cNvPr>
            <p:cNvPicPr>
              <a:picLocks noChangeAspect="1"/>
            </p:cNvPicPr>
            <p:nvPr/>
          </p:nvPicPr>
          <p:blipFill>
            <a:blip r:embed="rId6"/>
            <a:stretch>
              <a:fillRect/>
            </a:stretch>
          </p:blipFill>
          <p:spPr>
            <a:xfrm>
              <a:off x="5215767" y="1653032"/>
              <a:ext cx="1088586" cy="2030169"/>
            </a:xfrm>
            <a:prstGeom prst="rect">
              <a:avLst/>
            </a:prstGeom>
          </p:spPr>
        </p:pic>
        <p:pic>
          <p:nvPicPr>
            <p:cNvPr id="24" name="图片 23">
              <a:extLst>
                <a:ext uri="{FF2B5EF4-FFF2-40B4-BE49-F238E27FC236}">
                  <a16:creationId xmlns:a16="http://schemas.microsoft.com/office/drawing/2014/main" id="{7B88AAD1-4F63-2D52-8116-6AB64E862069}"/>
                </a:ext>
              </a:extLst>
            </p:cNvPr>
            <p:cNvPicPr>
              <a:picLocks noChangeAspect="1"/>
            </p:cNvPicPr>
            <p:nvPr/>
          </p:nvPicPr>
          <p:blipFill>
            <a:blip r:embed="rId7"/>
            <a:stretch>
              <a:fillRect/>
            </a:stretch>
          </p:blipFill>
          <p:spPr>
            <a:xfrm>
              <a:off x="5347442" y="1772813"/>
              <a:ext cx="842621" cy="1823516"/>
            </a:xfrm>
            <a:prstGeom prst="rect">
              <a:avLst/>
            </a:prstGeom>
          </p:spPr>
        </p:pic>
      </p:grpSp>
      <p:sp>
        <p:nvSpPr>
          <p:cNvPr id="27" name="文本框 26">
            <a:extLst>
              <a:ext uri="{FF2B5EF4-FFF2-40B4-BE49-F238E27FC236}">
                <a16:creationId xmlns:a16="http://schemas.microsoft.com/office/drawing/2014/main" id="{0760BA41-4555-8F40-53A3-79248E0ED44A}"/>
              </a:ext>
            </a:extLst>
          </p:cNvPr>
          <p:cNvSpPr txBox="1"/>
          <p:nvPr/>
        </p:nvSpPr>
        <p:spPr>
          <a:xfrm>
            <a:off x="556353" y="5476392"/>
            <a:ext cx="6096000" cy="246221"/>
          </a:xfrm>
          <a:prstGeom prst="rect">
            <a:avLst/>
          </a:prstGeom>
          <a:noFill/>
        </p:spPr>
        <p:txBody>
          <a:bodyPr wrap="square">
            <a:spAutoFit/>
          </a:bodyPr>
          <a:lstStyle/>
          <a:p>
            <a:pPr algn="r"/>
            <a:r>
              <a:rPr kumimoji="1" lang="en-US" altLang="zh-CN" sz="1000" i="1" dirty="0"/>
              <a:t>From</a:t>
            </a:r>
            <a:r>
              <a:rPr kumimoji="1" lang="zh-CN" altLang="en-US" sz="1000" i="1" dirty="0"/>
              <a:t> </a:t>
            </a:r>
            <a:r>
              <a:rPr kumimoji="1" lang="en-US" altLang="zh-CN" sz="1000" i="1" dirty="0"/>
              <a:t>Chinese</a:t>
            </a:r>
            <a:r>
              <a:rPr kumimoji="1" lang="zh-CN" altLang="en-US" sz="1000" i="1" dirty="0"/>
              <a:t> </a:t>
            </a:r>
            <a:r>
              <a:rPr kumimoji="1" lang="en-US" altLang="zh-CN" sz="1000" i="1" dirty="0"/>
              <a:t>Meteorological</a:t>
            </a:r>
            <a:r>
              <a:rPr kumimoji="1" lang="zh-CN" altLang="en-US" sz="1000" i="1" dirty="0"/>
              <a:t> </a:t>
            </a:r>
            <a:r>
              <a:rPr kumimoji="1" lang="en-US" altLang="zh-CN" sz="1000" i="1" dirty="0"/>
              <a:t>Administration</a:t>
            </a:r>
            <a:r>
              <a:rPr kumimoji="1" lang="zh-CN" altLang="en-US" sz="1000" i="1" dirty="0"/>
              <a:t> </a:t>
            </a:r>
            <a:r>
              <a:rPr kumimoji="1" lang="en-US" altLang="zh-CN" sz="1000" i="1" dirty="0"/>
              <a:t>Survey</a:t>
            </a:r>
            <a:endParaRPr kumimoji="1" lang="zh-CN" altLang="en-US" sz="1000" i="1" dirty="0"/>
          </a:p>
        </p:txBody>
      </p:sp>
    </p:spTree>
    <p:extLst>
      <p:ext uri="{BB962C8B-B14F-4D97-AF65-F5344CB8AC3E}">
        <p14:creationId xmlns:p14="http://schemas.microsoft.com/office/powerpoint/2010/main" val="2904451260"/>
      </p:ext>
    </p:extLst>
  </p:cSld>
  <p:clrMapOvr>
    <a:masterClrMapping/>
  </p:clrMapOvr>
  <p:transition spd="med" advTm="30039"/>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0"/>
            <a:ext cx="3184072" cy="389850"/>
          </a:xfrm>
          <a:prstGeom prst="rect">
            <a:avLst/>
          </a:prstGeom>
          <a:solidFill>
            <a:srgbClr val="00B0F0"/>
          </a:solidFill>
          <a:ln>
            <a:solidFill>
              <a:srgbClr val="41C994"/>
            </a:solidFill>
          </a:ln>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25400" tIns="25400" rIns="25400" bIns="25400" numCol="1" spcCol="38100" rtlCol="0" anchor="t" forceAA="0">
            <a:spAutoFit/>
          </a:bodyPr>
          <a:lstStyle/>
          <a:p>
            <a:pPr algn="ctr" defTabSz="412750" hangingPunct="0"/>
            <a:r>
              <a:rPr lang="en-US" altLang="zh-CN" sz="2200" dirty="0">
                <a:solidFill>
                  <a:schemeClr val="bg1"/>
                </a:solidFill>
                <a:latin typeface="PingFang SC Regular" panose="020B0400000000000000" charset="-122"/>
                <a:ea typeface="PingFang SC Regular" panose="020B0400000000000000" charset="-122"/>
                <a:sym typeface="+mn-ea"/>
              </a:rPr>
              <a:t>MOJI</a:t>
            </a:r>
            <a:r>
              <a:rPr lang="zh-CN" altLang="en-US" sz="2200" dirty="0">
                <a:solidFill>
                  <a:schemeClr val="bg1"/>
                </a:solidFill>
                <a:latin typeface="PingFang SC Regular" panose="020B0400000000000000" charset="-122"/>
                <a:ea typeface="PingFang SC Regular" panose="020B0400000000000000" charset="-122"/>
                <a:sym typeface="+mn-ea"/>
              </a:rPr>
              <a:t> </a:t>
            </a:r>
            <a:r>
              <a:rPr lang="en-US" altLang="zh-CN" sz="2200" dirty="0">
                <a:solidFill>
                  <a:schemeClr val="bg1"/>
                </a:solidFill>
                <a:latin typeface="PingFang SC Regular" panose="020B0400000000000000" charset="-122"/>
                <a:ea typeface="PingFang SC Regular" panose="020B0400000000000000" charset="-122"/>
                <a:sym typeface="+mn-ea"/>
              </a:rPr>
              <a:t>WEATHER</a:t>
            </a:r>
            <a:endParaRPr lang="zh-CN" altLang="en-US" sz="2200" dirty="0">
              <a:solidFill>
                <a:schemeClr val="bg1"/>
              </a:solidFill>
              <a:latin typeface="PingFang SC Regular" panose="020B0400000000000000" charset="-122"/>
              <a:ea typeface="PingFang SC Regular" panose="020B0400000000000000" charset="-122"/>
              <a:sym typeface="+mn-ea"/>
            </a:endParaRPr>
          </a:p>
        </p:txBody>
      </p:sp>
      <p:sp>
        <p:nvSpPr>
          <p:cNvPr id="3" name="灯片编号占位符 2">
            <a:extLst>
              <a:ext uri="{FF2B5EF4-FFF2-40B4-BE49-F238E27FC236}">
                <a16:creationId xmlns:a16="http://schemas.microsoft.com/office/drawing/2014/main" id="{0BEFF50D-3E9F-5240-BE0F-670B4643B5D1}"/>
              </a:ext>
            </a:extLst>
          </p:cNvPr>
          <p:cNvSpPr>
            <a:spLocks noGrp="1"/>
          </p:cNvSpPr>
          <p:nvPr>
            <p:ph type="sldNum" sz="quarter" idx="2"/>
          </p:nvPr>
        </p:nvSpPr>
        <p:spPr/>
        <p:txBody>
          <a:bodyPr/>
          <a:lstStyle/>
          <a:p>
            <a:fld id="{86CB4B4D-7CA3-9044-876B-883B54F8677D}" type="slidenum">
              <a:rPr lang="en-US" altLang="zh-CN" smtClean="0"/>
              <a:t>3</a:t>
            </a:fld>
            <a:endParaRPr lang="en-US" altLang="zh-CN"/>
          </a:p>
        </p:txBody>
      </p:sp>
      <p:sp>
        <p:nvSpPr>
          <p:cNvPr id="6" name="文本框 5">
            <a:extLst>
              <a:ext uri="{FF2B5EF4-FFF2-40B4-BE49-F238E27FC236}">
                <a16:creationId xmlns:a16="http://schemas.microsoft.com/office/drawing/2014/main" id="{F4474447-9179-CCC7-2975-6E4E139B0723}"/>
              </a:ext>
            </a:extLst>
          </p:cNvPr>
          <p:cNvSpPr txBox="1"/>
          <p:nvPr/>
        </p:nvSpPr>
        <p:spPr>
          <a:xfrm>
            <a:off x="242527" y="645418"/>
            <a:ext cx="10257833" cy="400110"/>
          </a:xfrm>
          <a:prstGeom prst="rect">
            <a:avLst/>
          </a:prstGeom>
          <a:noFill/>
        </p:spPr>
        <p:txBody>
          <a:bodyPr wrap="square">
            <a:spAutoFit/>
          </a:bodyPr>
          <a:lstStyle/>
          <a:p>
            <a:r>
              <a:rPr lang="en-US" altLang="zh-CN" sz="2000" b="1" dirty="0">
                <a:solidFill>
                  <a:schemeClr val="accent1">
                    <a:lumMod val="50000"/>
                  </a:schemeClr>
                </a:solidFill>
                <a:sym typeface="+mn-ea"/>
              </a:rPr>
              <a:t>Commercial</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weather</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services</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play</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an</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active</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role</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in</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national</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and</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regional</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public</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events</a:t>
            </a:r>
            <a:endParaRPr lang="zh-CN" altLang="en-US" sz="2000" b="1" dirty="0">
              <a:solidFill>
                <a:schemeClr val="accent1">
                  <a:lumMod val="50000"/>
                </a:schemeClr>
              </a:solidFill>
            </a:endParaRPr>
          </a:p>
        </p:txBody>
      </p:sp>
      <p:pic>
        <p:nvPicPr>
          <p:cNvPr id="7" name="图片 6">
            <a:extLst>
              <a:ext uri="{FF2B5EF4-FFF2-40B4-BE49-F238E27FC236}">
                <a16:creationId xmlns:a16="http://schemas.microsoft.com/office/drawing/2014/main" id="{2585D9A3-FB41-46EE-21D6-E3275591C332}"/>
              </a:ext>
            </a:extLst>
          </p:cNvPr>
          <p:cNvPicPr>
            <a:picLocks noChangeAspect="1"/>
          </p:cNvPicPr>
          <p:nvPr/>
        </p:nvPicPr>
        <p:blipFill>
          <a:blip r:embed="rId3"/>
          <a:stretch>
            <a:fillRect/>
          </a:stretch>
        </p:blipFill>
        <p:spPr>
          <a:xfrm>
            <a:off x="487680" y="1966651"/>
            <a:ext cx="4358640" cy="3299198"/>
          </a:xfrm>
          <a:prstGeom prst="rect">
            <a:avLst/>
          </a:prstGeom>
        </p:spPr>
      </p:pic>
      <p:graphicFrame>
        <p:nvGraphicFramePr>
          <p:cNvPr id="10" name="图示 9">
            <a:extLst>
              <a:ext uri="{FF2B5EF4-FFF2-40B4-BE49-F238E27FC236}">
                <a16:creationId xmlns:a16="http://schemas.microsoft.com/office/drawing/2014/main" id="{06136781-BBE9-3B9E-F651-BCF278C29A07}"/>
              </a:ext>
            </a:extLst>
          </p:cNvPr>
          <p:cNvGraphicFramePr/>
          <p:nvPr>
            <p:extLst>
              <p:ext uri="{D42A27DB-BD31-4B8C-83A1-F6EECF244321}">
                <p14:modId xmlns:p14="http://schemas.microsoft.com/office/powerpoint/2010/main" val="2094808846"/>
              </p:ext>
            </p:extLst>
          </p:nvPr>
        </p:nvGraphicFramePr>
        <p:xfrm>
          <a:off x="4397617" y="1547317"/>
          <a:ext cx="5801360" cy="43353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右大括号 10">
            <a:extLst>
              <a:ext uri="{FF2B5EF4-FFF2-40B4-BE49-F238E27FC236}">
                <a16:creationId xmlns:a16="http://schemas.microsoft.com/office/drawing/2014/main" id="{F5555F58-01F6-1B41-9C0E-65D5EBAB0D13}"/>
              </a:ext>
            </a:extLst>
          </p:cNvPr>
          <p:cNvSpPr/>
          <p:nvPr/>
        </p:nvSpPr>
        <p:spPr>
          <a:xfrm>
            <a:off x="9525000" y="1767840"/>
            <a:ext cx="365760" cy="294132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9CA6A9E6-6CE5-AC8E-ABA9-10EE1CDA5631}"/>
              </a:ext>
            </a:extLst>
          </p:cNvPr>
          <p:cNvSpPr txBox="1"/>
          <p:nvPr/>
        </p:nvSpPr>
        <p:spPr>
          <a:xfrm>
            <a:off x="9973703" y="2527636"/>
            <a:ext cx="1943977" cy="923330"/>
          </a:xfrm>
          <a:prstGeom prst="rect">
            <a:avLst/>
          </a:prstGeom>
          <a:noFill/>
        </p:spPr>
        <p:txBody>
          <a:bodyPr wrap="square">
            <a:spAutoFit/>
          </a:bodyPr>
          <a:lstStyle/>
          <a:p>
            <a:r>
              <a:rPr lang="en-US" altLang="zh-CN" b="1" dirty="0"/>
              <a:t>National </a:t>
            </a:r>
            <a:r>
              <a:rPr lang="zh-CN" altLang="en-US" b="1" dirty="0"/>
              <a:t> </a:t>
            </a:r>
            <a:r>
              <a:rPr lang="en-US" altLang="zh-CN" b="1" dirty="0"/>
              <a:t>meteorological</a:t>
            </a:r>
            <a:r>
              <a:rPr lang="zh-CN" altLang="en-US" b="1" dirty="0"/>
              <a:t> </a:t>
            </a:r>
            <a:r>
              <a:rPr lang="en-US" altLang="zh-CN" b="1" dirty="0"/>
              <a:t>administration.</a:t>
            </a:r>
          </a:p>
        </p:txBody>
      </p:sp>
      <p:sp>
        <p:nvSpPr>
          <p:cNvPr id="13" name="文本框 12">
            <a:extLst>
              <a:ext uri="{FF2B5EF4-FFF2-40B4-BE49-F238E27FC236}">
                <a16:creationId xmlns:a16="http://schemas.microsoft.com/office/drawing/2014/main" id="{66732951-D6A1-111C-E4EB-05EE79CFFDAA}"/>
              </a:ext>
            </a:extLst>
          </p:cNvPr>
          <p:cNvSpPr txBox="1"/>
          <p:nvPr/>
        </p:nvSpPr>
        <p:spPr>
          <a:xfrm>
            <a:off x="9973702" y="4937879"/>
            <a:ext cx="1943977" cy="923330"/>
          </a:xfrm>
          <a:prstGeom prst="rect">
            <a:avLst/>
          </a:prstGeom>
          <a:noFill/>
        </p:spPr>
        <p:txBody>
          <a:bodyPr wrap="square">
            <a:spAutoFit/>
          </a:bodyPr>
          <a:lstStyle/>
          <a:p>
            <a:r>
              <a:rPr lang="en-US" altLang="zh-CN" b="1" dirty="0"/>
              <a:t>Commercial</a:t>
            </a:r>
            <a:r>
              <a:rPr lang="zh-CN" altLang="en-US" b="1" dirty="0"/>
              <a:t> </a:t>
            </a:r>
            <a:r>
              <a:rPr lang="en-US" altLang="zh-CN" b="1" dirty="0"/>
              <a:t>weather</a:t>
            </a:r>
            <a:r>
              <a:rPr lang="zh-CN" altLang="en-US" b="1" dirty="0"/>
              <a:t> </a:t>
            </a:r>
            <a:r>
              <a:rPr lang="en-US" altLang="zh-CN" b="1" dirty="0"/>
              <a:t>company</a:t>
            </a:r>
            <a:r>
              <a:rPr lang="zh-CN" altLang="en-US" b="1" dirty="0"/>
              <a:t> </a:t>
            </a:r>
          </a:p>
        </p:txBody>
      </p:sp>
      <p:cxnSp>
        <p:nvCxnSpPr>
          <p:cNvPr id="15" name="直线箭头连接符 14">
            <a:extLst>
              <a:ext uri="{FF2B5EF4-FFF2-40B4-BE49-F238E27FC236}">
                <a16:creationId xmlns:a16="http://schemas.microsoft.com/office/drawing/2014/main" id="{43DCA90F-126D-A0E5-3832-A999FB65CA28}"/>
              </a:ext>
            </a:extLst>
          </p:cNvPr>
          <p:cNvCxnSpPr/>
          <p:nvPr/>
        </p:nvCxnSpPr>
        <p:spPr>
          <a:xfrm flipH="1">
            <a:off x="9479280" y="5538757"/>
            <a:ext cx="457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09F5B7F8-776B-8212-6345-2BF3353EDECB}"/>
              </a:ext>
            </a:extLst>
          </p:cNvPr>
          <p:cNvSpPr txBox="1"/>
          <p:nvPr/>
        </p:nvSpPr>
        <p:spPr>
          <a:xfrm>
            <a:off x="3184072" y="6106431"/>
            <a:ext cx="9648233" cy="369332"/>
          </a:xfrm>
          <a:prstGeom prst="rect">
            <a:avLst/>
          </a:prstGeom>
          <a:noFill/>
        </p:spPr>
        <p:txBody>
          <a:bodyPr wrap="square">
            <a:spAutoFit/>
          </a:bodyPr>
          <a:lstStyle/>
          <a:p>
            <a:r>
              <a:rPr lang="en-US" altLang="zh-CN" b="1" dirty="0">
                <a:sym typeface="+mn-ea"/>
              </a:rPr>
              <a:t>2022</a:t>
            </a:r>
            <a:r>
              <a:rPr lang="zh-CN" altLang="en-US" b="1" dirty="0">
                <a:sym typeface="+mn-ea"/>
              </a:rPr>
              <a:t> </a:t>
            </a:r>
            <a:r>
              <a:rPr lang="en-US" altLang="zh-CN" b="1" dirty="0">
                <a:sym typeface="+mn-ea"/>
              </a:rPr>
              <a:t>Beijing</a:t>
            </a:r>
            <a:r>
              <a:rPr lang="zh-CN" altLang="en-US" b="1" dirty="0">
                <a:sym typeface="+mn-ea"/>
              </a:rPr>
              <a:t> </a:t>
            </a:r>
            <a:r>
              <a:rPr lang="en-US" altLang="zh-CN" b="1" dirty="0">
                <a:sym typeface="+mn-ea"/>
              </a:rPr>
              <a:t>Winter</a:t>
            </a:r>
            <a:r>
              <a:rPr lang="zh-CN" altLang="en-US" b="1" dirty="0">
                <a:sym typeface="+mn-ea"/>
              </a:rPr>
              <a:t> </a:t>
            </a:r>
            <a:r>
              <a:rPr lang="en-US" altLang="zh-CN" b="1" dirty="0">
                <a:sym typeface="+mn-ea"/>
              </a:rPr>
              <a:t>Olympic</a:t>
            </a:r>
            <a:r>
              <a:rPr lang="zh-CN" altLang="en-US" b="1" dirty="0">
                <a:sym typeface="+mn-ea"/>
              </a:rPr>
              <a:t> </a:t>
            </a:r>
            <a:r>
              <a:rPr lang="en-US" altLang="zh-CN" b="1" dirty="0">
                <a:sym typeface="+mn-ea"/>
              </a:rPr>
              <a:t>Games</a:t>
            </a:r>
            <a:r>
              <a:rPr lang="zh-CN" altLang="en-US" b="1" dirty="0">
                <a:sym typeface="+mn-ea"/>
              </a:rPr>
              <a:t> </a:t>
            </a:r>
            <a:r>
              <a:rPr lang="en-US" altLang="zh-CN" b="1" dirty="0">
                <a:sym typeface="+mn-ea"/>
              </a:rPr>
              <a:t>weather</a:t>
            </a:r>
            <a:r>
              <a:rPr lang="zh-CN" altLang="en-US" b="1" dirty="0">
                <a:sym typeface="+mn-ea"/>
              </a:rPr>
              <a:t> </a:t>
            </a:r>
            <a:r>
              <a:rPr lang="en-US" altLang="zh-CN" b="1" dirty="0">
                <a:sym typeface="+mn-ea"/>
              </a:rPr>
              <a:t>services</a:t>
            </a:r>
            <a:endParaRPr lang="zh-CN" altLang="en-US" b="1" dirty="0"/>
          </a:p>
        </p:txBody>
      </p:sp>
    </p:spTree>
    <p:extLst>
      <p:ext uri="{BB962C8B-B14F-4D97-AF65-F5344CB8AC3E}">
        <p14:creationId xmlns:p14="http://schemas.microsoft.com/office/powerpoint/2010/main" val="4067857513"/>
      </p:ext>
    </p:extLst>
  </p:cSld>
  <p:clrMapOvr>
    <a:masterClrMapping/>
  </p:clrMapOvr>
  <p:transition spd="med" advTm="30039"/>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p:nvPr/>
        </p:nvSpPr>
        <p:spPr>
          <a:xfrm>
            <a:off x="921703" y="1419543"/>
            <a:ext cx="9981825" cy="2531428"/>
          </a:xfrm>
          <a:prstGeom prst="rect">
            <a:avLst/>
          </a:prstGeom>
          <a:ln w="12700">
            <a:miter lim="400000"/>
          </a:ln>
        </p:spPr>
        <p:txBody>
          <a:bodyPr lIns="35719" tIns="35719" rIns="35719" bIns="35719" anchor="b">
            <a:normAutofit/>
          </a:bodyPr>
          <a:lstStyle>
            <a:lvl1pPr algn="l" defTabSz="1160780">
              <a:defRPr sz="9400" b="1" cap="all">
                <a:solidFill>
                  <a:srgbClr val="444444"/>
                </a:solidFill>
                <a:latin typeface="Helvetica"/>
                <a:ea typeface="Helvetica"/>
                <a:cs typeface="Helvetica"/>
                <a:sym typeface="Helvetica"/>
              </a:defRPr>
            </a:lvl1pPr>
          </a:lstStyle>
          <a:p>
            <a:pPr>
              <a:lnSpc>
                <a:spcPct val="150000"/>
              </a:lnSpc>
            </a:pPr>
            <a:endParaRPr lang="zh-CN" altLang="en-US" sz="4700" dirty="0">
              <a:solidFill>
                <a:schemeClr val="tx1"/>
              </a:solidFill>
              <a:effectLst>
                <a:outerShdw blurRad="38100" dist="19050" dir="2700000" algn="tl" rotWithShape="0">
                  <a:schemeClr val="dk1">
                    <a:alpha val="40000"/>
                    <a:alpha val="40000"/>
                  </a:schemeClr>
                </a:outerShdw>
              </a:effectLst>
              <a:latin typeface="+mj-lt"/>
              <a:ea typeface="微软雅黑" charset="-122"/>
              <a:cs typeface="Heiti SC Light" panose="02000000000000000000" charset="-122"/>
              <a:sym typeface="Helvetica Light"/>
            </a:endParaRPr>
          </a:p>
        </p:txBody>
      </p:sp>
      <p:sp>
        <p:nvSpPr>
          <p:cNvPr id="2" name="文本框 1"/>
          <p:cNvSpPr txBox="1"/>
          <p:nvPr/>
        </p:nvSpPr>
        <p:spPr>
          <a:xfrm>
            <a:off x="0" y="0"/>
            <a:ext cx="3184072" cy="389850"/>
          </a:xfrm>
          <a:prstGeom prst="rect">
            <a:avLst/>
          </a:prstGeom>
          <a:solidFill>
            <a:srgbClr val="00B0F0"/>
          </a:solidFill>
          <a:ln>
            <a:solidFill>
              <a:srgbClr val="41C994"/>
            </a:solidFill>
          </a:ln>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25400" tIns="25400" rIns="25400" bIns="25400" numCol="1" spcCol="38100" rtlCol="0" anchor="t" forceAA="0">
            <a:spAutoFit/>
          </a:bodyPr>
          <a:lstStyle/>
          <a:p>
            <a:pPr algn="ctr" defTabSz="412750" hangingPunct="0"/>
            <a:r>
              <a:rPr lang="en-US" altLang="zh-CN" sz="2200" dirty="0">
                <a:solidFill>
                  <a:schemeClr val="bg1"/>
                </a:solidFill>
                <a:latin typeface="PingFang SC Regular" panose="020B0400000000000000" charset="-122"/>
                <a:ea typeface="PingFang SC Regular" panose="020B0400000000000000" charset="-122"/>
                <a:sym typeface="+mn-ea"/>
              </a:rPr>
              <a:t>MOJI</a:t>
            </a:r>
            <a:r>
              <a:rPr lang="zh-CN" altLang="en-US" sz="2200" dirty="0">
                <a:solidFill>
                  <a:schemeClr val="bg1"/>
                </a:solidFill>
                <a:latin typeface="PingFang SC Regular" panose="020B0400000000000000" charset="-122"/>
                <a:ea typeface="PingFang SC Regular" panose="020B0400000000000000" charset="-122"/>
                <a:sym typeface="+mn-ea"/>
              </a:rPr>
              <a:t> </a:t>
            </a:r>
            <a:r>
              <a:rPr lang="en-US" altLang="zh-CN" sz="2200" dirty="0">
                <a:solidFill>
                  <a:schemeClr val="bg1"/>
                </a:solidFill>
                <a:latin typeface="PingFang SC Regular" panose="020B0400000000000000" charset="-122"/>
                <a:ea typeface="PingFang SC Regular" panose="020B0400000000000000" charset="-122"/>
                <a:sym typeface="+mn-ea"/>
              </a:rPr>
              <a:t>WEATHER</a:t>
            </a:r>
            <a:endParaRPr lang="zh-CN" altLang="en-US" sz="2200" dirty="0">
              <a:solidFill>
                <a:schemeClr val="bg1"/>
              </a:solidFill>
              <a:latin typeface="PingFang SC Regular" panose="020B0400000000000000" charset="-122"/>
              <a:ea typeface="PingFang SC Regular" panose="020B0400000000000000" charset="-122"/>
              <a:sym typeface="+mn-ea"/>
            </a:endParaRPr>
          </a:p>
        </p:txBody>
      </p:sp>
      <p:sp>
        <p:nvSpPr>
          <p:cNvPr id="3" name="灯片编号占位符 2">
            <a:extLst>
              <a:ext uri="{FF2B5EF4-FFF2-40B4-BE49-F238E27FC236}">
                <a16:creationId xmlns:a16="http://schemas.microsoft.com/office/drawing/2014/main" id="{0BEFF50D-3E9F-5240-BE0F-670B4643B5D1}"/>
              </a:ext>
            </a:extLst>
          </p:cNvPr>
          <p:cNvSpPr>
            <a:spLocks noGrp="1"/>
          </p:cNvSpPr>
          <p:nvPr>
            <p:ph type="sldNum" sz="quarter" idx="2"/>
          </p:nvPr>
        </p:nvSpPr>
        <p:spPr/>
        <p:txBody>
          <a:bodyPr/>
          <a:lstStyle/>
          <a:p>
            <a:fld id="{86CB4B4D-7CA3-9044-876B-883B54F8677D}" type="slidenum">
              <a:rPr lang="en-US" altLang="zh-CN" smtClean="0"/>
              <a:t>4</a:t>
            </a:fld>
            <a:endParaRPr lang="en-US" altLang="zh-CN"/>
          </a:p>
        </p:txBody>
      </p:sp>
      <p:sp>
        <p:nvSpPr>
          <p:cNvPr id="4" name="文本框 3">
            <a:extLst>
              <a:ext uri="{FF2B5EF4-FFF2-40B4-BE49-F238E27FC236}">
                <a16:creationId xmlns:a16="http://schemas.microsoft.com/office/drawing/2014/main" id="{B7BE0059-B1B3-CFF7-25BF-0DAAB630A341}"/>
              </a:ext>
            </a:extLst>
          </p:cNvPr>
          <p:cNvSpPr txBox="1"/>
          <p:nvPr/>
        </p:nvSpPr>
        <p:spPr>
          <a:xfrm>
            <a:off x="242527" y="645418"/>
            <a:ext cx="10257833" cy="400110"/>
          </a:xfrm>
          <a:prstGeom prst="rect">
            <a:avLst/>
          </a:prstGeom>
          <a:noFill/>
        </p:spPr>
        <p:txBody>
          <a:bodyPr wrap="square">
            <a:spAutoFit/>
          </a:bodyPr>
          <a:lstStyle/>
          <a:p>
            <a:r>
              <a:rPr lang="en-US" altLang="zh-CN" sz="2000" b="1" dirty="0">
                <a:solidFill>
                  <a:schemeClr val="accent1">
                    <a:lumMod val="50000"/>
                  </a:schemeClr>
                </a:solidFill>
                <a:sym typeface="+mn-ea"/>
              </a:rPr>
              <a:t>Commercial</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weather</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services</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add</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social</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weather</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feedback</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data</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to</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official</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observations.</a:t>
            </a:r>
            <a:r>
              <a:rPr lang="zh-CN" altLang="en-US" sz="2000" b="1" dirty="0">
                <a:solidFill>
                  <a:schemeClr val="accent1">
                    <a:lumMod val="50000"/>
                  </a:schemeClr>
                </a:solidFill>
                <a:sym typeface="+mn-ea"/>
              </a:rPr>
              <a:t> </a:t>
            </a:r>
            <a:endParaRPr lang="zh-CN" altLang="en-US" sz="2000" b="1" dirty="0">
              <a:solidFill>
                <a:schemeClr val="accent1">
                  <a:lumMod val="50000"/>
                </a:schemeClr>
              </a:solidFill>
            </a:endParaRPr>
          </a:p>
        </p:txBody>
      </p:sp>
      <p:pic>
        <p:nvPicPr>
          <p:cNvPr id="11" name="图片 10">
            <a:extLst>
              <a:ext uri="{FF2B5EF4-FFF2-40B4-BE49-F238E27FC236}">
                <a16:creationId xmlns:a16="http://schemas.microsoft.com/office/drawing/2014/main" id="{8377E28F-7397-9138-9681-2097E67308BF}"/>
              </a:ext>
            </a:extLst>
          </p:cNvPr>
          <p:cNvPicPr>
            <a:picLocks noChangeAspect="1"/>
          </p:cNvPicPr>
          <p:nvPr/>
        </p:nvPicPr>
        <p:blipFill>
          <a:blip r:embed="rId3"/>
          <a:stretch>
            <a:fillRect/>
          </a:stretch>
        </p:blipFill>
        <p:spPr>
          <a:xfrm>
            <a:off x="891884" y="2073698"/>
            <a:ext cx="4584376" cy="3025688"/>
          </a:xfrm>
          <a:prstGeom prst="rect">
            <a:avLst/>
          </a:prstGeom>
        </p:spPr>
      </p:pic>
      <p:grpSp>
        <p:nvGrpSpPr>
          <p:cNvPr id="14" name="组合 13">
            <a:extLst>
              <a:ext uri="{FF2B5EF4-FFF2-40B4-BE49-F238E27FC236}">
                <a16:creationId xmlns:a16="http://schemas.microsoft.com/office/drawing/2014/main" id="{99C41C6B-E179-D013-BBDF-9E7479404E79}"/>
              </a:ext>
            </a:extLst>
          </p:cNvPr>
          <p:cNvGrpSpPr/>
          <p:nvPr/>
        </p:nvGrpSpPr>
        <p:grpSpPr>
          <a:xfrm>
            <a:off x="6874657" y="1682393"/>
            <a:ext cx="2090755" cy="3951659"/>
            <a:chOff x="6596045" y="1715611"/>
            <a:chExt cx="2090755" cy="3951659"/>
          </a:xfrm>
        </p:grpSpPr>
        <p:pic>
          <p:nvPicPr>
            <p:cNvPr id="8" name="图片 7">
              <a:extLst>
                <a:ext uri="{FF2B5EF4-FFF2-40B4-BE49-F238E27FC236}">
                  <a16:creationId xmlns:a16="http://schemas.microsoft.com/office/drawing/2014/main" id="{EEB58D5F-6672-37CF-7590-2B280D5BFDFC}"/>
                </a:ext>
              </a:extLst>
            </p:cNvPr>
            <p:cNvPicPr>
              <a:picLocks noChangeAspect="1"/>
            </p:cNvPicPr>
            <p:nvPr/>
          </p:nvPicPr>
          <p:blipFill>
            <a:blip r:embed="rId4"/>
            <a:stretch>
              <a:fillRect/>
            </a:stretch>
          </p:blipFill>
          <p:spPr>
            <a:xfrm>
              <a:off x="6596045" y="1715611"/>
              <a:ext cx="2090755" cy="3951659"/>
            </a:xfrm>
            <a:prstGeom prst="rect">
              <a:avLst/>
            </a:prstGeom>
          </p:spPr>
        </p:pic>
        <p:pic>
          <p:nvPicPr>
            <p:cNvPr id="12" name="图片 11">
              <a:extLst>
                <a:ext uri="{FF2B5EF4-FFF2-40B4-BE49-F238E27FC236}">
                  <a16:creationId xmlns:a16="http://schemas.microsoft.com/office/drawing/2014/main" id="{C7FD5054-1729-4D7B-7F59-2075D7A8AA32}"/>
                </a:ext>
              </a:extLst>
            </p:cNvPr>
            <p:cNvPicPr>
              <a:picLocks noChangeAspect="1"/>
            </p:cNvPicPr>
            <p:nvPr/>
          </p:nvPicPr>
          <p:blipFill>
            <a:blip r:embed="rId5"/>
            <a:stretch>
              <a:fillRect/>
            </a:stretch>
          </p:blipFill>
          <p:spPr>
            <a:xfrm>
              <a:off x="6822111" y="1942552"/>
              <a:ext cx="1641770" cy="3560465"/>
            </a:xfrm>
            <a:prstGeom prst="rect">
              <a:avLst/>
            </a:prstGeom>
          </p:spPr>
        </p:pic>
      </p:grpSp>
      <p:pic>
        <p:nvPicPr>
          <p:cNvPr id="16" name="图形 15" descr="用户">
            <a:extLst>
              <a:ext uri="{FF2B5EF4-FFF2-40B4-BE49-F238E27FC236}">
                <a16:creationId xmlns:a16="http://schemas.microsoft.com/office/drawing/2014/main" id="{93464C98-A436-30AC-8525-0D8A0B898B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50421" y="3090851"/>
            <a:ext cx="914400" cy="914400"/>
          </a:xfrm>
          <a:prstGeom prst="rect">
            <a:avLst/>
          </a:prstGeom>
        </p:spPr>
      </p:pic>
      <p:sp>
        <p:nvSpPr>
          <p:cNvPr id="21" name="右箭头 20">
            <a:extLst>
              <a:ext uri="{FF2B5EF4-FFF2-40B4-BE49-F238E27FC236}">
                <a16:creationId xmlns:a16="http://schemas.microsoft.com/office/drawing/2014/main" id="{1CA7140C-26C7-609D-5FA9-F13BD01BAABF}"/>
              </a:ext>
            </a:extLst>
          </p:cNvPr>
          <p:cNvSpPr/>
          <p:nvPr/>
        </p:nvSpPr>
        <p:spPr>
          <a:xfrm rot="10800000">
            <a:off x="5752075" y="3515965"/>
            <a:ext cx="846765" cy="4991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824508C5-F392-4F67-77EA-575B1CEBC10E}"/>
              </a:ext>
            </a:extLst>
          </p:cNvPr>
          <p:cNvSpPr txBox="1"/>
          <p:nvPr/>
        </p:nvSpPr>
        <p:spPr>
          <a:xfrm>
            <a:off x="1487155" y="5771351"/>
            <a:ext cx="4425460" cy="369332"/>
          </a:xfrm>
          <a:prstGeom prst="rect">
            <a:avLst/>
          </a:prstGeom>
          <a:noFill/>
        </p:spPr>
        <p:txBody>
          <a:bodyPr wrap="square">
            <a:spAutoFit/>
          </a:bodyPr>
          <a:lstStyle/>
          <a:p>
            <a:r>
              <a:rPr lang="en-US" altLang="zh-CN" b="1" dirty="0"/>
              <a:t>weather</a:t>
            </a:r>
            <a:r>
              <a:rPr lang="zh-CN" altLang="en-US" b="1" dirty="0"/>
              <a:t> </a:t>
            </a:r>
            <a:r>
              <a:rPr lang="en-US" altLang="zh-CN" b="1" dirty="0"/>
              <a:t>observation</a:t>
            </a:r>
            <a:r>
              <a:rPr lang="zh-CN" altLang="en-US" b="1" dirty="0"/>
              <a:t> </a:t>
            </a:r>
            <a:r>
              <a:rPr lang="en-US" altLang="zh-CN" b="1" dirty="0"/>
              <a:t>stations</a:t>
            </a:r>
            <a:r>
              <a:rPr lang="zh-CN" altLang="en-US" b="1" dirty="0"/>
              <a:t>  </a:t>
            </a:r>
          </a:p>
        </p:txBody>
      </p:sp>
      <p:sp>
        <p:nvSpPr>
          <p:cNvPr id="23" name="文本框 22">
            <a:extLst>
              <a:ext uri="{FF2B5EF4-FFF2-40B4-BE49-F238E27FC236}">
                <a16:creationId xmlns:a16="http://schemas.microsoft.com/office/drawing/2014/main" id="{5A3D44DE-D520-0D8A-1988-35FD8787F292}"/>
              </a:ext>
            </a:extLst>
          </p:cNvPr>
          <p:cNvSpPr txBox="1"/>
          <p:nvPr/>
        </p:nvSpPr>
        <p:spPr>
          <a:xfrm>
            <a:off x="6478068" y="5728336"/>
            <a:ext cx="4425460" cy="369332"/>
          </a:xfrm>
          <a:prstGeom prst="rect">
            <a:avLst/>
          </a:prstGeom>
          <a:noFill/>
        </p:spPr>
        <p:txBody>
          <a:bodyPr wrap="square">
            <a:spAutoFit/>
          </a:bodyPr>
          <a:lstStyle/>
          <a:p>
            <a:r>
              <a:rPr lang="en-US" altLang="zh-CN" b="1" dirty="0"/>
              <a:t>weather</a:t>
            </a:r>
            <a:r>
              <a:rPr lang="zh-CN" altLang="en-US" b="1" dirty="0"/>
              <a:t> </a:t>
            </a:r>
            <a:r>
              <a:rPr lang="en-US" altLang="zh-CN" b="1" dirty="0"/>
              <a:t>application</a:t>
            </a:r>
            <a:r>
              <a:rPr lang="zh-CN" altLang="en-US" b="1" dirty="0"/>
              <a:t> </a:t>
            </a:r>
            <a:r>
              <a:rPr lang="en-US" altLang="zh-CN" b="1" dirty="0"/>
              <a:t>feedback</a:t>
            </a:r>
            <a:r>
              <a:rPr lang="zh-CN" altLang="en-US" b="1" dirty="0"/>
              <a:t>  </a:t>
            </a:r>
          </a:p>
        </p:txBody>
      </p:sp>
      <p:sp>
        <p:nvSpPr>
          <p:cNvPr id="24" name="文本框 23">
            <a:extLst>
              <a:ext uri="{FF2B5EF4-FFF2-40B4-BE49-F238E27FC236}">
                <a16:creationId xmlns:a16="http://schemas.microsoft.com/office/drawing/2014/main" id="{CCFC5BDA-2FE0-B3F0-295A-FBB960171113}"/>
              </a:ext>
            </a:extLst>
          </p:cNvPr>
          <p:cNvSpPr txBox="1"/>
          <p:nvPr/>
        </p:nvSpPr>
        <p:spPr>
          <a:xfrm>
            <a:off x="10058638" y="3211121"/>
            <a:ext cx="1809019" cy="646331"/>
          </a:xfrm>
          <a:prstGeom prst="rect">
            <a:avLst/>
          </a:prstGeom>
          <a:noFill/>
        </p:spPr>
        <p:txBody>
          <a:bodyPr wrap="square">
            <a:spAutoFit/>
          </a:bodyPr>
          <a:lstStyle/>
          <a:p>
            <a:r>
              <a:rPr lang="en-US" altLang="zh-CN" b="1" dirty="0"/>
              <a:t>User</a:t>
            </a:r>
            <a:r>
              <a:rPr lang="zh-CN" altLang="en-US" b="1" dirty="0"/>
              <a:t> </a:t>
            </a:r>
            <a:r>
              <a:rPr lang="en-US" altLang="zh-CN" b="1" dirty="0"/>
              <a:t>weather</a:t>
            </a:r>
          </a:p>
          <a:p>
            <a:r>
              <a:rPr lang="en-US" altLang="zh-CN" b="1" dirty="0"/>
              <a:t>feedback</a:t>
            </a:r>
            <a:r>
              <a:rPr lang="zh-CN" altLang="en-US" b="1" dirty="0"/>
              <a:t> </a:t>
            </a:r>
            <a:r>
              <a:rPr lang="en-US" altLang="zh-CN" b="1" dirty="0"/>
              <a:t>data</a:t>
            </a:r>
            <a:endParaRPr lang="zh-CN" altLang="en-US" b="1" dirty="0"/>
          </a:p>
        </p:txBody>
      </p:sp>
    </p:spTree>
    <p:extLst>
      <p:ext uri="{BB962C8B-B14F-4D97-AF65-F5344CB8AC3E}">
        <p14:creationId xmlns:p14="http://schemas.microsoft.com/office/powerpoint/2010/main" val="2093898237"/>
      </p:ext>
    </p:extLst>
  </p:cSld>
  <p:clrMapOvr>
    <a:masterClrMapping/>
  </p:clrMapOvr>
  <p:transition spd="med" advTm="30039"/>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p:nvPr/>
        </p:nvSpPr>
        <p:spPr>
          <a:xfrm>
            <a:off x="921703" y="1419543"/>
            <a:ext cx="9981825" cy="2531428"/>
          </a:xfrm>
          <a:prstGeom prst="rect">
            <a:avLst/>
          </a:prstGeom>
          <a:ln w="12700">
            <a:miter lim="400000"/>
          </a:ln>
        </p:spPr>
        <p:txBody>
          <a:bodyPr lIns="35719" tIns="35719" rIns="35719" bIns="35719" anchor="b">
            <a:normAutofit/>
          </a:bodyPr>
          <a:lstStyle>
            <a:lvl1pPr algn="l" defTabSz="1160780">
              <a:defRPr sz="9400" b="1" cap="all">
                <a:solidFill>
                  <a:srgbClr val="444444"/>
                </a:solidFill>
                <a:latin typeface="Helvetica"/>
                <a:ea typeface="Helvetica"/>
                <a:cs typeface="Helvetica"/>
                <a:sym typeface="Helvetica"/>
              </a:defRPr>
            </a:lvl1pPr>
          </a:lstStyle>
          <a:p>
            <a:pPr>
              <a:lnSpc>
                <a:spcPct val="150000"/>
              </a:lnSpc>
            </a:pPr>
            <a:endParaRPr lang="zh-CN" altLang="en-US" sz="4700" dirty="0">
              <a:solidFill>
                <a:schemeClr val="tx1"/>
              </a:solidFill>
              <a:effectLst>
                <a:outerShdw blurRad="38100" dist="19050" dir="2700000" algn="tl" rotWithShape="0">
                  <a:schemeClr val="dk1">
                    <a:alpha val="40000"/>
                    <a:alpha val="40000"/>
                  </a:schemeClr>
                </a:outerShdw>
              </a:effectLst>
              <a:latin typeface="+mj-lt"/>
              <a:ea typeface="微软雅黑" charset="-122"/>
              <a:cs typeface="Heiti SC Light" panose="02000000000000000000" charset="-122"/>
              <a:sym typeface="Helvetica Light"/>
            </a:endParaRPr>
          </a:p>
        </p:txBody>
      </p:sp>
      <p:sp>
        <p:nvSpPr>
          <p:cNvPr id="2" name="文本框 1"/>
          <p:cNvSpPr txBox="1"/>
          <p:nvPr/>
        </p:nvSpPr>
        <p:spPr>
          <a:xfrm>
            <a:off x="0" y="0"/>
            <a:ext cx="3184072" cy="389850"/>
          </a:xfrm>
          <a:prstGeom prst="rect">
            <a:avLst/>
          </a:prstGeom>
          <a:solidFill>
            <a:srgbClr val="00B0F0"/>
          </a:solidFill>
          <a:ln>
            <a:solidFill>
              <a:srgbClr val="41C994"/>
            </a:solidFill>
          </a:ln>
        </p:spPr>
        <p:style>
          <a:lnRef idx="2">
            <a:schemeClr val="accent1"/>
          </a:lnRef>
          <a:fillRef idx="1">
            <a:schemeClr val="lt1"/>
          </a:fillRef>
          <a:effectRef idx="0">
            <a:schemeClr val="accent1"/>
          </a:effectRef>
          <a:fontRef idx="minor">
            <a:schemeClr val="dk1"/>
          </a:fontRef>
        </p:style>
        <p:txBody>
          <a:bodyPr rot="0" vertOverflow="overflow" horzOverflow="overflow" vert="horz" wrap="square" lIns="25400" tIns="25400" rIns="25400" bIns="25400" numCol="1" spcCol="38100" rtlCol="0" anchor="t" forceAA="0">
            <a:spAutoFit/>
          </a:bodyPr>
          <a:lstStyle/>
          <a:p>
            <a:pPr algn="ctr" defTabSz="412750" hangingPunct="0"/>
            <a:r>
              <a:rPr lang="en-US" altLang="zh-CN" sz="2200" dirty="0">
                <a:solidFill>
                  <a:schemeClr val="bg1"/>
                </a:solidFill>
                <a:latin typeface="PingFang SC Regular" panose="020B0400000000000000" charset="-122"/>
                <a:ea typeface="PingFang SC Regular" panose="020B0400000000000000" charset="-122"/>
                <a:sym typeface="+mn-ea"/>
              </a:rPr>
              <a:t>MOJI</a:t>
            </a:r>
            <a:r>
              <a:rPr lang="zh-CN" altLang="en-US" sz="2200" dirty="0">
                <a:solidFill>
                  <a:schemeClr val="bg1"/>
                </a:solidFill>
                <a:latin typeface="PingFang SC Regular" panose="020B0400000000000000" charset="-122"/>
                <a:ea typeface="PingFang SC Regular" panose="020B0400000000000000" charset="-122"/>
                <a:sym typeface="+mn-ea"/>
              </a:rPr>
              <a:t> </a:t>
            </a:r>
            <a:r>
              <a:rPr lang="en-US" altLang="zh-CN" sz="2200" dirty="0">
                <a:solidFill>
                  <a:schemeClr val="bg1"/>
                </a:solidFill>
                <a:latin typeface="PingFang SC Regular" panose="020B0400000000000000" charset="-122"/>
                <a:ea typeface="PingFang SC Regular" panose="020B0400000000000000" charset="-122"/>
                <a:sym typeface="+mn-ea"/>
              </a:rPr>
              <a:t>WEATHER</a:t>
            </a:r>
            <a:endParaRPr lang="zh-CN" altLang="en-US" sz="2200" dirty="0">
              <a:solidFill>
                <a:schemeClr val="bg1"/>
              </a:solidFill>
              <a:latin typeface="PingFang SC Regular" panose="020B0400000000000000" charset="-122"/>
              <a:ea typeface="PingFang SC Regular" panose="020B0400000000000000" charset="-122"/>
              <a:sym typeface="+mn-ea"/>
            </a:endParaRPr>
          </a:p>
        </p:txBody>
      </p:sp>
      <p:sp>
        <p:nvSpPr>
          <p:cNvPr id="3" name="灯片编号占位符 2">
            <a:extLst>
              <a:ext uri="{FF2B5EF4-FFF2-40B4-BE49-F238E27FC236}">
                <a16:creationId xmlns:a16="http://schemas.microsoft.com/office/drawing/2014/main" id="{0BEFF50D-3E9F-5240-BE0F-670B4643B5D1}"/>
              </a:ext>
            </a:extLst>
          </p:cNvPr>
          <p:cNvSpPr>
            <a:spLocks noGrp="1"/>
          </p:cNvSpPr>
          <p:nvPr>
            <p:ph type="sldNum" sz="quarter" idx="2"/>
          </p:nvPr>
        </p:nvSpPr>
        <p:spPr/>
        <p:txBody>
          <a:bodyPr/>
          <a:lstStyle/>
          <a:p>
            <a:fld id="{86CB4B4D-7CA3-9044-876B-883B54F8677D}" type="slidenum">
              <a:rPr lang="en-US" altLang="zh-CN" smtClean="0"/>
              <a:t>5</a:t>
            </a:fld>
            <a:endParaRPr lang="en-US" altLang="zh-CN"/>
          </a:p>
        </p:txBody>
      </p:sp>
      <p:sp>
        <p:nvSpPr>
          <p:cNvPr id="4" name="文本框 3">
            <a:extLst>
              <a:ext uri="{FF2B5EF4-FFF2-40B4-BE49-F238E27FC236}">
                <a16:creationId xmlns:a16="http://schemas.microsoft.com/office/drawing/2014/main" id="{B7BE0059-B1B3-CFF7-25BF-0DAAB630A341}"/>
              </a:ext>
            </a:extLst>
          </p:cNvPr>
          <p:cNvSpPr txBox="1"/>
          <p:nvPr/>
        </p:nvSpPr>
        <p:spPr>
          <a:xfrm>
            <a:off x="242527" y="645418"/>
            <a:ext cx="10257833" cy="400110"/>
          </a:xfrm>
          <a:prstGeom prst="rect">
            <a:avLst/>
          </a:prstGeom>
          <a:noFill/>
        </p:spPr>
        <p:txBody>
          <a:bodyPr wrap="square">
            <a:spAutoFit/>
          </a:bodyPr>
          <a:lstStyle/>
          <a:p>
            <a:r>
              <a:rPr lang="en-US" altLang="zh-CN" sz="2000" b="1" dirty="0">
                <a:solidFill>
                  <a:schemeClr val="accent1">
                    <a:lumMod val="50000"/>
                  </a:schemeClr>
                </a:solidFill>
                <a:sym typeface="+mn-ea"/>
              </a:rPr>
              <a:t>AI</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recognition for</a:t>
            </a:r>
            <a:r>
              <a:rPr lang="zh-CN" altLang="en-US" sz="2000" b="1" dirty="0">
                <a:solidFill>
                  <a:schemeClr val="accent1">
                    <a:lumMod val="50000"/>
                  </a:schemeClr>
                </a:solidFill>
                <a:sym typeface="+mn-ea"/>
              </a:rPr>
              <a:t> </a:t>
            </a:r>
            <a:r>
              <a:rPr lang="en-US" altLang="zh-CN" sz="2000" b="1" dirty="0">
                <a:solidFill>
                  <a:schemeClr val="accent1">
                    <a:lumMod val="50000"/>
                  </a:schemeClr>
                </a:solidFill>
                <a:sym typeface="+mn-ea"/>
              </a:rPr>
              <a:t>high impact weather detection.</a:t>
            </a:r>
            <a:r>
              <a:rPr lang="zh-CN" altLang="en-US" sz="2000" b="1" dirty="0">
                <a:solidFill>
                  <a:schemeClr val="accent1">
                    <a:lumMod val="50000"/>
                  </a:schemeClr>
                </a:solidFill>
                <a:sym typeface="+mn-ea"/>
              </a:rPr>
              <a:t> </a:t>
            </a:r>
            <a:endParaRPr lang="zh-CN" altLang="en-US" sz="2000" b="1" dirty="0">
              <a:solidFill>
                <a:schemeClr val="accent1">
                  <a:lumMod val="50000"/>
                </a:schemeClr>
              </a:solidFill>
            </a:endParaRPr>
          </a:p>
        </p:txBody>
      </p:sp>
      <p:sp>
        <p:nvSpPr>
          <p:cNvPr id="22" name="文本框 21">
            <a:extLst>
              <a:ext uri="{FF2B5EF4-FFF2-40B4-BE49-F238E27FC236}">
                <a16:creationId xmlns:a16="http://schemas.microsoft.com/office/drawing/2014/main" id="{824508C5-F392-4F67-77EA-575B1CEBC10E}"/>
              </a:ext>
            </a:extLst>
          </p:cNvPr>
          <p:cNvSpPr txBox="1"/>
          <p:nvPr/>
        </p:nvSpPr>
        <p:spPr>
          <a:xfrm>
            <a:off x="408722" y="5210505"/>
            <a:ext cx="5083437" cy="369332"/>
          </a:xfrm>
          <a:prstGeom prst="rect">
            <a:avLst/>
          </a:prstGeom>
          <a:noFill/>
        </p:spPr>
        <p:txBody>
          <a:bodyPr wrap="square">
            <a:spAutoFit/>
          </a:bodyPr>
          <a:lstStyle/>
          <a:p>
            <a:r>
              <a:rPr lang="en-US" altLang="zh-CN" b="1" dirty="0"/>
              <a:t>Numerous</a:t>
            </a:r>
            <a:r>
              <a:rPr lang="zh-CN" altLang="en-US" b="1" dirty="0"/>
              <a:t> </a:t>
            </a:r>
            <a:r>
              <a:rPr lang="en-US" altLang="zh-CN" b="1" dirty="0"/>
              <a:t>in-site</a:t>
            </a:r>
            <a:r>
              <a:rPr lang="zh-CN" altLang="en-US" b="1" dirty="0"/>
              <a:t> </a:t>
            </a:r>
            <a:r>
              <a:rPr lang="en-US" altLang="zh-CN" b="1" dirty="0"/>
              <a:t>photos</a:t>
            </a:r>
            <a:r>
              <a:rPr lang="zh-CN" altLang="en-US" b="1" dirty="0"/>
              <a:t> </a:t>
            </a:r>
            <a:r>
              <a:rPr lang="en-US" altLang="zh-CN" b="1" dirty="0"/>
              <a:t>uploaded by users</a:t>
            </a:r>
            <a:endParaRPr lang="zh-CN" altLang="en-US" b="1" dirty="0"/>
          </a:p>
        </p:txBody>
      </p:sp>
      <p:sp>
        <p:nvSpPr>
          <p:cNvPr id="23" name="文本框 22">
            <a:extLst>
              <a:ext uri="{FF2B5EF4-FFF2-40B4-BE49-F238E27FC236}">
                <a16:creationId xmlns:a16="http://schemas.microsoft.com/office/drawing/2014/main" id="{5A3D44DE-D520-0D8A-1988-35FD8787F292}"/>
              </a:ext>
            </a:extLst>
          </p:cNvPr>
          <p:cNvSpPr txBox="1"/>
          <p:nvPr/>
        </p:nvSpPr>
        <p:spPr>
          <a:xfrm>
            <a:off x="7054661" y="5210505"/>
            <a:ext cx="4425460" cy="646331"/>
          </a:xfrm>
          <a:prstGeom prst="rect">
            <a:avLst/>
          </a:prstGeom>
          <a:noFill/>
        </p:spPr>
        <p:txBody>
          <a:bodyPr wrap="square">
            <a:spAutoFit/>
          </a:bodyPr>
          <a:lstStyle/>
          <a:p>
            <a:r>
              <a:rPr lang="en-US" altLang="zh-CN" b="1" dirty="0"/>
              <a:t>Improve</a:t>
            </a:r>
            <a:r>
              <a:rPr lang="zh-CN" altLang="en-US" b="1" dirty="0"/>
              <a:t> </a:t>
            </a:r>
            <a:r>
              <a:rPr lang="en-US" altLang="zh-CN" b="1" dirty="0"/>
              <a:t>high-impact</a:t>
            </a:r>
            <a:r>
              <a:rPr lang="zh-CN" altLang="en-US" b="1" dirty="0"/>
              <a:t> </a:t>
            </a:r>
            <a:r>
              <a:rPr lang="en-US" altLang="zh-CN" b="1" dirty="0"/>
              <a:t>weather</a:t>
            </a:r>
            <a:r>
              <a:rPr lang="zh-CN" altLang="en-US" b="1" dirty="0"/>
              <a:t> </a:t>
            </a:r>
            <a:r>
              <a:rPr lang="en-US" altLang="zh-CN" b="1" dirty="0"/>
              <a:t>events</a:t>
            </a:r>
            <a:r>
              <a:rPr lang="zh-CN" altLang="en-US" b="1" dirty="0"/>
              <a:t> </a:t>
            </a:r>
            <a:r>
              <a:rPr lang="en-US" altLang="zh-CN" b="1" dirty="0"/>
              <a:t>observation</a:t>
            </a:r>
            <a:r>
              <a:rPr lang="zh-CN" altLang="en-US" b="1" dirty="0"/>
              <a:t> </a:t>
            </a:r>
            <a:r>
              <a:rPr lang="en-US" altLang="zh-CN" b="1" dirty="0"/>
              <a:t>4</a:t>
            </a:r>
            <a:r>
              <a:rPr lang="zh-CN" altLang="en-US" b="1" dirty="0"/>
              <a:t> </a:t>
            </a:r>
            <a:r>
              <a:rPr lang="en-US" altLang="zh-CN" b="1" dirty="0"/>
              <a:t>times</a:t>
            </a:r>
            <a:r>
              <a:rPr lang="zh-CN" altLang="en-US" b="1" dirty="0"/>
              <a:t> </a:t>
            </a:r>
            <a:r>
              <a:rPr lang="en-US" altLang="zh-CN" b="1" dirty="0"/>
              <a:t>than</a:t>
            </a:r>
            <a:r>
              <a:rPr lang="zh-CN" altLang="en-US" b="1" dirty="0"/>
              <a:t> </a:t>
            </a:r>
            <a:r>
              <a:rPr lang="en-US" altLang="zh-CN" b="1" dirty="0"/>
              <a:t>normal</a:t>
            </a:r>
            <a:endParaRPr lang="zh-CN" altLang="en-US" b="1" dirty="0"/>
          </a:p>
        </p:txBody>
      </p:sp>
      <p:pic>
        <p:nvPicPr>
          <p:cNvPr id="5" name="图片 4">
            <a:extLst>
              <a:ext uri="{FF2B5EF4-FFF2-40B4-BE49-F238E27FC236}">
                <a16:creationId xmlns:a16="http://schemas.microsoft.com/office/drawing/2014/main" id="{7F09D58E-32DF-952B-66FE-F8DE41251443}"/>
              </a:ext>
            </a:extLst>
          </p:cNvPr>
          <p:cNvPicPr>
            <a:picLocks noChangeAspect="1"/>
          </p:cNvPicPr>
          <p:nvPr/>
        </p:nvPicPr>
        <p:blipFill>
          <a:blip r:embed="rId3"/>
          <a:stretch>
            <a:fillRect/>
          </a:stretch>
        </p:blipFill>
        <p:spPr>
          <a:xfrm>
            <a:off x="554074" y="1649384"/>
            <a:ext cx="4792731" cy="2979674"/>
          </a:xfrm>
          <a:prstGeom prst="rect">
            <a:avLst/>
          </a:prstGeom>
        </p:spPr>
      </p:pic>
      <p:pic>
        <p:nvPicPr>
          <p:cNvPr id="7" name="图片 6">
            <a:extLst>
              <a:ext uri="{FF2B5EF4-FFF2-40B4-BE49-F238E27FC236}">
                <a16:creationId xmlns:a16="http://schemas.microsoft.com/office/drawing/2014/main" id="{01ADADBE-8D37-5762-70EF-436607E3CDD1}"/>
              </a:ext>
            </a:extLst>
          </p:cNvPr>
          <p:cNvPicPr>
            <a:picLocks noChangeAspect="1"/>
          </p:cNvPicPr>
          <p:nvPr/>
        </p:nvPicPr>
        <p:blipFill>
          <a:blip r:embed="rId4"/>
          <a:stretch>
            <a:fillRect/>
          </a:stretch>
        </p:blipFill>
        <p:spPr>
          <a:xfrm>
            <a:off x="7224320" y="1649384"/>
            <a:ext cx="3848867" cy="2163629"/>
          </a:xfrm>
          <a:prstGeom prst="rect">
            <a:avLst/>
          </a:prstGeom>
        </p:spPr>
      </p:pic>
      <p:pic>
        <p:nvPicPr>
          <p:cNvPr id="10" name="图形 9" descr="齿轮">
            <a:extLst>
              <a:ext uri="{FF2B5EF4-FFF2-40B4-BE49-F238E27FC236}">
                <a16:creationId xmlns:a16="http://schemas.microsoft.com/office/drawing/2014/main" id="{38E4AF7B-3984-CA9A-45D6-39B48F8C405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16464" y="2825740"/>
            <a:ext cx="914400" cy="914400"/>
          </a:xfrm>
          <a:prstGeom prst="rect">
            <a:avLst/>
          </a:prstGeom>
        </p:spPr>
      </p:pic>
      <p:pic>
        <p:nvPicPr>
          <p:cNvPr id="15" name="图形 14" descr="眼睛">
            <a:extLst>
              <a:ext uri="{FF2B5EF4-FFF2-40B4-BE49-F238E27FC236}">
                <a16:creationId xmlns:a16="http://schemas.microsoft.com/office/drawing/2014/main" id="{E9F7C94F-91C5-C773-4FE3-65DD862E006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90279" y="3470266"/>
            <a:ext cx="654684" cy="654684"/>
          </a:xfrm>
          <a:prstGeom prst="rect">
            <a:avLst/>
          </a:prstGeom>
        </p:spPr>
      </p:pic>
      <p:graphicFrame>
        <p:nvGraphicFramePr>
          <p:cNvPr id="19" name="图表 18">
            <a:extLst>
              <a:ext uri="{FF2B5EF4-FFF2-40B4-BE49-F238E27FC236}">
                <a16:creationId xmlns:a16="http://schemas.microsoft.com/office/drawing/2014/main" id="{E3FBFED8-8C8D-F91C-1761-ACE3AA8B63BD}"/>
              </a:ext>
            </a:extLst>
          </p:cNvPr>
          <p:cNvGraphicFramePr/>
          <p:nvPr>
            <p:extLst>
              <p:ext uri="{D42A27DB-BD31-4B8C-83A1-F6EECF244321}">
                <p14:modId xmlns:p14="http://schemas.microsoft.com/office/powerpoint/2010/main" val="3848853192"/>
              </p:ext>
            </p:extLst>
          </p:nvPr>
        </p:nvGraphicFramePr>
        <p:xfrm>
          <a:off x="7224321" y="3950970"/>
          <a:ext cx="3848866" cy="133469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555662875"/>
      </p:ext>
    </p:extLst>
  </p:cSld>
  <p:clrMapOvr>
    <a:masterClrMapping/>
  </p:clrMapOvr>
  <p:transition spd="med" advTm="30039"/>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1334</TotalTime>
  <Words>1116</Words>
  <Application>Microsoft Macintosh PowerPoint</Application>
  <PresentationFormat>宽屏</PresentationFormat>
  <Paragraphs>114</Paragraphs>
  <Slides>5</Slides>
  <Notes>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vt:i4>
      </vt:variant>
    </vt:vector>
  </HeadingPairs>
  <TitlesOfParts>
    <vt:vector size="16" baseType="lpstr">
      <vt:lpstr>等线</vt:lpstr>
      <vt:lpstr>等线 Light</vt:lpstr>
      <vt:lpstr>Microsoft YaHei</vt:lpstr>
      <vt:lpstr>Hiragino Sans GB</vt:lpstr>
      <vt:lpstr>OpenSansSemiBold</vt:lpstr>
      <vt:lpstr>PingFang SC Regular</vt:lpstr>
      <vt:lpstr>Arial</vt:lpstr>
      <vt:lpstr>Helvetica</vt:lpstr>
      <vt:lpstr>Helvetica Neue</vt:lpstr>
      <vt:lpstr>Helvetica Regular</vt:lpstr>
      <vt:lpstr>Office 主题​​</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董笛</dc:creator>
  <cp:lastModifiedBy>黄耀海</cp:lastModifiedBy>
  <cp:revision>18</cp:revision>
  <dcterms:created xsi:type="dcterms:W3CDTF">2023-04-07T06:37:33Z</dcterms:created>
  <dcterms:modified xsi:type="dcterms:W3CDTF">2023-04-17T23:27:38Z</dcterms:modified>
</cp:coreProperties>
</file>