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notesSlides/notesSlide5.xml" ContentType="application/vnd.openxmlformats-officedocument.presentationml.notesSlide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7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8.xml" ContentType="application/vnd.openxmlformats-officedocument.presentationml.notesSlide+xml"/>
  <Override PartName="/ppt/tags/tag9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3" r:id="rId3"/>
    <p:sldId id="277" r:id="rId4"/>
    <p:sldId id="283" r:id="rId5"/>
    <p:sldId id="284" r:id="rId6"/>
    <p:sldId id="269" r:id="rId7"/>
    <p:sldId id="278" r:id="rId8"/>
    <p:sldId id="280" r:id="rId9"/>
    <p:sldId id="274" r:id="rId10"/>
  </p:sldIdLst>
  <p:sldSz cx="12192000" cy="6858000"/>
  <p:notesSz cx="6858000" cy="9144000"/>
  <p:embeddedFontLst>
    <p:embeddedFont>
      <p:font typeface="思源黑体 CN Bold" panose="020B0604020202020204" charset="-128"/>
      <p:bold r:id="rId13"/>
    </p:embeddedFont>
    <p:embeddedFont>
      <p:font typeface="思源黑体 CN Medium" panose="020B0604020202020204" charset="-12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 Cen MT" panose="020B0602020104020603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689DC8"/>
    <a:srgbClr val="01203C"/>
    <a:srgbClr val="7F7F7F"/>
    <a:srgbClr val="4489C8"/>
    <a:srgbClr val="A3C5E2"/>
    <a:srgbClr val="081A3D"/>
    <a:srgbClr val="BFBFB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62207" autoAdjust="0"/>
  </p:normalViewPr>
  <p:slideViewPr>
    <p:cSldViewPr snapToGrid="0">
      <p:cViewPr varScale="1">
        <p:scale>
          <a:sx n="64" d="100"/>
          <a:sy n="64" d="100"/>
        </p:scale>
        <p:origin x="1376" y="52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思源黑体 CN Medium" panose="020B06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Medium" panose="020B0600000000000000" charset="-122"/>
              </a:rPr>
              <a:t>2023/10/6</a:t>
            </a:fld>
            <a:endParaRPr lang="zh-CN" altLang="en-US">
              <a:ea typeface="思源黑体 CN Medium" panose="020B06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思源黑体 CN Medium" panose="020B06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Medium" panose="020B0600000000000000" charset="-122"/>
              </a:rPr>
              <a:t>‹#›</a:t>
            </a:fld>
            <a:endParaRPr lang="zh-CN" altLang="en-US">
              <a:ea typeface="思源黑体 CN Medium" panose="020B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思源黑体 CN Medium" panose="020B06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思源黑体 CN Medium" panose="020B06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82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思源黑体 CN Medium" panose="020B06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思源黑体 CN Medium" panose="020B06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思源黑体 CN Medium" panose="020B06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思源黑体 CN Medium" panose="020B06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思源黑体 CN Medium" panose="020B06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Thank you,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Mr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morator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, and good noon, everyone. I am quya, the secretary-general of CMSA.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First of all, I would like to thank for PPE for giving me this opportunity to share with you the practices of CMSA. I ‘d like to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begain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 with How to Serve as a Bridge for Public-Private Engagement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8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  Firstly, I’ll give a brief introduction of China Meteorological Service Association. We were  established in 2015, which is the only </a:t>
            </a:r>
            <a:r>
              <a:rPr lang="en-US" altLang="zh-CN" sz="1200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national</a:t>
            </a:r>
            <a:r>
              <a:rPr lang="en-US" altLang="zh-CN" sz="1200" dirty="0">
                <a:latin typeface="Tw Cen MT" panose="020B0602020104020603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sector-oriented, non-profit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organization in China for the meteorological industry.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00" dirty="0">
                <a:solidFill>
                  <a:srgbClr val="0067A2"/>
                </a:solidFill>
                <a:latin typeface="Tw Cen MT" panose="020B0602020104020603" pitchFamily="34" charset="0"/>
                <a:ea typeface="方正小标宋_GBK" panose="03000509000000000000" charset="-122"/>
                <a:cs typeface="+mn-ea"/>
              </a:rPr>
              <a:t>   We have nearly 700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members across the country , and about 60% are from private sectors.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  The17 Specialized Committees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are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meteorological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industries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or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high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wheather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impacted industries . Such as meteorological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equipment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, tourism, agriculture, finance and insurance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. 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Basically, the core mission of CMSA is to be the assistant of the government, the helper of the enterprise and the promoter of the industry.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9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dirty="0">
                <a:latin typeface="Tw Cen MT" panose="020B0602020104020603" pitchFamily="34" charset="0"/>
              </a:rPr>
              <a:t>The second part of my presentation are practice cases of CMSA. </a:t>
            </a:r>
          </a:p>
          <a:p>
            <a:r>
              <a:rPr lang="en-US" altLang="zh-CN" b="0" dirty="0">
                <a:latin typeface="Tw Cen MT" panose="020B0602020104020603" pitchFamily="34" charset="0"/>
              </a:rPr>
              <a:t>Firstly, we </a:t>
            </a:r>
            <a:r>
              <a:rPr lang="en-US" altLang="zh-CN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</a:rPr>
              <a:t>Serve as a platform for public-private exchange in the field of meteorology. Each year we hold a serious of exhibitions and conference. such as </a:t>
            </a:r>
            <a:r>
              <a:rPr lang="en-US" altLang="zh-CN" b="0" dirty="0">
                <a:latin typeface="Tw Cen MT" panose="020B0602020104020603" pitchFamily="34" charset="0"/>
              </a:rPr>
              <a:t>the CIFTIS and the </a:t>
            </a:r>
            <a:r>
              <a:rPr lang="zh-CN" altLang="en-US" sz="1200" b="0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  <a:sym typeface="+mn-ea"/>
              </a:rPr>
              <a:t>China-</a:t>
            </a:r>
            <a:r>
              <a:rPr lang="en-US" altLang="zh-CN" b="0" dirty="0">
                <a:latin typeface="Tw Cen MT" panose="020B0602020104020603" pitchFamily="34" charset="0"/>
              </a:rPr>
              <a:t>ASEAN </a:t>
            </a:r>
            <a:r>
              <a:rPr lang="en-US" altLang="zh-CN" b="0" dirty="0" err="1">
                <a:latin typeface="Tw Cen MT" panose="020B0602020104020603" pitchFamily="34" charset="0"/>
              </a:rPr>
              <a:t>Exhibition,which</a:t>
            </a:r>
            <a:r>
              <a:rPr lang="en-US" altLang="zh-CN" b="0" dirty="0">
                <a:latin typeface="Tw Cen MT" panose="020B0602020104020603" pitchFamily="34" charset="0"/>
              </a:rPr>
              <a:t> are two of the three highest level exhibitions in China.</a:t>
            </a:r>
          </a:p>
          <a:p>
            <a:r>
              <a:rPr lang="en-US" altLang="zh-CN" b="0" dirty="0">
                <a:latin typeface="Tw Cen MT" panose="020B0602020104020603" pitchFamily="34" charset="0"/>
              </a:rPr>
              <a:t>Last year, on the 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Climate Economy Summit of CIFITIS ,We were honored to have Mr. TALAS</a:t>
            </a:r>
            <a:r>
              <a:rPr lang="zh-CN" altLang="en-US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Dr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zhang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wenjian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Mr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2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Tasuya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give presentations.</a:t>
            </a:r>
            <a:endParaRPr lang="en-US" altLang="zh-CN" b="0" dirty="0">
              <a:latin typeface="Tw Cen MT" panose="020B0602020104020603" pitchFamily="34" charset="0"/>
            </a:endParaRPr>
          </a:p>
          <a:p>
            <a:r>
              <a:rPr lang="en-US" altLang="zh-CN" b="0" dirty="0">
                <a:latin typeface="Tw Cen MT" panose="020B0602020104020603" pitchFamily="34" charset="0"/>
              </a:rPr>
              <a:t>Annual conferences of CMSA also plays a important role to promote understanding between the public and private sectors. It can usually gather more than 700 members to participate.</a:t>
            </a:r>
            <a:endParaRPr lang="zh-CN" altLang="en-US" b="0" dirty="0">
              <a:latin typeface="Tw Cen MT" panose="020B0602020104020603" pitchFamily="34" charset="0"/>
            </a:endParaRPr>
          </a:p>
          <a:p>
            <a:endParaRPr lang="zh-CN" altLang="en-US" b="0" dirty="0">
              <a:latin typeface="Tw Cen MT" panose="020B06020201040206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34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Secondly, we Facilitated</a:t>
            </a:r>
            <a:r>
              <a:rPr lang="zh-CN" altLang="en-US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  private enterprises </a:t>
            </a:r>
            <a:r>
              <a:rPr lang="en-US" altLang="zh-CN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in bidding for</a:t>
            </a:r>
            <a:r>
              <a:rPr lang="zh-CN" altLang="en-US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 government  </a:t>
            </a:r>
            <a:r>
              <a:rPr lang="en-US" altLang="zh-CN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sponsored  projects.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In fact, in meteorological department, CMA have invited CMSA’s Enterprises members participated in the formulation of policies and regulations.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kern="1200" dirty="0">
                <a:solidFill>
                  <a:schemeClr val="tx1"/>
                </a:solidFill>
                <a:latin typeface="Tw Cen MT" panose="020B0602020104020603" pitchFamily="34" charset="0"/>
                <a:ea typeface="思源黑体 CN Medium" panose="020B0600000000000000" charset="-122"/>
                <a:cs typeface="+mn-cs"/>
                <a:sym typeface="+mn-ea"/>
              </a:rPr>
              <a:t>And we also led a joint effort to bid for the emergency rescue command system which provides decision support to the Ministry of Emergency Management.</a:t>
            </a:r>
            <a:endParaRPr lang="zh-CN" altLang="en-US" sz="1200" b="0" kern="1200" dirty="0">
              <a:solidFill>
                <a:schemeClr val="tx1"/>
              </a:solidFill>
              <a:latin typeface="Tw Cen MT" panose="020B0602020104020603" pitchFamily="34" charset="0"/>
              <a:ea typeface="思源黑体 CN Medium" panose="020B0600000000000000" charset="-122"/>
              <a:cs typeface="+mn-cs"/>
            </a:endParaRPr>
          </a:p>
          <a:p>
            <a:endParaRPr lang="zh-CN" altLang="en-US" b="0" dirty="0">
              <a:latin typeface="Tw Cen MT" panose="020B06020201040206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2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The Chinese government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at all levels attach great importance </a:t>
            </a:r>
            <a:r>
              <a:rPr lang="zh-CN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rPr>
              <a:t>to </a:t>
            </a:r>
            <a:r>
              <a:rPr lang="en-US" altLang="zh-CN" sz="1200" kern="1200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rPr>
              <a:t>green and low carbon </a:t>
            </a:r>
            <a:r>
              <a:rPr lang="zh-CN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rPr>
              <a:t>development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With the guidance of CMA, CMSA designate China's natural oxygen park as a green industry cluster, unleashing the potential of meteorology for economic development, which creates the opportunities for the enterprises to participate in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governments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altLang="zh-CN" sz="1200" kern="1200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rPr>
              <a:t>socio-economic development.</a:t>
            </a:r>
            <a:r>
              <a:rPr lang="zh-CN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rPr>
              <a:t>especially in the fields of clean energy sustainable utilization, environment-friendly tourism.</a:t>
            </a:r>
            <a:endParaRPr lang="zh-CN" altLang="en-US" sz="1200" kern="1200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4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Thirdly, in 2022 CMSA led the establishment of a meteorological science and technology innovation platform with a fund of more than 20 million.  To 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  <a:alpha val="77000"/>
                  </a:schemeClr>
                </a:solidFill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</a:rPr>
              <a:t>drive market-oriented technology innovation with the joint efforts of  governments, industries and the academics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08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/>
              <a:t>The fourth, we also led the </a:t>
            </a:r>
            <a:r>
              <a:rPr lang="en-US" altLang="zh-CN" sz="2800" kern="1200" dirty="0">
                <a:solidFill>
                  <a:schemeClr val="tx1"/>
                </a:solidFill>
                <a:latin typeface="+mn-lt"/>
                <a:ea typeface="思源黑体 CN Medium" panose="020B0600000000000000" charset="-122"/>
                <a:cs typeface="+mn-cs"/>
                <a:sym typeface="+mn-ea"/>
              </a:rPr>
              <a:t>Partnership for the sharing  of meteorological data. </a:t>
            </a:r>
            <a:r>
              <a:rPr lang="en-US" altLang="zh-CN" sz="2800" kern="1200" dirty="0">
                <a:solidFill>
                  <a:schemeClr val="tx1"/>
                </a:solidFill>
                <a:latin typeface="+mn-lt"/>
                <a:ea typeface="思源黑体 CN Medium" panose="020B0600000000000000" charset="-122"/>
                <a:cs typeface="+mn-cs"/>
              </a:rPr>
              <a:t>The Earth System </a:t>
            </a:r>
            <a:r>
              <a:rPr lang="en-US" altLang="zh-CN" sz="2800" dirty="0"/>
              <a:t>Social Observation Committee was established in 2022 for the sharing and trading of social observation data between members, and the platform is currently under construction.</a:t>
            </a:r>
          </a:p>
          <a:p>
            <a:endParaRPr lang="zh-CN" altLang="en-US" sz="2800" b="1" kern="1200" spc="-150" dirty="0">
              <a:solidFill>
                <a:srgbClr val="0070C0"/>
              </a:solidFill>
              <a:latin typeface="Tw Cen MT" panose="020B0602020104020603" pitchFamily="34" charset="0"/>
              <a:ea typeface="汉仪粗黑简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0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Fortunately, we are not alone on our efforts. The two of CMSA members, MOJI weather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Piesat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are really early birds on public-private engagement. I’d like to spare more time for them.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0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 you for listening, under the guidance of WMO, We  hope to  further promote public-private partnerships in China.</a:t>
            </a:r>
          </a:p>
          <a:p>
            <a:r>
              <a:rPr lang="en-US" altLang="zh-CN" dirty="0"/>
              <a:t>We are looking  forward to work closely for the progress of global meteorology with you.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7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10" Type="http://schemas.openxmlformats.org/officeDocument/2006/relationships/image" Target="../media/image1.png"/><Relationship Id="rId4" Type="http://schemas.openxmlformats.org/officeDocument/2006/relationships/tags" Target="../tags/tag2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1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4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C3D37AD6-34E7-7B99-10E1-A36B52F8F1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2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127BA939-7C30-3BE2-8BB9-A37222F66B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2D98C2DE-1E04-098C-0BBA-2B17CB0319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项目推近资源 2"/>
          <p:cNvPicPr>
            <a:picLocks noChangeAspect="1"/>
          </p:cNvPicPr>
          <p:nvPr userDrawn="1"/>
        </p:nvPicPr>
        <p:blipFill>
          <a:blip r:embed="rId2"/>
          <a:srcRect r="1290" b="3342"/>
          <a:stretch>
            <a:fillRect/>
          </a:stretch>
        </p:blipFill>
        <p:spPr>
          <a:xfrm>
            <a:off x="6009005" y="4017645"/>
            <a:ext cx="6182995" cy="2840355"/>
          </a:xfrm>
          <a:prstGeom prst="rect">
            <a:avLst/>
          </a:prstGeom>
        </p:spPr>
      </p:pic>
      <p:pic>
        <p:nvPicPr>
          <p:cNvPr id="8" name="图片 7" descr="项目推近资源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21735" cy="373570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493385" y="1842135"/>
            <a:ext cx="1205230" cy="1205230"/>
          </a:xfrm>
          <a:prstGeom prst="ellipse">
            <a:avLst/>
          </a:prstGeom>
          <a:solidFill>
            <a:srgbClr val="448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BC4D441D-B24F-C515-3AFB-0FA1F47388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项目推近资源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385310" cy="1048385"/>
          </a:xfrm>
          <a:prstGeom prst="rect">
            <a:avLst/>
          </a:prstGeom>
        </p:spPr>
      </p:pic>
      <p:pic>
        <p:nvPicPr>
          <p:cNvPr id="9" name="图片 8" descr="项目推近资源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H="1" flipV="1">
            <a:off x="10497820" y="5157470"/>
            <a:ext cx="1694180" cy="1700530"/>
          </a:xfrm>
          <a:prstGeom prst="rect">
            <a:avLst/>
          </a:prstGeom>
        </p:spPr>
      </p:pic>
      <p:pic>
        <p:nvPicPr>
          <p:cNvPr id="2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1502F72E-7036-6818-8DCF-B1E998AB8F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953A026E-810D-1CAE-AA77-9C5DEE9897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09CB6A68-17B5-924C-57C9-823EA6730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68BFF69E-0568-145F-9973-A5AA886C85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2023/10/6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2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6A4E4E68-210B-1CFF-7FC7-351DE53DF1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Users\dell\Desktop\行业协会\标识\LOGO-中国气象服务协会（横） PNG.png">
            <a:extLst>
              <a:ext uri="{FF2B5EF4-FFF2-40B4-BE49-F238E27FC236}">
                <a16:creationId xmlns:a16="http://schemas.microsoft.com/office/drawing/2014/main" id="{AFE2B4E9-8815-40D3-106C-247B9B8EDF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66" y="0"/>
            <a:ext cx="3040734" cy="7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黑体 CN Medium" panose="020B06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思源黑体 CN Medium" panose="020B06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Medium" panose="020B06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Medium" panose="020B06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Medium" panose="020B06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Medium" panose="020B06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Medium" panose="020B06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tags" Target="../tags/tag86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34" Type="http://schemas.openxmlformats.org/officeDocument/2006/relationships/image" Target="../media/image15.png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33" Type="http://schemas.openxmlformats.org/officeDocument/2006/relationships/notesSlide" Target="../notesSlides/notesSlide7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tags" Target="../tags/tag89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32" Type="http://schemas.openxmlformats.org/officeDocument/2006/relationships/slideLayout" Target="../slideLayouts/slideLayout4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tags" Target="../tags/tag88.xml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tags" Target="../tags/tag91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tags" Target="../tags/tag87.xml"/><Relationship Id="rId30" Type="http://schemas.openxmlformats.org/officeDocument/2006/relationships/tags" Target="../tags/tag90.xml"/><Relationship Id="rId8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94.xml"/><Relationship Id="rId7" Type="http://schemas.openxmlformats.org/officeDocument/2006/relationships/image" Target="../media/image16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9.emf"/><Relationship Id="rId4" Type="http://schemas.openxmlformats.org/officeDocument/2006/relationships/tags" Target="../tags/tag95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hyperlink" Target="mailto:cmsa@chinamsa.or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项目推近资源 2"/>
          <p:cNvPicPr>
            <a:picLocks noChangeAspect="1"/>
          </p:cNvPicPr>
          <p:nvPr/>
        </p:nvPicPr>
        <p:blipFill>
          <a:blip r:embed="rId4"/>
          <a:srcRect r="1290" b="3342"/>
          <a:stretch>
            <a:fillRect/>
          </a:stretch>
        </p:blipFill>
        <p:spPr>
          <a:xfrm>
            <a:off x="6009005" y="3850957"/>
            <a:ext cx="6182995" cy="2840355"/>
          </a:xfrm>
          <a:prstGeom prst="rect">
            <a:avLst/>
          </a:prstGeom>
        </p:spPr>
      </p:pic>
      <p:pic>
        <p:nvPicPr>
          <p:cNvPr id="4" name="图片 3" descr="项目推近资源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721735" cy="373570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79306" y="2150533"/>
            <a:ext cx="11595100" cy="3916045"/>
            <a:chOff x="1736" y="2820"/>
            <a:chExt cx="18260" cy="6167"/>
          </a:xfrm>
        </p:grpSpPr>
        <p:sp>
          <p:nvSpPr>
            <p:cNvPr id="6" name="文本框 5"/>
            <p:cNvSpPr txBox="1"/>
            <p:nvPr/>
          </p:nvSpPr>
          <p:spPr>
            <a:xfrm>
              <a:off x="1736" y="2820"/>
              <a:ext cx="18260" cy="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70C0"/>
                  </a:solidFill>
                  <a:latin typeface="Tw Cen MT" panose="020B0602020104020603" pitchFamily="34" charset="0"/>
                </a:rPr>
                <a:t>How to Serve as a Bridge for </a:t>
              </a:r>
            </a:p>
            <a:p>
              <a:pPr algn="ctr"/>
              <a:r>
                <a:rPr lang="en-US" altLang="zh-CN" sz="4400" b="1" dirty="0">
                  <a:solidFill>
                    <a:srgbClr val="0070C0"/>
                  </a:solidFill>
                  <a:latin typeface="Tw Cen MT" panose="020B0602020104020603" pitchFamily="34" charset="0"/>
                </a:rPr>
                <a:t>Public-Private Engagement (PPE)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463" y="6624"/>
              <a:ext cx="6927" cy="2363"/>
            </a:xfrm>
            <a:prstGeom prst="roundRect">
              <a:avLst/>
            </a:prstGeom>
            <a:solidFill>
              <a:srgbClr val="4489C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463" y="6842"/>
              <a:ext cx="6826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2"/>
                  </a:solidFill>
                  <a:latin typeface="Tw Cen MT" panose="020B0602020104020603" pitchFamily="34" charset="0"/>
                </a:rPr>
                <a:t>QU YA</a:t>
              </a:r>
            </a:p>
            <a:p>
              <a:pPr algn="ctr"/>
              <a:r>
                <a:rPr lang="en-US" altLang="zh-CN" sz="2800" b="1" dirty="0">
                  <a:solidFill>
                    <a:schemeClr val="bg2"/>
                  </a:solidFill>
                  <a:latin typeface="Tw Cen MT" panose="020B0602020104020603" pitchFamily="34" charset="0"/>
                </a:rPr>
                <a:t>CMSA secretary-general</a:t>
              </a:r>
            </a:p>
            <a:p>
              <a:pPr algn="ctr"/>
              <a:r>
                <a:rPr lang="en-US" altLang="zh-CN" sz="2400" b="1" dirty="0">
                  <a:solidFill>
                    <a:schemeClr val="bg2"/>
                  </a:solidFill>
                  <a:latin typeface="Tw Cen MT" panose="020B0602020104020603" pitchFamily="34" charset="0"/>
                </a:rPr>
                <a:t>quya@chinamsa.org 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9196" y="6241"/>
              <a:ext cx="3000" cy="29"/>
            </a:xfrm>
            <a:prstGeom prst="line">
              <a:avLst/>
            </a:prstGeom>
            <a:ln>
              <a:solidFill>
                <a:srgbClr val="4489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36550" y="262255"/>
            <a:ext cx="287718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3800"/>
              </a:lnSpc>
            </a:pPr>
            <a:r>
              <a:rPr lang="en-US" altLang="zh-CN" sz="4000" b="1" cap="all" dirty="0">
                <a:solidFill>
                  <a:schemeClr val="bg1"/>
                </a:solidFill>
                <a:latin typeface="Tw Cen MT" panose="020B0602020104020603" pitchFamily="34" charset="0"/>
                <a:ea typeface="思源黑体 CN Bold" panose="020B0800000000000000" charset="-122"/>
                <a:cs typeface="思源黑体 CN Medium" panose="020B0600000000000000" charset="-122"/>
              </a:rPr>
              <a:t>CMSA</a:t>
            </a:r>
            <a:endParaRPr lang="zh-CN" altLang="en-US" sz="4000" b="1" cap="all" dirty="0">
              <a:solidFill>
                <a:schemeClr val="bg1"/>
              </a:solidFill>
              <a:uFillTx/>
              <a:latin typeface="Tw Cen MT" panose="020B0602020104020603" pitchFamily="34" charset="0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142D05F8-CA85-9B3A-AE24-28EC361A76E5}"/>
              </a:ext>
            </a:extLst>
          </p:cNvPr>
          <p:cNvSpPr txBox="1"/>
          <p:nvPr/>
        </p:nvSpPr>
        <p:spPr>
          <a:xfrm>
            <a:off x="3495295" y="733178"/>
            <a:ext cx="7205655" cy="502490"/>
          </a:xfrm>
          <a:prstGeom prst="rect">
            <a:avLst/>
          </a:prstGeom>
          <a:noFill/>
        </p:spPr>
        <p:txBody>
          <a:bodyPr wrap="square" lIns="70907" tIns="35455" rIns="70907" bIns="3545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0070C0"/>
                </a:solidFill>
                <a:latin typeface="Tw Cen MT" panose="020B0602020104020603" pitchFamily="34" charset="0"/>
                <a:sym typeface="+mn-lt"/>
              </a:rPr>
              <a:t>China Meteorological Service Association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CE6F00A-C1B8-4A12-9CC9-376BA31FC690}"/>
              </a:ext>
            </a:extLst>
          </p:cNvPr>
          <p:cNvGrpSpPr/>
          <p:nvPr/>
        </p:nvGrpSpPr>
        <p:grpSpPr>
          <a:xfrm>
            <a:off x="2362867" y="1787522"/>
            <a:ext cx="7097702" cy="4607395"/>
            <a:chOff x="2936593" y="1598238"/>
            <a:chExt cx="7097702" cy="460739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37674A0-A774-4288-BD39-5F9313C3DE96}"/>
                </a:ext>
              </a:extLst>
            </p:cNvPr>
            <p:cNvGrpSpPr/>
            <p:nvPr/>
          </p:nvGrpSpPr>
          <p:grpSpPr>
            <a:xfrm>
              <a:off x="2936593" y="1598238"/>
              <a:ext cx="7097702" cy="3661523"/>
              <a:chOff x="5017156" y="1261984"/>
              <a:chExt cx="7097702" cy="3661523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A615146B-D031-8A93-F940-D471D5DFD570}"/>
                  </a:ext>
                </a:extLst>
              </p:cNvPr>
              <p:cNvGrpSpPr/>
              <p:nvPr/>
            </p:nvGrpSpPr>
            <p:grpSpPr>
              <a:xfrm>
                <a:off x="5017156" y="2409014"/>
                <a:ext cx="2451761" cy="2398455"/>
                <a:chOff x="1758" y="4413"/>
                <a:chExt cx="4212" cy="4261"/>
              </a:xfrm>
            </p:grpSpPr>
            <p:sp>
              <p:nvSpPr>
                <p:cNvPr id="135" name="矩形: 圆角 134">
                  <a:extLst>
                    <a:ext uri="{FF2B5EF4-FFF2-40B4-BE49-F238E27FC236}">
                      <a16:creationId xmlns:a16="http://schemas.microsoft.com/office/drawing/2014/main" id="{1C7FC220-4AD4-C02F-DE0E-181F7922ED0C}"/>
                    </a:ext>
                  </a:extLst>
                </p:cNvPr>
                <p:cNvSpPr/>
                <p:nvPr/>
              </p:nvSpPr>
              <p:spPr>
                <a:xfrm rot="5400000">
                  <a:off x="1760" y="5153"/>
                  <a:ext cx="4261" cy="278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04776">
                        <a:alpha val="19000"/>
                      </a:srgbClr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0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endParaRPr lang="zh-CN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汉仪旗黑-55简" panose="00020600040101010101" charset="-128"/>
                    <a:cs typeface="Arial" panose="020B0604020202020204" pitchFamily="34" charset="0"/>
                    <a:sym typeface="+mn-lt"/>
                  </a:endParaRPr>
                </a:p>
              </p:txBody>
            </p:sp>
            <p:grpSp>
              <p:nvGrpSpPr>
                <p:cNvPr id="136" name="组合 135">
                  <a:extLst>
                    <a:ext uri="{FF2B5EF4-FFF2-40B4-BE49-F238E27FC236}">
                      <a16:creationId xmlns:a16="http://schemas.microsoft.com/office/drawing/2014/main" id="{D8A39435-493D-7DC3-F911-1596D0B2547A}"/>
                    </a:ext>
                  </a:extLst>
                </p:cNvPr>
                <p:cNvGrpSpPr/>
                <p:nvPr/>
              </p:nvGrpSpPr>
              <p:grpSpPr>
                <a:xfrm>
                  <a:off x="2886" y="5037"/>
                  <a:ext cx="1947" cy="537"/>
                  <a:chOff x="2678798" y="482527"/>
                  <a:chExt cx="3484382" cy="962060"/>
                </a:xfrm>
                <a:gradFill>
                  <a:gsLst>
                    <a:gs pos="0">
                      <a:srgbClr val="004776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2700000" scaled="0"/>
                </a:gradFill>
              </p:grpSpPr>
              <p:sp>
                <p:nvSpPr>
                  <p:cNvPr id="184" name="任意多边形: 形状 183">
                    <a:extLst>
                      <a:ext uri="{FF2B5EF4-FFF2-40B4-BE49-F238E27FC236}">
                        <a16:creationId xmlns:a16="http://schemas.microsoft.com/office/drawing/2014/main" id="{C48B12FC-A963-F188-EB4A-CD63A948533F}"/>
                      </a:ext>
                    </a:extLst>
                  </p:cNvPr>
                  <p:cNvSpPr/>
                  <p:nvPr/>
                </p:nvSpPr>
                <p:spPr>
                  <a:xfrm>
                    <a:off x="2692046" y="848398"/>
                    <a:ext cx="1589832" cy="476501"/>
                  </a:xfrm>
                  <a:custGeom>
                    <a:avLst/>
                    <a:gdLst/>
                    <a:ahLst/>
                    <a:cxnLst>
                      <a:cxn ang="0">
                        <a:pos x="59619" y="384211"/>
                      </a:cxn>
                      <a:cxn ang="0">
                        <a:pos x="1569960" y="443830"/>
                      </a:cxn>
                      <a:cxn ang="0">
                        <a:pos x="1589833" y="245100"/>
                      </a:cxn>
                      <a:cxn ang="0">
                        <a:pos x="0" y="0"/>
                      </a:cxn>
                      <a:cxn ang="0">
                        <a:pos x="59619" y="384211"/>
                      </a:cxn>
                    </a:cxnLst>
                    <a:rect l="0" t="0" r="0" b="0"/>
                    <a:pathLst>
                      <a:path w="1589832" h="476501">
                        <a:moveTo>
                          <a:pt x="59619" y="384211"/>
                        </a:moveTo>
                        <a:cubicBezTo>
                          <a:pt x="59619" y="384211"/>
                          <a:pt x="920778" y="543195"/>
                          <a:pt x="1569960" y="443830"/>
                        </a:cubicBezTo>
                        <a:lnTo>
                          <a:pt x="1589833" y="245100"/>
                        </a:lnTo>
                        <a:cubicBezTo>
                          <a:pt x="1589833" y="245100"/>
                          <a:pt x="264972" y="238476"/>
                          <a:pt x="0" y="0"/>
                        </a:cubicBezTo>
                        <a:lnTo>
                          <a:pt x="59619" y="384211"/>
                        </a:lnTo>
                        <a:close/>
                      </a:path>
                    </a:pathLst>
                  </a:custGeom>
                  <a:grpFill/>
                  <a:ln w="66136">
                    <a:noFill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dirty="0"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85" name="图形 167">
                    <a:extLst>
                      <a:ext uri="{FF2B5EF4-FFF2-40B4-BE49-F238E27FC236}">
                        <a16:creationId xmlns:a16="http://schemas.microsoft.com/office/drawing/2014/main" id="{0444D348-63F6-8501-1BB7-0B331E710455}"/>
                      </a:ext>
                    </a:extLst>
                  </p:cNvPr>
                  <p:cNvGrpSpPr/>
                  <p:nvPr/>
                </p:nvGrpSpPr>
                <p:grpSpPr>
                  <a:xfrm>
                    <a:off x="3500211" y="1093498"/>
                    <a:ext cx="788291" cy="351089"/>
                    <a:chOff x="5004514" y="794722"/>
                    <a:chExt cx="788291" cy="351089"/>
                  </a:xfrm>
                  <a:grpFill/>
                </p:grpSpPr>
                <p:sp>
                  <p:nvSpPr>
                    <p:cNvPr id="191" name="任意多边形: 形状 190">
                      <a:extLst>
                        <a:ext uri="{FF2B5EF4-FFF2-40B4-BE49-F238E27FC236}">
                          <a16:creationId xmlns:a16="http://schemas.microsoft.com/office/drawing/2014/main" id="{DD67CC06-0F4E-E217-0615-37AF51F69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1138" y="794722"/>
                      <a:ext cx="781667" cy="351089"/>
                    </a:xfrm>
                    <a:custGeom>
                      <a:avLst/>
                      <a:gdLst/>
                      <a:ahLst/>
                      <a:cxnLst>
                        <a:cxn ang="0">
                          <a:pos x="675679" y="19873"/>
                        </a:cxn>
                        <a:cxn ang="0">
                          <a:pos x="92740" y="66243"/>
                        </a:cxn>
                        <a:cxn ang="0">
                          <a:pos x="0" y="172233"/>
                        </a:cxn>
                        <a:cxn ang="0">
                          <a:pos x="0" y="331217"/>
                        </a:cxn>
                        <a:cxn ang="0">
                          <a:pos x="0" y="351090"/>
                        </a:cxn>
                        <a:cxn ang="0">
                          <a:pos x="112613" y="291471"/>
                        </a:cxn>
                        <a:cxn ang="0">
                          <a:pos x="695552" y="245100"/>
                        </a:cxn>
                        <a:cxn ang="0">
                          <a:pos x="768419" y="172233"/>
                        </a:cxn>
                        <a:cxn ang="0">
                          <a:pos x="781668" y="0"/>
                        </a:cxn>
                        <a:cxn ang="0">
                          <a:pos x="675679" y="19873"/>
                        </a:cxn>
                      </a:cxnLst>
                      <a:rect l="0" t="0" r="0" b="0"/>
                      <a:pathLst>
                        <a:path w="781667" h="351089">
                          <a:moveTo>
                            <a:pt x="675679" y="19873"/>
                          </a:moveTo>
                          <a:cubicBezTo>
                            <a:pt x="589563" y="39746"/>
                            <a:pt x="158983" y="52995"/>
                            <a:pt x="92740" y="66243"/>
                          </a:cubicBezTo>
                          <a:cubicBezTo>
                            <a:pt x="19873" y="86116"/>
                            <a:pt x="0" y="119238"/>
                            <a:pt x="0" y="172233"/>
                          </a:cubicBezTo>
                          <a:cubicBezTo>
                            <a:pt x="0" y="211979"/>
                            <a:pt x="0" y="291471"/>
                            <a:pt x="0" y="331217"/>
                          </a:cubicBezTo>
                          <a:cubicBezTo>
                            <a:pt x="0" y="344465"/>
                            <a:pt x="0" y="351090"/>
                            <a:pt x="0" y="351090"/>
                          </a:cubicBezTo>
                          <a:cubicBezTo>
                            <a:pt x="0" y="351090"/>
                            <a:pt x="0" y="317968"/>
                            <a:pt x="112613" y="291471"/>
                          </a:cubicBezTo>
                          <a:cubicBezTo>
                            <a:pt x="225226" y="264973"/>
                            <a:pt x="629309" y="264973"/>
                            <a:pt x="695552" y="245100"/>
                          </a:cubicBezTo>
                          <a:cubicBezTo>
                            <a:pt x="761795" y="225227"/>
                            <a:pt x="761795" y="198730"/>
                            <a:pt x="768419" y="172233"/>
                          </a:cubicBezTo>
                          <a:cubicBezTo>
                            <a:pt x="768419" y="152360"/>
                            <a:pt x="775043" y="59619"/>
                            <a:pt x="781668" y="0"/>
                          </a:cubicBezTo>
                          <a:cubicBezTo>
                            <a:pt x="775043" y="6624"/>
                            <a:pt x="715425" y="13249"/>
                            <a:pt x="675679" y="19873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2" name="任意多边形: 形状 191">
                      <a:extLst>
                        <a:ext uri="{FF2B5EF4-FFF2-40B4-BE49-F238E27FC236}">
                          <a16:creationId xmlns:a16="http://schemas.microsoft.com/office/drawing/2014/main" id="{683A2C01-3351-AA7B-BEAC-33A857071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04514" y="801347"/>
                      <a:ext cx="775043" cy="152359"/>
                    </a:xfrm>
                    <a:custGeom>
                      <a:avLst/>
                      <a:gdLst/>
                      <a:ahLst/>
                      <a:cxnLst>
                        <a:cxn ang="0">
                          <a:pos x="92740" y="79492"/>
                        </a:cxn>
                        <a:cxn ang="0">
                          <a:pos x="682303" y="26497"/>
                        </a:cxn>
                        <a:cxn ang="0">
                          <a:pos x="775043" y="13249"/>
                        </a:cxn>
                        <a:cxn ang="0">
                          <a:pos x="775043" y="0"/>
                        </a:cxn>
                        <a:cxn ang="0">
                          <a:pos x="675679" y="13249"/>
                        </a:cxn>
                        <a:cxn ang="0">
                          <a:pos x="92740" y="59619"/>
                        </a:cxn>
                        <a:cxn ang="0">
                          <a:pos x="0" y="152360"/>
                        </a:cxn>
                        <a:cxn ang="0">
                          <a:pos x="92740" y="79492"/>
                        </a:cxn>
                      </a:cxnLst>
                      <a:rect l="0" t="0" r="0" b="0"/>
                      <a:pathLst>
                        <a:path w="775043" h="152359">
                          <a:moveTo>
                            <a:pt x="92740" y="79492"/>
                          </a:moveTo>
                          <a:cubicBezTo>
                            <a:pt x="165608" y="59619"/>
                            <a:pt x="596187" y="46370"/>
                            <a:pt x="682303" y="26497"/>
                          </a:cubicBezTo>
                          <a:cubicBezTo>
                            <a:pt x="715425" y="19873"/>
                            <a:pt x="761795" y="13249"/>
                            <a:pt x="775043" y="13249"/>
                          </a:cubicBezTo>
                          <a:cubicBezTo>
                            <a:pt x="775043" y="6624"/>
                            <a:pt x="775043" y="6624"/>
                            <a:pt x="775043" y="0"/>
                          </a:cubicBezTo>
                          <a:cubicBezTo>
                            <a:pt x="775043" y="0"/>
                            <a:pt x="722049" y="6624"/>
                            <a:pt x="675679" y="13249"/>
                          </a:cubicBezTo>
                          <a:cubicBezTo>
                            <a:pt x="589563" y="33122"/>
                            <a:pt x="158983" y="46370"/>
                            <a:pt x="92740" y="59619"/>
                          </a:cubicBezTo>
                          <a:cubicBezTo>
                            <a:pt x="26497" y="72868"/>
                            <a:pt x="0" y="105989"/>
                            <a:pt x="0" y="152360"/>
                          </a:cubicBezTo>
                          <a:cubicBezTo>
                            <a:pt x="6624" y="119238"/>
                            <a:pt x="33122" y="92741"/>
                            <a:pt x="92740" y="79492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6" name="图形 167">
                    <a:extLst>
                      <a:ext uri="{FF2B5EF4-FFF2-40B4-BE49-F238E27FC236}">
                        <a16:creationId xmlns:a16="http://schemas.microsoft.com/office/drawing/2014/main" id="{C286FCD8-2200-0464-9D7D-28A6A089844D}"/>
                      </a:ext>
                    </a:extLst>
                  </p:cNvPr>
                  <p:cNvGrpSpPr/>
                  <p:nvPr/>
                </p:nvGrpSpPr>
                <p:grpSpPr>
                  <a:xfrm>
                    <a:off x="2678798" y="482527"/>
                    <a:ext cx="3484382" cy="750082"/>
                    <a:chOff x="4183101" y="183751"/>
                    <a:chExt cx="3484382" cy="750082"/>
                  </a:xfrm>
                  <a:grpFill/>
                </p:grpSpPr>
                <p:sp>
                  <p:nvSpPr>
                    <p:cNvPr id="187" name="任意多边形: 形状 186">
                      <a:extLst>
                        <a:ext uri="{FF2B5EF4-FFF2-40B4-BE49-F238E27FC236}">
                          <a16:creationId xmlns:a16="http://schemas.microsoft.com/office/drawing/2014/main" id="{989B2526-E870-BE08-6BBD-05A8B3D10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3101" y="183751"/>
                      <a:ext cx="3477758" cy="750082"/>
                    </a:xfrm>
                    <a:custGeom>
                      <a:avLst/>
                      <a:gdLst/>
                      <a:ahLst/>
                      <a:cxnLst>
                        <a:cxn ang="0">
                          <a:pos x="3159792" y="485109"/>
                        </a:cxn>
                        <a:cxn ang="0">
                          <a:pos x="3259157" y="28030"/>
                        </a:cxn>
                        <a:cxn ang="0">
                          <a:pos x="1702446" y="14782"/>
                        </a:cxn>
                        <a:cxn ang="0">
                          <a:pos x="59619" y="319501"/>
                        </a:cxn>
                        <a:cxn ang="0">
                          <a:pos x="0" y="352623"/>
                        </a:cxn>
                        <a:cxn ang="0">
                          <a:pos x="66243" y="750083"/>
                        </a:cxn>
                        <a:cxn ang="0">
                          <a:pos x="1185750" y="538104"/>
                        </a:cxn>
                        <a:cxn ang="0">
                          <a:pos x="3477759" y="610972"/>
                        </a:cxn>
                        <a:cxn ang="0">
                          <a:pos x="3159792" y="485109"/>
                        </a:cxn>
                      </a:cxnLst>
                      <a:rect l="0" t="0" r="0" b="0"/>
                      <a:pathLst>
                        <a:path w="3477758" h="750082">
                          <a:moveTo>
                            <a:pt x="3159792" y="485109"/>
                          </a:moveTo>
                          <a:cubicBezTo>
                            <a:pt x="2603351" y="240009"/>
                            <a:pt x="3259157" y="28030"/>
                            <a:pt x="3259157" y="28030"/>
                          </a:cubicBezTo>
                          <a:cubicBezTo>
                            <a:pt x="3259157" y="28030"/>
                            <a:pt x="2424495" y="-24964"/>
                            <a:pt x="1702446" y="14782"/>
                          </a:cubicBezTo>
                          <a:cubicBezTo>
                            <a:pt x="980397" y="47903"/>
                            <a:pt x="331215" y="180390"/>
                            <a:pt x="59619" y="319501"/>
                          </a:cubicBezTo>
                          <a:cubicBezTo>
                            <a:pt x="39746" y="332750"/>
                            <a:pt x="19873" y="345998"/>
                            <a:pt x="0" y="352623"/>
                          </a:cubicBezTo>
                          <a:lnTo>
                            <a:pt x="66243" y="750083"/>
                          </a:lnTo>
                          <a:cubicBezTo>
                            <a:pt x="218602" y="637469"/>
                            <a:pt x="437204" y="617596"/>
                            <a:pt x="1185750" y="538104"/>
                          </a:cubicBezTo>
                          <a:cubicBezTo>
                            <a:pt x="2020412" y="451988"/>
                            <a:pt x="3477759" y="610972"/>
                            <a:pt x="3477759" y="610972"/>
                          </a:cubicBezTo>
                          <a:cubicBezTo>
                            <a:pt x="3477759" y="610972"/>
                            <a:pt x="3226035" y="518231"/>
                            <a:pt x="3159792" y="485109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88" name="图形 167">
                      <a:extLst>
                        <a:ext uri="{FF2B5EF4-FFF2-40B4-BE49-F238E27FC236}">
                          <a16:creationId xmlns:a16="http://schemas.microsoft.com/office/drawing/2014/main" id="{338B2545-0E51-21BE-3C8B-A198B60065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83101" y="183751"/>
                      <a:ext cx="3484382" cy="750082"/>
                      <a:chOff x="4183101" y="183751"/>
                      <a:chExt cx="3484382" cy="750082"/>
                    </a:xfrm>
                    <a:grpFill/>
                  </p:grpSpPr>
                  <p:sp>
                    <p:nvSpPr>
                      <p:cNvPr id="189" name="任意多边形: 形状 188">
                        <a:extLst>
                          <a:ext uri="{FF2B5EF4-FFF2-40B4-BE49-F238E27FC236}">
                            <a16:creationId xmlns:a16="http://schemas.microsoft.com/office/drawing/2014/main" id="{3892FA93-256F-A560-E32C-D0F73954D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15741" y="456881"/>
                        <a:ext cx="551742" cy="331216"/>
                      </a:xfrm>
                      <a:custGeom>
                        <a:avLst/>
                        <a:gdLst>
                          <a:gd name="connsiteX0" fmla="*/ 227152 w 551742"/>
                          <a:gd name="connsiteY0" fmla="*/ 211979 h 331216"/>
                          <a:gd name="connsiteX1" fmla="*/ 1926 w 551742"/>
                          <a:gd name="connsiteY1" fmla="*/ 0 h 331216"/>
                          <a:gd name="connsiteX2" fmla="*/ 227152 w 551742"/>
                          <a:gd name="connsiteY2" fmla="*/ 231852 h 331216"/>
                          <a:gd name="connsiteX3" fmla="*/ 472251 w 551742"/>
                          <a:gd name="connsiteY3" fmla="*/ 324592 h 331216"/>
                          <a:gd name="connsiteX4" fmla="*/ 551743 w 551742"/>
                          <a:gd name="connsiteY4" fmla="*/ 331217 h 331216"/>
                          <a:gd name="connsiteX5" fmla="*/ 227152 w 551742"/>
                          <a:gd name="connsiteY5" fmla="*/ 211979 h 331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51742" h="331216">
                            <a:moveTo>
                              <a:pt x="227152" y="211979"/>
                            </a:moveTo>
                            <a:cubicBezTo>
                              <a:pt x="54920" y="139111"/>
                              <a:pt x="1926" y="66243"/>
                              <a:pt x="1926" y="0"/>
                            </a:cubicBezTo>
                            <a:cubicBezTo>
                              <a:pt x="-11323" y="72868"/>
                              <a:pt x="41672" y="152360"/>
                              <a:pt x="227152" y="231852"/>
                            </a:cubicBezTo>
                            <a:cubicBezTo>
                              <a:pt x="266898" y="251725"/>
                              <a:pt x="386135" y="291471"/>
                              <a:pt x="472251" y="324592"/>
                            </a:cubicBezTo>
                            <a:cubicBezTo>
                              <a:pt x="525246" y="331217"/>
                              <a:pt x="551743" y="331217"/>
                              <a:pt x="551743" y="331217"/>
                            </a:cubicBezTo>
                            <a:cubicBezTo>
                              <a:pt x="551743" y="331217"/>
                              <a:pt x="293395" y="245100"/>
                              <a:pt x="227152" y="211979"/>
                            </a:cubicBezTo>
                            <a:close/>
                          </a:path>
                        </a:pathLst>
                      </a:custGeom>
                      <a:grpFill/>
                      <a:ln w="6613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/>
                        <a:endParaRPr lang="zh-CN" altLang="en-US" strike="noStrike" noProof="1"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0" name="任意多边形: 形状 189">
                        <a:extLst>
                          <a:ext uri="{FF2B5EF4-FFF2-40B4-BE49-F238E27FC236}">
                            <a16:creationId xmlns:a16="http://schemas.microsoft.com/office/drawing/2014/main" id="{AA70B0AB-B2FC-7F09-DABE-9CD0E89A15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3101" y="183751"/>
                        <a:ext cx="3265780" cy="750082"/>
                      </a:xfrm>
                      <a:custGeom>
                        <a:avLst/>
                        <a:gdLst>
                          <a:gd name="connsiteX0" fmla="*/ 0 w 3265780"/>
                          <a:gd name="connsiteY0" fmla="*/ 372496 h 750082"/>
                          <a:gd name="connsiteX1" fmla="*/ 59619 w 3265780"/>
                          <a:gd name="connsiteY1" fmla="*/ 339374 h 750082"/>
                          <a:gd name="connsiteX2" fmla="*/ 1702446 w 3265780"/>
                          <a:gd name="connsiteY2" fmla="*/ 34655 h 750082"/>
                          <a:gd name="connsiteX3" fmla="*/ 3226035 w 3265780"/>
                          <a:gd name="connsiteY3" fmla="*/ 47903 h 750082"/>
                          <a:gd name="connsiteX4" fmla="*/ 3265781 w 3265780"/>
                          <a:gd name="connsiteY4" fmla="*/ 28030 h 750082"/>
                          <a:gd name="connsiteX5" fmla="*/ 1702446 w 3265780"/>
                          <a:gd name="connsiteY5" fmla="*/ 14782 h 750082"/>
                          <a:gd name="connsiteX6" fmla="*/ 59619 w 3265780"/>
                          <a:gd name="connsiteY6" fmla="*/ 319501 h 750082"/>
                          <a:gd name="connsiteX7" fmla="*/ 0 w 3265780"/>
                          <a:gd name="connsiteY7" fmla="*/ 352623 h 750082"/>
                          <a:gd name="connsiteX8" fmla="*/ 66243 w 3265780"/>
                          <a:gd name="connsiteY8" fmla="*/ 750083 h 750082"/>
                          <a:gd name="connsiteX9" fmla="*/ 72867 w 3265780"/>
                          <a:gd name="connsiteY9" fmla="*/ 750083 h 750082"/>
                          <a:gd name="connsiteX10" fmla="*/ 0 w 3265780"/>
                          <a:gd name="connsiteY10" fmla="*/ 372496 h 7500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265780" h="750082">
                            <a:moveTo>
                              <a:pt x="0" y="372496"/>
                            </a:moveTo>
                            <a:cubicBezTo>
                              <a:pt x="19873" y="359247"/>
                              <a:pt x="39746" y="352623"/>
                              <a:pt x="59619" y="339374"/>
                            </a:cubicBezTo>
                            <a:cubicBezTo>
                              <a:pt x="331215" y="200263"/>
                              <a:pt x="973772" y="67776"/>
                              <a:pt x="1702446" y="34655"/>
                            </a:cubicBezTo>
                            <a:cubicBezTo>
                              <a:pt x="2325130" y="1533"/>
                              <a:pt x="3073676" y="41279"/>
                              <a:pt x="3226035" y="47903"/>
                            </a:cubicBezTo>
                            <a:cubicBezTo>
                              <a:pt x="3252532" y="34655"/>
                              <a:pt x="3265781" y="28030"/>
                              <a:pt x="3265781" y="28030"/>
                            </a:cubicBezTo>
                            <a:cubicBezTo>
                              <a:pt x="3265781" y="28030"/>
                              <a:pt x="2424495" y="-24964"/>
                              <a:pt x="1702446" y="14782"/>
                            </a:cubicBezTo>
                            <a:cubicBezTo>
                              <a:pt x="980397" y="47903"/>
                              <a:pt x="331215" y="180390"/>
                              <a:pt x="59619" y="319501"/>
                            </a:cubicBezTo>
                            <a:cubicBezTo>
                              <a:pt x="39746" y="332750"/>
                              <a:pt x="19873" y="345998"/>
                              <a:pt x="0" y="352623"/>
                            </a:cubicBezTo>
                            <a:lnTo>
                              <a:pt x="66243" y="750083"/>
                            </a:lnTo>
                            <a:cubicBezTo>
                              <a:pt x="66243" y="750083"/>
                              <a:pt x="66243" y="750083"/>
                              <a:pt x="72867" y="750083"/>
                            </a:cubicBezTo>
                            <a:lnTo>
                              <a:pt x="0" y="372496"/>
                            </a:lnTo>
                            <a:close/>
                          </a:path>
                        </a:pathLst>
                      </a:custGeom>
                      <a:grpFill/>
                      <a:ln w="6613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/>
                        <a:endParaRPr lang="zh-CN" altLang="en-US" strike="noStrike" noProof="1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7" name="组合 136">
                  <a:extLst>
                    <a:ext uri="{FF2B5EF4-FFF2-40B4-BE49-F238E27FC236}">
                      <a16:creationId xmlns:a16="http://schemas.microsoft.com/office/drawing/2014/main" id="{AEBAB9DA-96C7-DA27-A196-E248BF5EBDEB}"/>
                    </a:ext>
                  </a:extLst>
                </p:cNvPr>
                <p:cNvGrpSpPr/>
                <p:nvPr/>
              </p:nvGrpSpPr>
              <p:grpSpPr>
                <a:xfrm>
                  <a:off x="1758" y="5426"/>
                  <a:ext cx="4212" cy="1429"/>
                  <a:chOff x="1115046" y="1830831"/>
                  <a:chExt cx="2671850" cy="907718"/>
                </a:xfrm>
                <a:gradFill>
                  <a:gsLst>
                    <a:gs pos="0">
                      <a:srgbClr val="004776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</p:grpSpPr>
              <p:grpSp>
                <p:nvGrpSpPr>
                  <p:cNvPr id="140" name="组合 139">
                    <a:extLst>
                      <a:ext uri="{FF2B5EF4-FFF2-40B4-BE49-F238E27FC236}">
                        <a16:creationId xmlns:a16="http://schemas.microsoft.com/office/drawing/2014/main" id="{C3620705-BD13-34F8-7DE2-2EF980B7943B}"/>
                      </a:ext>
                    </a:extLst>
                  </p:cNvPr>
                  <p:cNvGrpSpPr/>
                  <p:nvPr/>
                </p:nvGrpSpPr>
                <p:grpSpPr>
                  <a:xfrm rot="720000" flipH="1">
                    <a:off x="3270888" y="1830831"/>
                    <a:ext cx="516008" cy="907712"/>
                    <a:chOff x="7910081" y="3664585"/>
                    <a:chExt cx="1065125" cy="1873650"/>
                  </a:xfrm>
                  <a:grpFill/>
                </p:grpSpPr>
                <p:sp>
                  <p:nvSpPr>
                    <p:cNvPr id="163" name="Freeform 26">
                      <a:extLst>
                        <a:ext uri="{FF2B5EF4-FFF2-40B4-BE49-F238E27FC236}">
                          <a16:creationId xmlns:a16="http://schemas.microsoft.com/office/drawing/2014/main" id="{8C913E5D-B5E4-C08D-E7D0-44DD818EA71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98150" y="5313106"/>
                      <a:ext cx="302593" cy="96829"/>
                    </a:xfrm>
                    <a:custGeom>
                      <a:avLst/>
                      <a:gdLst>
                        <a:gd name="T0" fmla="*/ 36 w 125"/>
                        <a:gd name="T1" fmla="*/ 40 h 40"/>
                        <a:gd name="T2" fmla="*/ 125 w 125"/>
                        <a:gd name="T3" fmla="*/ 28 h 40"/>
                        <a:gd name="T4" fmla="*/ 89 w 125"/>
                        <a:gd name="T5" fmla="*/ 0 h 40"/>
                        <a:gd name="T6" fmla="*/ 0 w 125"/>
                        <a:gd name="T7" fmla="*/ 9 h 40"/>
                        <a:gd name="T8" fmla="*/ 36 w 125"/>
                        <a:gd name="T9" fmla="*/ 4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" h="40">
                          <a:moveTo>
                            <a:pt x="36" y="40"/>
                          </a:moveTo>
                          <a:lnTo>
                            <a:pt x="125" y="28"/>
                          </a:lnTo>
                          <a:lnTo>
                            <a:pt x="89" y="0"/>
                          </a:lnTo>
                          <a:lnTo>
                            <a:pt x="0" y="9"/>
                          </a:lnTo>
                          <a:lnTo>
                            <a:pt x="36" y="4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" name="Freeform 27">
                      <a:extLst>
                        <a:ext uri="{FF2B5EF4-FFF2-40B4-BE49-F238E27FC236}">
                          <a16:creationId xmlns:a16="http://schemas.microsoft.com/office/drawing/2014/main" id="{25884D94-5E5D-BB87-99EB-240BA7A2BCD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23278" y="5068611"/>
                      <a:ext cx="99251" cy="283227"/>
                    </a:xfrm>
                    <a:custGeom>
                      <a:avLst/>
                      <a:gdLst>
                        <a:gd name="T0" fmla="*/ 36 w 41"/>
                        <a:gd name="T1" fmla="*/ 29 h 117"/>
                        <a:gd name="T2" fmla="*/ 41 w 41"/>
                        <a:gd name="T3" fmla="*/ 117 h 117"/>
                        <a:gd name="T4" fmla="*/ 5 w 41"/>
                        <a:gd name="T5" fmla="*/ 86 h 117"/>
                        <a:gd name="T6" fmla="*/ 0 w 41"/>
                        <a:gd name="T7" fmla="*/ 0 h 117"/>
                        <a:gd name="T8" fmla="*/ 36 w 41"/>
                        <a:gd name="T9" fmla="*/ 29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1" h="117">
                          <a:moveTo>
                            <a:pt x="36" y="29"/>
                          </a:moveTo>
                          <a:lnTo>
                            <a:pt x="41" y="117"/>
                          </a:lnTo>
                          <a:lnTo>
                            <a:pt x="5" y="86"/>
                          </a:lnTo>
                          <a:lnTo>
                            <a:pt x="0" y="0"/>
                          </a:lnTo>
                          <a:lnTo>
                            <a:pt x="36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5" name="Freeform 28">
                      <a:extLst>
                        <a:ext uri="{FF2B5EF4-FFF2-40B4-BE49-F238E27FC236}">
                          <a16:creationId xmlns:a16="http://schemas.microsoft.com/office/drawing/2014/main" id="{09685FF7-6F49-21D4-76E3-180A0F2DB48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60167" y="5150916"/>
                      <a:ext cx="283227" cy="108934"/>
                    </a:xfrm>
                    <a:custGeom>
                      <a:avLst/>
                      <a:gdLst>
                        <a:gd name="T0" fmla="*/ 31 w 117"/>
                        <a:gd name="T1" fmla="*/ 35 h 45"/>
                        <a:gd name="T2" fmla="*/ 117 w 117"/>
                        <a:gd name="T3" fmla="*/ 45 h 45"/>
                        <a:gd name="T4" fmla="*/ 88 w 117"/>
                        <a:gd name="T5" fmla="*/ 9 h 45"/>
                        <a:gd name="T6" fmla="*/ 0 w 117"/>
                        <a:gd name="T7" fmla="*/ 0 h 45"/>
                        <a:gd name="T8" fmla="*/ 31 w 117"/>
                        <a:gd name="T9" fmla="*/ 3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7" h="45">
                          <a:moveTo>
                            <a:pt x="31" y="35"/>
                          </a:moveTo>
                          <a:lnTo>
                            <a:pt x="117" y="45"/>
                          </a:lnTo>
                          <a:lnTo>
                            <a:pt x="88" y="9"/>
                          </a:lnTo>
                          <a:lnTo>
                            <a:pt x="0" y="0"/>
                          </a:lnTo>
                          <a:lnTo>
                            <a:pt x="31" y="3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6" name="Freeform 29">
                      <a:extLst>
                        <a:ext uri="{FF2B5EF4-FFF2-40B4-BE49-F238E27FC236}">
                          <a16:creationId xmlns:a16="http://schemas.microsoft.com/office/drawing/2014/main" id="{0A9F1B8C-6B7C-3C38-322B-7ECCD7AEDCB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9504" y="4935471"/>
                      <a:ext cx="96830" cy="295330"/>
                    </a:xfrm>
                    <a:custGeom>
                      <a:avLst/>
                      <a:gdLst>
                        <a:gd name="T0" fmla="*/ 40 w 40"/>
                        <a:gd name="T1" fmla="*/ 36 h 122"/>
                        <a:gd name="T2" fmla="*/ 28 w 40"/>
                        <a:gd name="T3" fmla="*/ 122 h 122"/>
                        <a:gd name="T4" fmla="*/ 0 w 40"/>
                        <a:gd name="T5" fmla="*/ 86 h 122"/>
                        <a:gd name="T6" fmla="*/ 12 w 40"/>
                        <a:gd name="T7" fmla="*/ 0 h 122"/>
                        <a:gd name="T8" fmla="*/ 40 w 40"/>
                        <a:gd name="T9" fmla="*/ 36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122">
                          <a:moveTo>
                            <a:pt x="40" y="36"/>
                          </a:moveTo>
                          <a:lnTo>
                            <a:pt x="28" y="122"/>
                          </a:lnTo>
                          <a:lnTo>
                            <a:pt x="0" y="86"/>
                          </a:lnTo>
                          <a:lnTo>
                            <a:pt x="12" y="0"/>
                          </a:lnTo>
                          <a:lnTo>
                            <a:pt x="40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" name="Freeform 30">
                      <a:extLst>
                        <a:ext uri="{FF2B5EF4-FFF2-40B4-BE49-F238E27FC236}">
                          <a16:creationId xmlns:a16="http://schemas.microsoft.com/office/drawing/2014/main" id="{27187BA4-FF09-DE15-4DC1-3E69410C57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68179" y="4940313"/>
                      <a:ext cx="246915" cy="162190"/>
                    </a:xfrm>
                    <a:custGeom>
                      <a:avLst/>
                      <a:gdLst>
                        <a:gd name="T0" fmla="*/ 19 w 102"/>
                        <a:gd name="T1" fmla="*/ 41 h 67"/>
                        <a:gd name="T2" fmla="*/ 102 w 102"/>
                        <a:gd name="T3" fmla="*/ 67 h 67"/>
                        <a:gd name="T4" fmla="*/ 83 w 102"/>
                        <a:gd name="T5" fmla="*/ 27 h 67"/>
                        <a:gd name="T6" fmla="*/ 0 w 102"/>
                        <a:gd name="T7" fmla="*/ 0 h 67"/>
                        <a:gd name="T8" fmla="*/ 19 w 102"/>
                        <a:gd name="T9" fmla="*/ 41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2" h="67">
                          <a:moveTo>
                            <a:pt x="19" y="41"/>
                          </a:moveTo>
                          <a:lnTo>
                            <a:pt x="102" y="67"/>
                          </a:lnTo>
                          <a:lnTo>
                            <a:pt x="83" y="27"/>
                          </a:lnTo>
                          <a:lnTo>
                            <a:pt x="0" y="0"/>
                          </a:lnTo>
                          <a:lnTo>
                            <a:pt x="19" y="4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" name="Freeform 31">
                      <a:extLst>
                        <a:ext uri="{FF2B5EF4-FFF2-40B4-BE49-F238E27FC236}">
                          <a16:creationId xmlns:a16="http://schemas.microsoft.com/office/drawing/2014/main" id="{6B9E90DD-3367-5D22-D929-CCDC470EFF9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785386"/>
                      <a:ext cx="121037" cy="300171"/>
                    </a:xfrm>
                    <a:custGeom>
                      <a:avLst/>
                      <a:gdLst>
                        <a:gd name="T0" fmla="*/ 50 w 50"/>
                        <a:gd name="T1" fmla="*/ 43 h 124"/>
                        <a:gd name="T2" fmla="*/ 21 w 50"/>
                        <a:gd name="T3" fmla="*/ 124 h 124"/>
                        <a:gd name="T4" fmla="*/ 0 w 50"/>
                        <a:gd name="T5" fmla="*/ 81 h 124"/>
                        <a:gd name="T6" fmla="*/ 31 w 50"/>
                        <a:gd name="T7" fmla="*/ 0 h 124"/>
                        <a:gd name="T8" fmla="*/ 50 w 50"/>
                        <a:gd name="T9" fmla="*/ 43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124">
                          <a:moveTo>
                            <a:pt x="50" y="43"/>
                          </a:moveTo>
                          <a:lnTo>
                            <a:pt x="21" y="124"/>
                          </a:lnTo>
                          <a:lnTo>
                            <a:pt x="0" y="81"/>
                          </a:lnTo>
                          <a:lnTo>
                            <a:pt x="31" y="0"/>
                          </a:lnTo>
                          <a:lnTo>
                            <a:pt x="5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" name="Freeform 32">
                      <a:extLst>
                        <a:ext uri="{FF2B5EF4-FFF2-40B4-BE49-F238E27FC236}">
                          <a16:creationId xmlns:a16="http://schemas.microsoft.com/office/drawing/2014/main" id="{FA42F360-A419-0280-B2CA-C07DA1F7241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4922" y="4715184"/>
                      <a:ext cx="215446" cy="215446"/>
                    </a:xfrm>
                    <a:custGeom>
                      <a:avLst/>
                      <a:gdLst>
                        <a:gd name="T0" fmla="*/ 12 w 89"/>
                        <a:gd name="T1" fmla="*/ 45 h 89"/>
                        <a:gd name="T2" fmla="*/ 89 w 89"/>
                        <a:gd name="T3" fmla="*/ 89 h 89"/>
                        <a:gd name="T4" fmla="*/ 77 w 89"/>
                        <a:gd name="T5" fmla="*/ 43 h 89"/>
                        <a:gd name="T6" fmla="*/ 0 w 89"/>
                        <a:gd name="T7" fmla="*/ 0 h 89"/>
                        <a:gd name="T8" fmla="*/ 12 w 89"/>
                        <a:gd name="T9" fmla="*/ 45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9" h="89">
                          <a:moveTo>
                            <a:pt x="12" y="45"/>
                          </a:moveTo>
                          <a:lnTo>
                            <a:pt x="89" y="89"/>
                          </a:lnTo>
                          <a:lnTo>
                            <a:pt x="77" y="43"/>
                          </a:lnTo>
                          <a:lnTo>
                            <a:pt x="0" y="0"/>
                          </a:lnTo>
                          <a:lnTo>
                            <a:pt x="1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" name="Freeform 33">
                      <a:extLst>
                        <a:ext uri="{FF2B5EF4-FFF2-40B4-BE49-F238E27FC236}">
                          <a16:creationId xmlns:a16="http://schemas.microsoft.com/office/drawing/2014/main" id="{31EBA65A-6DCF-48D1-96CD-9541E1E4CC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0052" y="4628037"/>
                      <a:ext cx="140403" cy="290488"/>
                    </a:xfrm>
                    <a:custGeom>
                      <a:avLst/>
                      <a:gdLst>
                        <a:gd name="T0" fmla="*/ 58 w 58"/>
                        <a:gd name="T1" fmla="*/ 45 h 120"/>
                        <a:gd name="T2" fmla="*/ 12 w 58"/>
                        <a:gd name="T3" fmla="*/ 120 h 120"/>
                        <a:gd name="T4" fmla="*/ 0 w 58"/>
                        <a:gd name="T5" fmla="*/ 74 h 120"/>
                        <a:gd name="T6" fmla="*/ 46 w 58"/>
                        <a:gd name="T7" fmla="*/ 0 h 120"/>
                        <a:gd name="T8" fmla="*/ 58 w 58"/>
                        <a:gd name="T9" fmla="*/ 45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20">
                          <a:moveTo>
                            <a:pt x="58" y="45"/>
                          </a:moveTo>
                          <a:lnTo>
                            <a:pt x="12" y="120"/>
                          </a:lnTo>
                          <a:lnTo>
                            <a:pt x="0" y="74"/>
                          </a:lnTo>
                          <a:lnTo>
                            <a:pt x="46" y="0"/>
                          </a:lnTo>
                          <a:lnTo>
                            <a:pt x="58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" name="Freeform 34">
                      <a:extLst>
                        <a:ext uri="{FF2B5EF4-FFF2-40B4-BE49-F238E27FC236}">
                          <a16:creationId xmlns:a16="http://schemas.microsoft.com/office/drawing/2014/main" id="{F25270FF-B78B-7F86-48FD-9A86D893B8D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0081" y="4482793"/>
                      <a:ext cx="167032" cy="254178"/>
                    </a:xfrm>
                    <a:custGeom>
                      <a:avLst/>
                      <a:gdLst>
                        <a:gd name="T0" fmla="*/ 2 w 69"/>
                        <a:gd name="T1" fmla="*/ 48 h 105"/>
                        <a:gd name="T2" fmla="*/ 69 w 69"/>
                        <a:gd name="T3" fmla="*/ 105 h 105"/>
                        <a:gd name="T4" fmla="*/ 67 w 69"/>
                        <a:gd name="T5" fmla="*/ 58 h 105"/>
                        <a:gd name="T6" fmla="*/ 0 w 69"/>
                        <a:gd name="T7" fmla="*/ 0 h 105"/>
                        <a:gd name="T8" fmla="*/ 2 w 69"/>
                        <a:gd name="T9" fmla="*/ 48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9" h="105">
                          <a:moveTo>
                            <a:pt x="2" y="48"/>
                          </a:moveTo>
                          <a:lnTo>
                            <a:pt x="69" y="105"/>
                          </a:lnTo>
                          <a:lnTo>
                            <a:pt x="67" y="58"/>
                          </a:lnTo>
                          <a:lnTo>
                            <a:pt x="0" y="0"/>
                          </a:lnTo>
                          <a:lnTo>
                            <a:pt x="2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" name="Freeform 35">
                      <a:extLst>
                        <a:ext uri="{FF2B5EF4-FFF2-40B4-BE49-F238E27FC236}">
                          <a16:creationId xmlns:a16="http://schemas.microsoft.com/office/drawing/2014/main" id="{BD920948-8C45-7975-11FF-5A2DEECE5D4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1003" y="4465849"/>
                      <a:ext cx="152507" cy="266281"/>
                    </a:xfrm>
                    <a:custGeom>
                      <a:avLst/>
                      <a:gdLst>
                        <a:gd name="T0" fmla="*/ 63 w 63"/>
                        <a:gd name="T1" fmla="*/ 48 h 110"/>
                        <a:gd name="T2" fmla="*/ 3 w 63"/>
                        <a:gd name="T3" fmla="*/ 110 h 110"/>
                        <a:gd name="T4" fmla="*/ 0 w 63"/>
                        <a:gd name="T5" fmla="*/ 65 h 110"/>
                        <a:gd name="T6" fmla="*/ 63 w 63"/>
                        <a:gd name="T7" fmla="*/ 0 h 110"/>
                        <a:gd name="T8" fmla="*/ 63 w 63"/>
                        <a:gd name="T9" fmla="*/ 48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110">
                          <a:moveTo>
                            <a:pt x="63" y="48"/>
                          </a:moveTo>
                          <a:lnTo>
                            <a:pt x="3" y="110"/>
                          </a:lnTo>
                          <a:lnTo>
                            <a:pt x="0" y="65"/>
                          </a:lnTo>
                          <a:lnTo>
                            <a:pt x="63" y="0"/>
                          </a:lnTo>
                          <a:lnTo>
                            <a:pt x="63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" name="Freeform 36">
                      <a:extLst>
                        <a:ext uri="{FF2B5EF4-FFF2-40B4-BE49-F238E27FC236}">
                          <a16:creationId xmlns:a16="http://schemas.microsoft.com/office/drawing/2014/main" id="{A35B99AB-4DA3-572C-573F-7D15B905B42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39130" y="4257666"/>
                      <a:ext cx="142824" cy="278385"/>
                    </a:xfrm>
                    <a:custGeom>
                      <a:avLst/>
                      <a:gdLst>
                        <a:gd name="T0" fmla="*/ 0 w 59"/>
                        <a:gd name="T1" fmla="*/ 45 h 115"/>
                        <a:gd name="T2" fmla="*/ 52 w 59"/>
                        <a:gd name="T3" fmla="*/ 115 h 115"/>
                        <a:gd name="T4" fmla="*/ 59 w 59"/>
                        <a:gd name="T5" fmla="*/ 69 h 115"/>
                        <a:gd name="T6" fmla="*/ 7 w 59"/>
                        <a:gd name="T7" fmla="*/ 0 h 115"/>
                        <a:gd name="T8" fmla="*/ 0 w 59"/>
                        <a:gd name="T9" fmla="*/ 4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115">
                          <a:moveTo>
                            <a:pt x="0" y="45"/>
                          </a:moveTo>
                          <a:lnTo>
                            <a:pt x="52" y="115"/>
                          </a:lnTo>
                          <a:lnTo>
                            <a:pt x="59" y="69"/>
                          </a:lnTo>
                          <a:lnTo>
                            <a:pt x="7" y="0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4" name="Freeform 37">
                      <a:extLst>
                        <a:ext uri="{FF2B5EF4-FFF2-40B4-BE49-F238E27FC236}">
                          <a16:creationId xmlns:a16="http://schemas.microsoft.com/office/drawing/2014/main" id="{EE4A6A0A-AF49-B1EB-00D5-D94913FCA1D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06162" y="4315763"/>
                      <a:ext cx="196081" cy="229971"/>
                    </a:xfrm>
                    <a:custGeom>
                      <a:avLst/>
                      <a:gdLst>
                        <a:gd name="T0" fmla="*/ 72 w 81"/>
                        <a:gd name="T1" fmla="*/ 45 h 95"/>
                        <a:gd name="T2" fmla="*/ 0 w 81"/>
                        <a:gd name="T3" fmla="*/ 95 h 95"/>
                        <a:gd name="T4" fmla="*/ 7 w 81"/>
                        <a:gd name="T5" fmla="*/ 48 h 95"/>
                        <a:gd name="T6" fmla="*/ 81 w 81"/>
                        <a:gd name="T7" fmla="*/ 0 h 95"/>
                        <a:gd name="T8" fmla="*/ 72 w 81"/>
                        <a:gd name="T9" fmla="*/ 4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95">
                          <a:moveTo>
                            <a:pt x="72" y="45"/>
                          </a:moveTo>
                          <a:lnTo>
                            <a:pt x="0" y="95"/>
                          </a:lnTo>
                          <a:lnTo>
                            <a:pt x="7" y="48"/>
                          </a:lnTo>
                          <a:lnTo>
                            <a:pt x="81" y="0"/>
                          </a:lnTo>
                          <a:lnTo>
                            <a:pt x="7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5" name="Freeform 38">
                      <a:extLst>
                        <a:ext uri="{FF2B5EF4-FFF2-40B4-BE49-F238E27FC236}">
                          <a16:creationId xmlns:a16="http://schemas.microsoft.com/office/drawing/2014/main" id="{FD7B23C9-6A24-C4EB-19D0-D23FF123AD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06911" y="4042220"/>
                      <a:ext cx="128300" cy="295330"/>
                    </a:xfrm>
                    <a:custGeom>
                      <a:avLst/>
                      <a:gdLst>
                        <a:gd name="T0" fmla="*/ 0 w 53"/>
                        <a:gd name="T1" fmla="*/ 43 h 122"/>
                        <a:gd name="T2" fmla="*/ 36 w 53"/>
                        <a:gd name="T3" fmla="*/ 122 h 122"/>
                        <a:gd name="T4" fmla="*/ 53 w 53"/>
                        <a:gd name="T5" fmla="*/ 79 h 122"/>
                        <a:gd name="T6" fmla="*/ 17 w 53"/>
                        <a:gd name="T7" fmla="*/ 0 h 122"/>
                        <a:gd name="T8" fmla="*/ 0 w 53"/>
                        <a:gd name="T9" fmla="*/ 43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122">
                          <a:moveTo>
                            <a:pt x="0" y="43"/>
                          </a:moveTo>
                          <a:lnTo>
                            <a:pt x="36" y="122"/>
                          </a:lnTo>
                          <a:lnTo>
                            <a:pt x="53" y="79"/>
                          </a:lnTo>
                          <a:lnTo>
                            <a:pt x="17" y="0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6" name="Freeform 39">
                      <a:extLst>
                        <a:ext uri="{FF2B5EF4-FFF2-40B4-BE49-F238E27FC236}">
                          <a16:creationId xmlns:a16="http://schemas.microsoft.com/office/drawing/2014/main" id="{E4770BCE-E57B-F36B-B03F-4B3F1411CAD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35210" y="4170519"/>
                      <a:ext cx="237232" cy="183976"/>
                    </a:xfrm>
                    <a:custGeom>
                      <a:avLst/>
                      <a:gdLst>
                        <a:gd name="T0" fmla="*/ 81 w 98"/>
                        <a:gd name="T1" fmla="*/ 43 h 76"/>
                        <a:gd name="T2" fmla="*/ 0 w 98"/>
                        <a:gd name="T3" fmla="*/ 76 h 76"/>
                        <a:gd name="T4" fmla="*/ 17 w 98"/>
                        <a:gd name="T5" fmla="*/ 33 h 76"/>
                        <a:gd name="T6" fmla="*/ 98 w 98"/>
                        <a:gd name="T7" fmla="*/ 0 h 76"/>
                        <a:gd name="T8" fmla="*/ 81 w 98"/>
                        <a:gd name="T9" fmla="*/ 4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76">
                          <a:moveTo>
                            <a:pt x="81" y="43"/>
                          </a:moveTo>
                          <a:lnTo>
                            <a:pt x="0" y="76"/>
                          </a:lnTo>
                          <a:lnTo>
                            <a:pt x="17" y="33"/>
                          </a:lnTo>
                          <a:lnTo>
                            <a:pt x="98" y="0"/>
                          </a:lnTo>
                          <a:lnTo>
                            <a:pt x="81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7" name="Freeform 40">
                      <a:extLst>
                        <a:ext uri="{FF2B5EF4-FFF2-40B4-BE49-F238E27FC236}">
                          <a16:creationId xmlns:a16="http://schemas.microsoft.com/office/drawing/2014/main" id="{C9E23C2E-C330-1282-500C-AB17F8903D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8265" y="3855824"/>
                      <a:ext cx="108934" cy="297751"/>
                    </a:xfrm>
                    <a:custGeom>
                      <a:avLst/>
                      <a:gdLst>
                        <a:gd name="T0" fmla="*/ 0 w 45"/>
                        <a:gd name="T1" fmla="*/ 39 h 123"/>
                        <a:gd name="T2" fmla="*/ 19 w 45"/>
                        <a:gd name="T3" fmla="*/ 123 h 123"/>
                        <a:gd name="T4" fmla="*/ 45 w 45"/>
                        <a:gd name="T5" fmla="*/ 84 h 123"/>
                        <a:gd name="T6" fmla="*/ 26 w 45"/>
                        <a:gd name="T7" fmla="*/ 0 h 123"/>
                        <a:gd name="T8" fmla="*/ 0 w 45"/>
                        <a:gd name="T9" fmla="*/ 39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123">
                          <a:moveTo>
                            <a:pt x="0" y="39"/>
                          </a:moveTo>
                          <a:lnTo>
                            <a:pt x="19" y="123"/>
                          </a:lnTo>
                          <a:lnTo>
                            <a:pt x="45" y="84"/>
                          </a:lnTo>
                          <a:lnTo>
                            <a:pt x="26" y="0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" name="Freeform 41">
                      <a:extLst>
                        <a:ext uri="{FF2B5EF4-FFF2-40B4-BE49-F238E27FC236}">
                          <a16:creationId xmlns:a16="http://schemas.microsoft.com/office/drawing/2014/main" id="{63ACF007-0B73-53AA-F980-00E04E917A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047061"/>
                      <a:ext cx="266281" cy="135561"/>
                    </a:xfrm>
                    <a:custGeom>
                      <a:avLst/>
                      <a:gdLst>
                        <a:gd name="T0" fmla="*/ 86 w 110"/>
                        <a:gd name="T1" fmla="*/ 39 h 56"/>
                        <a:gd name="T2" fmla="*/ 0 w 110"/>
                        <a:gd name="T3" fmla="*/ 56 h 56"/>
                        <a:gd name="T4" fmla="*/ 24 w 110"/>
                        <a:gd name="T5" fmla="*/ 15 h 56"/>
                        <a:gd name="T6" fmla="*/ 110 w 110"/>
                        <a:gd name="T7" fmla="*/ 0 h 56"/>
                        <a:gd name="T8" fmla="*/ 86 w 110"/>
                        <a:gd name="T9" fmla="*/ 39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86" y="39"/>
                          </a:moveTo>
                          <a:lnTo>
                            <a:pt x="0" y="56"/>
                          </a:lnTo>
                          <a:lnTo>
                            <a:pt x="24" y="15"/>
                          </a:lnTo>
                          <a:lnTo>
                            <a:pt x="110" y="0"/>
                          </a:lnTo>
                          <a:lnTo>
                            <a:pt x="86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" name="Freeform 42">
                      <a:extLst>
                        <a:ext uri="{FF2B5EF4-FFF2-40B4-BE49-F238E27FC236}">
                          <a16:creationId xmlns:a16="http://schemas.microsoft.com/office/drawing/2014/main" id="{63A27743-0404-6BA7-A184-AF490089A4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73192" y="3700897"/>
                      <a:ext cx="82305" cy="290488"/>
                    </a:xfrm>
                    <a:custGeom>
                      <a:avLst/>
                      <a:gdLst>
                        <a:gd name="T0" fmla="*/ 0 w 34"/>
                        <a:gd name="T1" fmla="*/ 31 h 120"/>
                        <a:gd name="T2" fmla="*/ 0 w 34"/>
                        <a:gd name="T3" fmla="*/ 120 h 120"/>
                        <a:gd name="T4" fmla="*/ 34 w 34"/>
                        <a:gd name="T5" fmla="*/ 86 h 120"/>
                        <a:gd name="T6" fmla="*/ 31 w 34"/>
                        <a:gd name="T7" fmla="*/ 0 h 120"/>
                        <a:gd name="T8" fmla="*/ 0 w 34"/>
                        <a:gd name="T9" fmla="*/ 3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" h="120">
                          <a:moveTo>
                            <a:pt x="0" y="31"/>
                          </a:moveTo>
                          <a:lnTo>
                            <a:pt x="0" y="120"/>
                          </a:lnTo>
                          <a:lnTo>
                            <a:pt x="34" y="86"/>
                          </a:lnTo>
                          <a:lnTo>
                            <a:pt x="31" y="0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" name="Freeform 43">
                      <a:extLst>
                        <a:ext uri="{FF2B5EF4-FFF2-40B4-BE49-F238E27FC236}">
                          <a16:creationId xmlns:a16="http://schemas.microsoft.com/office/drawing/2014/main" id="{A3B60467-4692-1B46-BD42-E4F6935CB2F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2241" y="3938129"/>
                      <a:ext cx="295330" cy="87146"/>
                    </a:xfrm>
                    <a:custGeom>
                      <a:avLst/>
                      <a:gdLst>
                        <a:gd name="T0" fmla="*/ 89 w 122"/>
                        <a:gd name="T1" fmla="*/ 36 h 36"/>
                        <a:gd name="T2" fmla="*/ 0 w 122"/>
                        <a:gd name="T3" fmla="*/ 33 h 36"/>
                        <a:gd name="T4" fmla="*/ 34 w 122"/>
                        <a:gd name="T5" fmla="*/ 0 h 36"/>
                        <a:gd name="T6" fmla="*/ 122 w 122"/>
                        <a:gd name="T7" fmla="*/ 2 h 36"/>
                        <a:gd name="T8" fmla="*/ 89 w 122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2" h="36">
                          <a:moveTo>
                            <a:pt x="89" y="36"/>
                          </a:moveTo>
                          <a:lnTo>
                            <a:pt x="0" y="33"/>
                          </a:lnTo>
                          <a:lnTo>
                            <a:pt x="34" y="0"/>
                          </a:lnTo>
                          <a:lnTo>
                            <a:pt x="122" y="2"/>
                          </a:lnTo>
                          <a:lnTo>
                            <a:pt x="89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" name="Freeform 44">
                      <a:extLst>
                        <a:ext uri="{FF2B5EF4-FFF2-40B4-BE49-F238E27FC236}">
                          <a16:creationId xmlns:a16="http://schemas.microsoft.com/office/drawing/2014/main" id="{E522AF52-4EDD-EDE8-C33A-9CA011640F8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39473" y="5380886"/>
                      <a:ext cx="435733" cy="157349"/>
                    </a:xfrm>
                    <a:custGeom>
                      <a:avLst/>
                      <a:gdLst>
                        <a:gd name="T0" fmla="*/ 1 w 75"/>
                        <a:gd name="T1" fmla="*/ 0 h 27"/>
                        <a:gd name="T2" fmla="*/ 75 w 75"/>
                        <a:gd name="T3" fmla="*/ 19 h 27"/>
                        <a:gd name="T4" fmla="*/ 74 w 75"/>
                        <a:gd name="T5" fmla="*/ 27 h 27"/>
                        <a:gd name="T6" fmla="*/ 0 w 75"/>
                        <a:gd name="T7" fmla="*/ 2 h 27"/>
                        <a:gd name="T8" fmla="*/ 1 w 75"/>
                        <a:gd name="T9" fmla="*/ 0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5" h="27">
                          <a:moveTo>
                            <a:pt x="1" y="0"/>
                          </a:moveTo>
                          <a:cubicBezTo>
                            <a:pt x="24" y="13"/>
                            <a:pt x="49" y="19"/>
                            <a:pt x="75" y="19"/>
                          </a:cubicBezTo>
                          <a:cubicBezTo>
                            <a:pt x="74" y="27"/>
                            <a:pt x="74" y="27"/>
                            <a:pt x="74" y="27"/>
                          </a:cubicBezTo>
                          <a:cubicBezTo>
                            <a:pt x="48" y="25"/>
                            <a:pt x="22" y="16"/>
                            <a:pt x="0" y="2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" name="Freeform 45">
                      <a:extLst>
                        <a:ext uri="{FF2B5EF4-FFF2-40B4-BE49-F238E27FC236}">
                          <a16:creationId xmlns:a16="http://schemas.microsoft.com/office/drawing/2014/main" id="{1C9821B8-0D79-2B18-FEC2-7A0D66B5F0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89387" y="3664585"/>
                      <a:ext cx="58098" cy="215446"/>
                    </a:xfrm>
                    <a:custGeom>
                      <a:avLst/>
                      <a:gdLst>
                        <a:gd name="T0" fmla="*/ 0 w 24"/>
                        <a:gd name="T1" fmla="*/ 24 h 89"/>
                        <a:gd name="T2" fmla="*/ 0 w 24"/>
                        <a:gd name="T3" fmla="*/ 89 h 89"/>
                        <a:gd name="T4" fmla="*/ 24 w 24"/>
                        <a:gd name="T5" fmla="*/ 65 h 89"/>
                        <a:gd name="T6" fmla="*/ 24 w 24"/>
                        <a:gd name="T7" fmla="*/ 0 h 89"/>
                        <a:gd name="T8" fmla="*/ 0 w 24"/>
                        <a:gd name="T9" fmla="*/ 24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0" y="24"/>
                          </a:moveTo>
                          <a:lnTo>
                            <a:pt x="0" y="89"/>
                          </a:lnTo>
                          <a:lnTo>
                            <a:pt x="24" y="65"/>
                          </a:lnTo>
                          <a:lnTo>
                            <a:pt x="24" y="0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3" name="Freeform 46">
                      <a:extLst>
                        <a:ext uri="{FF2B5EF4-FFF2-40B4-BE49-F238E27FC236}">
                          <a16:creationId xmlns:a16="http://schemas.microsoft.com/office/drawing/2014/main" id="{6557C435-77B4-0057-07E7-52D655A34DE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13595" y="3846141"/>
                      <a:ext cx="213025" cy="58098"/>
                    </a:xfrm>
                    <a:custGeom>
                      <a:avLst/>
                      <a:gdLst>
                        <a:gd name="T0" fmla="*/ 64 w 88"/>
                        <a:gd name="T1" fmla="*/ 24 h 24"/>
                        <a:gd name="T2" fmla="*/ 0 w 88"/>
                        <a:gd name="T3" fmla="*/ 21 h 24"/>
                        <a:gd name="T4" fmla="*/ 24 w 88"/>
                        <a:gd name="T5" fmla="*/ 0 h 24"/>
                        <a:gd name="T6" fmla="*/ 88 w 88"/>
                        <a:gd name="T7" fmla="*/ 0 h 24"/>
                        <a:gd name="T8" fmla="*/ 64 w 8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8" h="24">
                          <a:moveTo>
                            <a:pt x="64" y="24"/>
                          </a:moveTo>
                          <a:lnTo>
                            <a:pt x="0" y="21"/>
                          </a:lnTo>
                          <a:lnTo>
                            <a:pt x="24" y="0"/>
                          </a:lnTo>
                          <a:lnTo>
                            <a:pt x="88" y="0"/>
                          </a:lnTo>
                          <a:lnTo>
                            <a:pt x="64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41" name="组合 140">
                    <a:extLst>
                      <a:ext uri="{FF2B5EF4-FFF2-40B4-BE49-F238E27FC236}">
                        <a16:creationId xmlns:a16="http://schemas.microsoft.com/office/drawing/2014/main" id="{5B7C84CE-EB90-F601-8CD0-8F1439F217A7}"/>
                      </a:ext>
                    </a:extLst>
                  </p:cNvPr>
                  <p:cNvGrpSpPr/>
                  <p:nvPr/>
                </p:nvGrpSpPr>
                <p:grpSpPr>
                  <a:xfrm rot="20880000">
                    <a:off x="1115046" y="1830837"/>
                    <a:ext cx="516008" cy="907712"/>
                    <a:chOff x="7910081" y="3664585"/>
                    <a:chExt cx="1065125" cy="1873650"/>
                  </a:xfrm>
                  <a:grpFill/>
                </p:grpSpPr>
                <p:sp>
                  <p:nvSpPr>
                    <p:cNvPr id="142" name="Freeform 26">
                      <a:extLst>
                        <a:ext uri="{FF2B5EF4-FFF2-40B4-BE49-F238E27FC236}">
                          <a16:creationId xmlns:a16="http://schemas.microsoft.com/office/drawing/2014/main" id="{4A397E1D-E9A3-822C-E253-B2359B7D3C2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98150" y="5313106"/>
                      <a:ext cx="302593" cy="96829"/>
                    </a:xfrm>
                    <a:custGeom>
                      <a:avLst/>
                      <a:gdLst>
                        <a:gd name="T0" fmla="*/ 36 w 125"/>
                        <a:gd name="T1" fmla="*/ 40 h 40"/>
                        <a:gd name="T2" fmla="*/ 125 w 125"/>
                        <a:gd name="T3" fmla="*/ 28 h 40"/>
                        <a:gd name="T4" fmla="*/ 89 w 125"/>
                        <a:gd name="T5" fmla="*/ 0 h 40"/>
                        <a:gd name="T6" fmla="*/ 0 w 125"/>
                        <a:gd name="T7" fmla="*/ 9 h 40"/>
                        <a:gd name="T8" fmla="*/ 36 w 125"/>
                        <a:gd name="T9" fmla="*/ 4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" h="40">
                          <a:moveTo>
                            <a:pt x="36" y="40"/>
                          </a:moveTo>
                          <a:lnTo>
                            <a:pt x="125" y="28"/>
                          </a:lnTo>
                          <a:lnTo>
                            <a:pt x="89" y="0"/>
                          </a:lnTo>
                          <a:lnTo>
                            <a:pt x="0" y="9"/>
                          </a:lnTo>
                          <a:lnTo>
                            <a:pt x="36" y="4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3" name="Freeform 27">
                      <a:extLst>
                        <a:ext uri="{FF2B5EF4-FFF2-40B4-BE49-F238E27FC236}">
                          <a16:creationId xmlns:a16="http://schemas.microsoft.com/office/drawing/2014/main" id="{60ACF743-9807-09A9-5F60-7BEABFB9F6D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23278" y="5068611"/>
                      <a:ext cx="99251" cy="283227"/>
                    </a:xfrm>
                    <a:custGeom>
                      <a:avLst/>
                      <a:gdLst>
                        <a:gd name="T0" fmla="*/ 36 w 41"/>
                        <a:gd name="T1" fmla="*/ 29 h 117"/>
                        <a:gd name="T2" fmla="*/ 41 w 41"/>
                        <a:gd name="T3" fmla="*/ 117 h 117"/>
                        <a:gd name="T4" fmla="*/ 5 w 41"/>
                        <a:gd name="T5" fmla="*/ 86 h 117"/>
                        <a:gd name="T6" fmla="*/ 0 w 41"/>
                        <a:gd name="T7" fmla="*/ 0 h 117"/>
                        <a:gd name="T8" fmla="*/ 36 w 41"/>
                        <a:gd name="T9" fmla="*/ 29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1" h="117">
                          <a:moveTo>
                            <a:pt x="36" y="29"/>
                          </a:moveTo>
                          <a:lnTo>
                            <a:pt x="41" y="117"/>
                          </a:lnTo>
                          <a:lnTo>
                            <a:pt x="5" y="86"/>
                          </a:lnTo>
                          <a:lnTo>
                            <a:pt x="0" y="0"/>
                          </a:lnTo>
                          <a:lnTo>
                            <a:pt x="36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4" name="Freeform 28">
                      <a:extLst>
                        <a:ext uri="{FF2B5EF4-FFF2-40B4-BE49-F238E27FC236}">
                          <a16:creationId xmlns:a16="http://schemas.microsoft.com/office/drawing/2014/main" id="{A4D9B044-2F03-1A32-CA74-7E2B019903E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60167" y="5150916"/>
                      <a:ext cx="283227" cy="108934"/>
                    </a:xfrm>
                    <a:custGeom>
                      <a:avLst/>
                      <a:gdLst>
                        <a:gd name="T0" fmla="*/ 31 w 117"/>
                        <a:gd name="T1" fmla="*/ 35 h 45"/>
                        <a:gd name="T2" fmla="*/ 117 w 117"/>
                        <a:gd name="T3" fmla="*/ 45 h 45"/>
                        <a:gd name="T4" fmla="*/ 88 w 117"/>
                        <a:gd name="T5" fmla="*/ 9 h 45"/>
                        <a:gd name="T6" fmla="*/ 0 w 117"/>
                        <a:gd name="T7" fmla="*/ 0 h 45"/>
                        <a:gd name="T8" fmla="*/ 31 w 117"/>
                        <a:gd name="T9" fmla="*/ 3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7" h="45">
                          <a:moveTo>
                            <a:pt x="31" y="35"/>
                          </a:moveTo>
                          <a:lnTo>
                            <a:pt x="117" y="45"/>
                          </a:lnTo>
                          <a:lnTo>
                            <a:pt x="88" y="9"/>
                          </a:lnTo>
                          <a:lnTo>
                            <a:pt x="0" y="0"/>
                          </a:lnTo>
                          <a:lnTo>
                            <a:pt x="31" y="3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5" name="Freeform 29">
                      <a:extLst>
                        <a:ext uri="{FF2B5EF4-FFF2-40B4-BE49-F238E27FC236}">
                          <a16:creationId xmlns:a16="http://schemas.microsoft.com/office/drawing/2014/main" id="{9909EE28-EF0C-DEE1-46F2-3388032F49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9504" y="4935471"/>
                      <a:ext cx="96830" cy="295330"/>
                    </a:xfrm>
                    <a:custGeom>
                      <a:avLst/>
                      <a:gdLst>
                        <a:gd name="T0" fmla="*/ 40 w 40"/>
                        <a:gd name="T1" fmla="*/ 36 h 122"/>
                        <a:gd name="T2" fmla="*/ 28 w 40"/>
                        <a:gd name="T3" fmla="*/ 122 h 122"/>
                        <a:gd name="T4" fmla="*/ 0 w 40"/>
                        <a:gd name="T5" fmla="*/ 86 h 122"/>
                        <a:gd name="T6" fmla="*/ 12 w 40"/>
                        <a:gd name="T7" fmla="*/ 0 h 122"/>
                        <a:gd name="T8" fmla="*/ 40 w 40"/>
                        <a:gd name="T9" fmla="*/ 36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122">
                          <a:moveTo>
                            <a:pt x="40" y="36"/>
                          </a:moveTo>
                          <a:lnTo>
                            <a:pt x="28" y="122"/>
                          </a:lnTo>
                          <a:lnTo>
                            <a:pt x="0" y="86"/>
                          </a:lnTo>
                          <a:lnTo>
                            <a:pt x="12" y="0"/>
                          </a:lnTo>
                          <a:lnTo>
                            <a:pt x="40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6" name="Freeform 30">
                      <a:extLst>
                        <a:ext uri="{FF2B5EF4-FFF2-40B4-BE49-F238E27FC236}">
                          <a16:creationId xmlns:a16="http://schemas.microsoft.com/office/drawing/2014/main" id="{5EEF89DB-4A1B-42B9-B315-79AD93EC55A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68179" y="4940313"/>
                      <a:ext cx="246915" cy="162190"/>
                    </a:xfrm>
                    <a:custGeom>
                      <a:avLst/>
                      <a:gdLst>
                        <a:gd name="T0" fmla="*/ 19 w 102"/>
                        <a:gd name="T1" fmla="*/ 41 h 67"/>
                        <a:gd name="T2" fmla="*/ 102 w 102"/>
                        <a:gd name="T3" fmla="*/ 67 h 67"/>
                        <a:gd name="T4" fmla="*/ 83 w 102"/>
                        <a:gd name="T5" fmla="*/ 27 h 67"/>
                        <a:gd name="T6" fmla="*/ 0 w 102"/>
                        <a:gd name="T7" fmla="*/ 0 h 67"/>
                        <a:gd name="T8" fmla="*/ 19 w 102"/>
                        <a:gd name="T9" fmla="*/ 41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2" h="67">
                          <a:moveTo>
                            <a:pt x="19" y="41"/>
                          </a:moveTo>
                          <a:lnTo>
                            <a:pt x="102" y="67"/>
                          </a:lnTo>
                          <a:lnTo>
                            <a:pt x="83" y="27"/>
                          </a:lnTo>
                          <a:lnTo>
                            <a:pt x="0" y="0"/>
                          </a:lnTo>
                          <a:lnTo>
                            <a:pt x="19" y="4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7" name="Freeform 31">
                      <a:extLst>
                        <a:ext uri="{FF2B5EF4-FFF2-40B4-BE49-F238E27FC236}">
                          <a16:creationId xmlns:a16="http://schemas.microsoft.com/office/drawing/2014/main" id="{1C595639-95E9-29A5-4096-EEF923EA29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785386"/>
                      <a:ext cx="121037" cy="300171"/>
                    </a:xfrm>
                    <a:custGeom>
                      <a:avLst/>
                      <a:gdLst>
                        <a:gd name="T0" fmla="*/ 50 w 50"/>
                        <a:gd name="T1" fmla="*/ 43 h 124"/>
                        <a:gd name="T2" fmla="*/ 21 w 50"/>
                        <a:gd name="T3" fmla="*/ 124 h 124"/>
                        <a:gd name="T4" fmla="*/ 0 w 50"/>
                        <a:gd name="T5" fmla="*/ 81 h 124"/>
                        <a:gd name="T6" fmla="*/ 31 w 50"/>
                        <a:gd name="T7" fmla="*/ 0 h 124"/>
                        <a:gd name="T8" fmla="*/ 50 w 50"/>
                        <a:gd name="T9" fmla="*/ 43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124">
                          <a:moveTo>
                            <a:pt x="50" y="43"/>
                          </a:moveTo>
                          <a:lnTo>
                            <a:pt x="21" y="124"/>
                          </a:lnTo>
                          <a:lnTo>
                            <a:pt x="0" y="81"/>
                          </a:lnTo>
                          <a:lnTo>
                            <a:pt x="31" y="0"/>
                          </a:lnTo>
                          <a:lnTo>
                            <a:pt x="5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8" name="Freeform 32">
                      <a:extLst>
                        <a:ext uri="{FF2B5EF4-FFF2-40B4-BE49-F238E27FC236}">
                          <a16:creationId xmlns:a16="http://schemas.microsoft.com/office/drawing/2014/main" id="{5454FB24-DFC6-847E-6BFA-35FB3BF740E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4922" y="4715184"/>
                      <a:ext cx="215446" cy="215446"/>
                    </a:xfrm>
                    <a:custGeom>
                      <a:avLst/>
                      <a:gdLst>
                        <a:gd name="T0" fmla="*/ 12 w 89"/>
                        <a:gd name="T1" fmla="*/ 45 h 89"/>
                        <a:gd name="T2" fmla="*/ 89 w 89"/>
                        <a:gd name="T3" fmla="*/ 89 h 89"/>
                        <a:gd name="T4" fmla="*/ 77 w 89"/>
                        <a:gd name="T5" fmla="*/ 43 h 89"/>
                        <a:gd name="T6" fmla="*/ 0 w 89"/>
                        <a:gd name="T7" fmla="*/ 0 h 89"/>
                        <a:gd name="T8" fmla="*/ 12 w 89"/>
                        <a:gd name="T9" fmla="*/ 45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9" h="89">
                          <a:moveTo>
                            <a:pt x="12" y="45"/>
                          </a:moveTo>
                          <a:lnTo>
                            <a:pt x="89" y="89"/>
                          </a:lnTo>
                          <a:lnTo>
                            <a:pt x="77" y="43"/>
                          </a:lnTo>
                          <a:lnTo>
                            <a:pt x="0" y="0"/>
                          </a:lnTo>
                          <a:lnTo>
                            <a:pt x="1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9" name="Freeform 33">
                      <a:extLst>
                        <a:ext uri="{FF2B5EF4-FFF2-40B4-BE49-F238E27FC236}">
                          <a16:creationId xmlns:a16="http://schemas.microsoft.com/office/drawing/2014/main" id="{0D38B735-E7D2-63C9-6763-E5C84670EF9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0052" y="4628037"/>
                      <a:ext cx="140403" cy="290488"/>
                    </a:xfrm>
                    <a:custGeom>
                      <a:avLst/>
                      <a:gdLst>
                        <a:gd name="T0" fmla="*/ 58 w 58"/>
                        <a:gd name="T1" fmla="*/ 45 h 120"/>
                        <a:gd name="T2" fmla="*/ 12 w 58"/>
                        <a:gd name="T3" fmla="*/ 120 h 120"/>
                        <a:gd name="T4" fmla="*/ 0 w 58"/>
                        <a:gd name="T5" fmla="*/ 74 h 120"/>
                        <a:gd name="T6" fmla="*/ 46 w 58"/>
                        <a:gd name="T7" fmla="*/ 0 h 120"/>
                        <a:gd name="T8" fmla="*/ 58 w 58"/>
                        <a:gd name="T9" fmla="*/ 45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20">
                          <a:moveTo>
                            <a:pt x="58" y="45"/>
                          </a:moveTo>
                          <a:lnTo>
                            <a:pt x="12" y="120"/>
                          </a:lnTo>
                          <a:lnTo>
                            <a:pt x="0" y="74"/>
                          </a:lnTo>
                          <a:lnTo>
                            <a:pt x="46" y="0"/>
                          </a:lnTo>
                          <a:lnTo>
                            <a:pt x="58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0" name="Freeform 34">
                      <a:extLst>
                        <a:ext uri="{FF2B5EF4-FFF2-40B4-BE49-F238E27FC236}">
                          <a16:creationId xmlns:a16="http://schemas.microsoft.com/office/drawing/2014/main" id="{52711CD9-B7A6-7873-2851-D71EEE23294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0081" y="4482793"/>
                      <a:ext cx="167032" cy="254178"/>
                    </a:xfrm>
                    <a:custGeom>
                      <a:avLst/>
                      <a:gdLst>
                        <a:gd name="T0" fmla="*/ 2 w 69"/>
                        <a:gd name="T1" fmla="*/ 48 h 105"/>
                        <a:gd name="T2" fmla="*/ 69 w 69"/>
                        <a:gd name="T3" fmla="*/ 105 h 105"/>
                        <a:gd name="T4" fmla="*/ 67 w 69"/>
                        <a:gd name="T5" fmla="*/ 58 h 105"/>
                        <a:gd name="T6" fmla="*/ 0 w 69"/>
                        <a:gd name="T7" fmla="*/ 0 h 105"/>
                        <a:gd name="T8" fmla="*/ 2 w 69"/>
                        <a:gd name="T9" fmla="*/ 48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9" h="105">
                          <a:moveTo>
                            <a:pt x="2" y="48"/>
                          </a:moveTo>
                          <a:lnTo>
                            <a:pt x="69" y="105"/>
                          </a:lnTo>
                          <a:lnTo>
                            <a:pt x="67" y="58"/>
                          </a:lnTo>
                          <a:lnTo>
                            <a:pt x="0" y="0"/>
                          </a:lnTo>
                          <a:lnTo>
                            <a:pt x="2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1" name="Freeform 35">
                      <a:extLst>
                        <a:ext uri="{FF2B5EF4-FFF2-40B4-BE49-F238E27FC236}">
                          <a16:creationId xmlns:a16="http://schemas.microsoft.com/office/drawing/2014/main" id="{7415C2BE-A9A6-99EC-FCCA-06B6030B8AB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1003" y="4465849"/>
                      <a:ext cx="152507" cy="266281"/>
                    </a:xfrm>
                    <a:custGeom>
                      <a:avLst/>
                      <a:gdLst>
                        <a:gd name="T0" fmla="*/ 63 w 63"/>
                        <a:gd name="T1" fmla="*/ 48 h 110"/>
                        <a:gd name="T2" fmla="*/ 3 w 63"/>
                        <a:gd name="T3" fmla="*/ 110 h 110"/>
                        <a:gd name="T4" fmla="*/ 0 w 63"/>
                        <a:gd name="T5" fmla="*/ 65 h 110"/>
                        <a:gd name="T6" fmla="*/ 63 w 63"/>
                        <a:gd name="T7" fmla="*/ 0 h 110"/>
                        <a:gd name="T8" fmla="*/ 63 w 63"/>
                        <a:gd name="T9" fmla="*/ 48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110">
                          <a:moveTo>
                            <a:pt x="63" y="48"/>
                          </a:moveTo>
                          <a:lnTo>
                            <a:pt x="3" y="110"/>
                          </a:lnTo>
                          <a:lnTo>
                            <a:pt x="0" y="65"/>
                          </a:lnTo>
                          <a:lnTo>
                            <a:pt x="63" y="0"/>
                          </a:lnTo>
                          <a:lnTo>
                            <a:pt x="63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2" name="Freeform 36">
                      <a:extLst>
                        <a:ext uri="{FF2B5EF4-FFF2-40B4-BE49-F238E27FC236}">
                          <a16:creationId xmlns:a16="http://schemas.microsoft.com/office/drawing/2014/main" id="{F0EF7630-10D0-DE66-293E-65D45AE8C08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39130" y="4257666"/>
                      <a:ext cx="142824" cy="278385"/>
                    </a:xfrm>
                    <a:custGeom>
                      <a:avLst/>
                      <a:gdLst>
                        <a:gd name="T0" fmla="*/ 0 w 59"/>
                        <a:gd name="T1" fmla="*/ 45 h 115"/>
                        <a:gd name="T2" fmla="*/ 52 w 59"/>
                        <a:gd name="T3" fmla="*/ 115 h 115"/>
                        <a:gd name="T4" fmla="*/ 59 w 59"/>
                        <a:gd name="T5" fmla="*/ 69 h 115"/>
                        <a:gd name="T6" fmla="*/ 7 w 59"/>
                        <a:gd name="T7" fmla="*/ 0 h 115"/>
                        <a:gd name="T8" fmla="*/ 0 w 59"/>
                        <a:gd name="T9" fmla="*/ 4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115">
                          <a:moveTo>
                            <a:pt x="0" y="45"/>
                          </a:moveTo>
                          <a:lnTo>
                            <a:pt x="52" y="115"/>
                          </a:lnTo>
                          <a:lnTo>
                            <a:pt x="59" y="69"/>
                          </a:lnTo>
                          <a:lnTo>
                            <a:pt x="7" y="0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3" name="Freeform 37">
                      <a:extLst>
                        <a:ext uri="{FF2B5EF4-FFF2-40B4-BE49-F238E27FC236}">
                          <a16:creationId xmlns:a16="http://schemas.microsoft.com/office/drawing/2014/main" id="{F15B849A-C42C-0446-6D2F-2C95BEEACED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06162" y="4315763"/>
                      <a:ext cx="196081" cy="229971"/>
                    </a:xfrm>
                    <a:custGeom>
                      <a:avLst/>
                      <a:gdLst>
                        <a:gd name="T0" fmla="*/ 72 w 81"/>
                        <a:gd name="T1" fmla="*/ 45 h 95"/>
                        <a:gd name="T2" fmla="*/ 0 w 81"/>
                        <a:gd name="T3" fmla="*/ 95 h 95"/>
                        <a:gd name="T4" fmla="*/ 7 w 81"/>
                        <a:gd name="T5" fmla="*/ 48 h 95"/>
                        <a:gd name="T6" fmla="*/ 81 w 81"/>
                        <a:gd name="T7" fmla="*/ 0 h 95"/>
                        <a:gd name="T8" fmla="*/ 72 w 81"/>
                        <a:gd name="T9" fmla="*/ 4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95">
                          <a:moveTo>
                            <a:pt x="72" y="45"/>
                          </a:moveTo>
                          <a:lnTo>
                            <a:pt x="0" y="95"/>
                          </a:lnTo>
                          <a:lnTo>
                            <a:pt x="7" y="48"/>
                          </a:lnTo>
                          <a:lnTo>
                            <a:pt x="81" y="0"/>
                          </a:lnTo>
                          <a:lnTo>
                            <a:pt x="7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4" name="Freeform 38">
                      <a:extLst>
                        <a:ext uri="{FF2B5EF4-FFF2-40B4-BE49-F238E27FC236}">
                          <a16:creationId xmlns:a16="http://schemas.microsoft.com/office/drawing/2014/main" id="{321D78C7-259F-0310-49C6-E82D6F1660F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06911" y="4042220"/>
                      <a:ext cx="128300" cy="295330"/>
                    </a:xfrm>
                    <a:custGeom>
                      <a:avLst/>
                      <a:gdLst>
                        <a:gd name="T0" fmla="*/ 0 w 53"/>
                        <a:gd name="T1" fmla="*/ 43 h 122"/>
                        <a:gd name="T2" fmla="*/ 36 w 53"/>
                        <a:gd name="T3" fmla="*/ 122 h 122"/>
                        <a:gd name="T4" fmla="*/ 53 w 53"/>
                        <a:gd name="T5" fmla="*/ 79 h 122"/>
                        <a:gd name="T6" fmla="*/ 17 w 53"/>
                        <a:gd name="T7" fmla="*/ 0 h 122"/>
                        <a:gd name="T8" fmla="*/ 0 w 53"/>
                        <a:gd name="T9" fmla="*/ 43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122">
                          <a:moveTo>
                            <a:pt x="0" y="43"/>
                          </a:moveTo>
                          <a:lnTo>
                            <a:pt x="36" y="122"/>
                          </a:lnTo>
                          <a:lnTo>
                            <a:pt x="53" y="79"/>
                          </a:lnTo>
                          <a:lnTo>
                            <a:pt x="17" y="0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5" name="Freeform 39">
                      <a:extLst>
                        <a:ext uri="{FF2B5EF4-FFF2-40B4-BE49-F238E27FC236}">
                          <a16:creationId xmlns:a16="http://schemas.microsoft.com/office/drawing/2014/main" id="{EB78F5B6-B42A-EB1F-3E64-7A2A1395605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35210" y="4170519"/>
                      <a:ext cx="237232" cy="183976"/>
                    </a:xfrm>
                    <a:custGeom>
                      <a:avLst/>
                      <a:gdLst>
                        <a:gd name="T0" fmla="*/ 81 w 98"/>
                        <a:gd name="T1" fmla="*/ 43 h 76"/>
                        <a:gd name="T2" fmla="*/ 0 w 98"/>
                        <a:gd name="T3" fmla="*/ 76 h 76"/>
                        <a:gd name="T4" fmla="*/ 17 w 98"/>
                        <a:gd name="T5" fmla="*/ 33 h 76"/>
                        <a:gd name="T6" fmla="*/ 98 w 98"/>
                        <a:gd name="T7" fmla="*/ 0 h 76"/>
                        <a:gd name="T8" fmla="*/ 81 w 98"/>
                        <a:gd name="T9" fmla="*/ 4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76">
                          <a:moveTo>
                            <a:pt x="81" y="43"/>
                          </a:moveTo>
                          <a:lnTo>
                            <a:pt x="0" y="76"/>
                          </a:lnTo>
                          <a:lnTo>
                            <a:pt x="17" y="33"/>
                          </a:lnTo>
                          <a:lnTo>
                            <a:pt x="98" y="0"/>
                          </a:lnTo>
                          <a:lnTo>
                            <a:pt x="81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6" name="Freeform 40">
                      <a:extLst>
                        <a:ext uri="{FF2B5EF4-FFF2-40B4-BE49-F238E27FC236}">
                          <a16:creationId xmlns:a16="http://schemas.microsoft.com/office/drawing/2014/main" id="{9669D071-DF85-8220-A54A-AF18D48A06A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8265" y="3855824"/>
                      <a:ext cx="108934" cy="297751"/>
                    </a:xfrm>
                    <a:custGeom>
                      <a:avLst/>
                      <a:gdLst>
                        <a:gd name="T0" fmla="*/ 0 w 45"/>
                        <a:gd name="T1" fmla="*/ 39 h 123"/>
                        <a:gd name="T2" fmla="*/ 19 w 45"/>
                        <a:gd name="T3" fmla="*/ 123 h 123"/>
                        <a:gd name="T4" fmla="*/ 45 w 45"/>
                        <a:gd name="T5" fmla="*/ 84 h 123"/>
                        <a:gd name="T6" fmla="*/ 26 w 45"/>
                        <a:gd name="T7" fmla="*/ 0 h 123"/>
                        <a:gd name="T8" fmla="*/ 0 w 45"/>
                        <a:gd name="T9" fmla="*/ 39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123">
                          <a:moveTo>
                            <a:pt x="0" y="39"/>
                          </a:moveTo>
                          <a:lnTo>
                            <a:pt x="19" y="123"/>
                          </a:lnTo>
                          <a:lnTo>
                            <a:pt x="45" y="84"/>
                          </a:lnTo>
                          <a:lnTo>
                            <a:pt x="26" y="0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7" name="Freeform 41">
                      <a:extLst>
                        <a:ext uri="{FF2B5EF4-FFF2-40B4-BE49-F238E27FC236}">
                          <a16:creationId xmlns:a16="http://schemas.microsoft.com/office/drawing/2014/main" id="{E44A586A-07A7-7DFF-A88F-E46930B8DC5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047061"/>
                      <a:ext cx="266281" cy="135561"/>
                    </a:xfrm>
                    <a:custGeom>
                      <a:avLst/>
                      <a:gdLst>
                        <a:gd name="T0" fmla="*/ 86 w 110"/>
                        <a:gd name="T1" fmla="*/ 39 h 56"/>
                        <a:gd name="T2" fmla="*/ 0 w 110"/>
                        <a:gd name="T3" fmla="*/ 56 h 56"/>
                        <a:gd name="T4" fmla="*/ 24 w 110"/>
                        <a:gd name="T5" fmla="*/ 15 h 56"/>
                        <a:gd name="T6" fmla="*/ 110 w 110"/>
                        <a:gd name="T7" fmla="*/ 0 h 56"/>
                        <a:gd name="T8" fmla="*/ 86 w 110"/>
                        <a:gd name="T9" fmla="*/ 39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86" y="39"/>
                          </a:moveTo>
                          <a:lnTo>
                            <a:pt x="0" y="56"/>
                          </a:lnTo>
                          <a:lnTo>
                            <a:pt x="24" y="15"/>
                          </a:lnTo>
                          <a:lnTo>
                            <a:pt x="110" y="0"/>
                          </a:lnTo>
                          <a:lnTo>
                            <a:pt x="86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8" name="Freeform 42">
                      <a:extLst>
                        <a:ext uri="{FF2B5EF4-FFF2-40B4-BE49-F238E27FC236}">
                          <a16:creationId xmlns:a16="http://schemas.microsoft.com/office/drawing/2014/main" id="{79DB46CD-5B5C-29C2-E42B-F8A37FA707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73192" y="3700897"/>
                      <a:ext cx="82305" cy="290488"/>
                    </a:xfrm>
                    <a:custGeom>
                      <a:avLst/>
                      <a:gdLst>
                        <a:gd name="T0" fmla="*/ 0 w 34"/>
                        <a:gd name="T1" fmla="*/ 31 h 120"/>
                        <a:gd name="T2" fmla="*/ 0 w 34"/>
                        <a:gd name="T3" fmla="*/ 120 h 120"/>
                        <a:gd name="T4" fmla="*/ 34 w 34"/>
                        <a:gd name="T5" fmla="*/ 86 h 120"/>
                        <a:gd name="T6" fmla="*/ 31 w 34"/>
                        <a:gd name="T7" fmla="*/ 0 h 120"/>
                        <a:gd name="T8" fmla="*/ 0 w 34"/>
                        <a:gd name="T9" fmla="*/ 3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" h="120">
                          <a:moveTo>
                            <a:pt x="0" y="31"/>
                          </a:moveTo>
                          <a:lnTo>
                            <a:pt x="0" y="120"/>
                          </a:lnTo>
                          <a:lnTo>
                            <a:pt x="34" y="86"/>
                          </a:lnTo>
                          <a:lnTo>
                            <a:pt x="31" y="0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" name="Freeform 43">
                      <a:extLst>
                        <a:ext uri="{FF2B5EF4-FFF2-40B4-BE49-F238E27FC236}">
                          <a16:creationId xmlns:a16="http://schemas.microsoft.com/office/drawing/2014/main" id="{A357FF60-2A30-1644-9E20-9D74C546E1F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2241" y="3938129"/>
                      <a:ext cx="295330" cy="87146"/>
                    </a:xfrm>
                    <a:custGeom>
                      <a:avLst/>
                      <a:gdLst>
                        <a:gd name="T0" fmla="*/ 89 w 122"/>
                        <a:gd name="T1" fmla="*/ 36 h 36"/>
                        <a:gd name="T2" fmla="*/ 0 w 122"/>
                        <a:gd name="T3" fmla="*/ 33 h 36"/>
                        <a:gd name="T4" fmla="*/ 34 w 122"/>
                        <a:gd name="T5" fmla="*/ 0 h 36"/>
                        <a:gd name="T6" fmla="*/ 122 w 122"/>
                        <a:gd name="T7" fmla="*/ 2 h 36"/>
                        <a:gd name="T8" fmla="*/ 89 w 122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2" h="36">
                          <a:moveTo>
                            <a:pt x="89" y="36"/>
                          </a:moveTo>
                          <a:lnTo>
                            <a:pt x="0" y="33"/>
                          </a:lnTo>
                          <a:lnTo>
                            <a:pt x="34" y="0"/>
                          </a:lnTo>
                          <a:lnTo>
                            <a:pt x="122" y="2"/>
                          </a:lnTo>
                          <a:lnTo>
                            <a:pt x="89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0" name="Freeform 44">
                      <a:extLst>
                        <a:ext uri="{FF2B5EF4-FFF2-40B4-BE49-F238E27FC236}">
                          <a16:creationId xmlns:a16="http://schemas.microsoft.com/office/drawing/2014/main" id="{C75047D9-2A25-F33E-33DB-B498040A71D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39473" y="5380886"/>
                      <a:ext cx="435733" cy="157349"/>
                    </a:xfrm>
                    <a:custGeom>
                      <a:avLst/>
                      <a:gdLst>
                        <a:gd name="T0" fmla="*/ 1 w 75"/>
                        <a:gd name="T1" fmla="*/ 0 h 27"/>
                        <a:gd name="T2" fmla="*/ 75 w 75"/>
                        <a:gd name="T3" fmla="*/ 19 h 27"/>
                        <a:gd name="T4" fmla="*/ 74 w 75"/>
                        <a:gd name="T5" fmla="*/ 27 h 27"/>
                        <a:gd name="T6" fmla="*/ 0 w 75"/>
                        <a:gd name="T7" fmla="*/ 2 h 27"/>
                        <a:gd name="T8" fmla="*/ 1 w 75"/>
                        <a:gd name="T9" fmla="*/ 0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5" h="27">
                          <a:moveTo>
                            <a:pt x="1" y="0"/>
                          </a:moveTo>
                          <a:cubicBezTo>
                            <a:pt x="24" y="13"/>
                            <a:pt x="49" y="19"/>
                            <a:pt x="75" y="19"/>
                          </a:cubicBezTo>
                          <a:cubicBezTo>
                            <a:pt x="74" y="27"/>
                            <a:pt x="74" y="27"/>
                            <a:pt x="74" y="27"/>
                          </a:cubicBezTo>
                          <a:cubicBezTo>
                            <a:pt x="48" y="25"/>
                            <a:pt x="22" y="16"/>
                            <a:pt x="0" y="2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1" name="Freeform 45">
                      <a:extLst>
                        <a:ext uri="{FF2B5EF4-FFF2-40B4-BE49-F238E27FC236}">
                          <a16:creationId xmlns:a16="http://schemas.microsoft.com/office/drawing/2014/main" id="{C27D61C9-156B-F03D-A4C7-66BA2B684D3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89387" y="3664585"/>
                      <a:ext cx="58098" cy="215446"/>
                    </a:xfrm>
                    <a:custGeom>
                      <a:avLst/>
                      <a:gdLst>
                        <a:gd name="T0" fmla="*/ 0 w 24"/>
                        <a:gd name="T1" fmla="*/ 24 h 89"/>
                        <a:gd name="T2" fmla="*/ 0 w 24"/>
                        <a:gd name="T3" fmla="*/ 89 h 89"/>
                        <a:gd name="T4" fmla="*/ 24 w 24"/>
                        <a:gd name="T5" fmla="*/ 65 h 89"/>
                        <a:gd name="T6" fmla="*/ 24 w 24"/>
                        <a:gd name="T7" fmla="*/ 0 h 89"/>
                        <a:gd name="T8" fmla="*/ 0 w 24"/>
                        <a:gd name="T9" fmla="*/ 24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0" y="24"/>
                          </a:moveTo>
                          <a:lnTo>
                            <a:pt x="0" y="89"/>
                          </a:lnTo>
                          <a:lnTo>
                            <a:pt x="24" y="65"/>
                          </a:lnTo>
                          <a:lnTo>
                            <a:pt x="24" y="0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2" name="Freeform 46">
                      <a:extLst>
                        <a:ext uri="{FF2B5EF4-FFF2-40B4-BE49-F238E27FC236}">
                          <a16:creationId xmlns:a16="http://schemas.microsoft.com/office/drawing/2014/main" id="{5902FE94-51C3-4D9C-E04B-E4BF0D08C70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13595" y="3846141"/>
                      <a:ext cx="213025" cy="58098"/>
                    </a:xfrm>
                    <a:custGeom>
                      <a:avLst/>
                      <a:gdLst>
                        <a:gd name="T0" fmla="*/ 64 w 88"/>
                        <a:gd name="T1" fmla="*/ 24 h 24"/>
                        <a:gd name="T2" fmla="*/ 0 w 88"/>
                        <a:gd name="T3" fmla="*/ 21 h 24"/>
                        <a:gd name="T4" fmla="*/ 24 w 88"/>
                        <a:gd name="T5" fmla="*/ 0 h 24"/>
                        <a:gd name="T6" fmla="*/ 88 w 88"/>
                        <a:gd name="T7" fmla="*/ 0 h 24"/>
                        <a:gd name="T8" fmla="*/ 64 w 8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8" h="24">
                          <a:moveTo>
                            <a:pt x="64" y="24"/>
                          </a:moveTo>
                          <a:lnTo>
                            <a:pt x="0" y="21"/>
                          </a:lnTo>
                          <a:lnTo>
                            <a:pt x="24" y="0"/>
                          </a:lnTo>
                          <a:lnTo>
                            <a:pt x="88" y="0"/>
                          </a:lnTo>
                          <a:lnTo>
                            <a:pt x="64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38" name="TextBox 20">
                  <a:extLst>
                    <a:ext uri="{FF2B5EF4-FFF2-40B4-BE49-F238E27FC236}">
                      <a16:creationId xmlns:a16="http://schemas.microsoft.com/office/drawing/2014/main" id="{8C2C0163-7FF7-CEED-7F45-A15813D66EB9}"/>
                    </a:ext>
                  </a:extLst>
                </p:cNvPr>
                <p:cNvSpPr txBox="1"/>
                <p:nvPr/>
              </p:nvSpPr>
              <p:spPr>
                <a:xfrm>
                  <a:off x="2476" y="5720"/>
                  <a:ext cx="3190" cy="1221"/>
                </a:xfrm>
                <a:prstGeom prst="rect">
                  <a:avLst/>
                </a:prstGeom>
                <a:noFill/>
              </p:spPr>
              <p:txBody>
                <a:bodyPr wrap="none" lIns="70907" tIns="35455" rIns="70907" bIns="35455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000" b="1" kern="100" dirty="0">
                      <a:solidFill>
                        <a:srgbClr val="0067A2"/>
                      </a:solidFill>
                      <a:latin typeface="Tw Cen MT" panose="020B0602020104020603" pitchFamily="34" charset="0"/>
                      <a:ea typeface="汉仪粗黑简" charset="-122"/>
                      <a:cs typeface="Times New Roman" panose="02020603050405020304" pitchFamily="18" charset="0"/>
                      <a:sym typeface="+mn-lt"/>
                    </a:rPr>
                    <a:t>The Assistant of</a:t>
                  </a:r>
                </a:p>
                <a:p>
                  <a:r>
                    <a:rPr lang="en-US" altLang="zh-CN" sz="2000" b="1" kern="100" dirty="0">
                      <a:solidFill>
                        <a:srgbClr val="0067A2"/>
                      </a:solidFill>
                      <a:latin typeface="Tw Cen MT" panose="020B0602020104020603" pitchFamily="34" charset="0"/>
                      <a:ea typeface="汉仪粗黑简" charset="-122"/>
                      <a:cs typeface="Times New Roman" panose="02020603050405020304" pitchFamily="18" charset="0"/>
                      <a:sym typeface="+mn-lt"/>
                    </a:rPr>
                    <a:t>the Government</a:t>
                  </a:r>
                </a:p>
              </p:txBody>
            </p:sp>
            <p:cxnSp>
              <p:nvCxnSpPr>
                <p:cNvPr id="139" name="直接连接符 138">
                  <a:extLst>
                    <a:ext uri="{FF2B5EF4-FFF2-40B4-BE49-F238E27FC236}">
                      <a16:creationId xmlns:a16="http://schemas.microsoft.com/office/drawing/2014/main" id="{8DD97DF3-F8BF-778E-AA93-A591FA797B1C}"/>
                    </a:ext>
                  </a:extLst>
                </p:cNvPr>
                <p:cNvCxnSpPr/>
                <p:nvPr/>
              </p:nvCxnSpPr>
              <p:spPr>
                <a:xfrm>
                  <a:off x="3290" y="7215"/>
                  <a:ext cx="1200" cy="0"/>
                </a:xfrm>
                <a:prstGeom prst="line">
                  <a:avLst/>
                </a:prstGeom>
                <a:ln w="57150">
                  <a:solidFill>
                    <a:srgbClr val="769F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CD5EE438-0D99-D11F-67AE-54E95FE95FDF}"/>
                  </a:ext>
                </a:extLst>
              </p:cNvPr>
              <p:cNvGrpSpPr/>
              <p:nvPr/>
            </p:nvGrpSpPr>
            <p:grpSpPr>
              <a:xfrm>
                <a:off x="7508390" y="1261984"/>
                <a:ext cx="2451761" cy="2398455"/>
                <a:chOff x="7619" y="4413"/>
                <a:chExt cx="4212" cy="4261"/>
              </a:xfrm>
            </p:grpSpPr>
            <p:sp>
              <p:nvSpPr>
                <p:cNvPr id="77" name="矩形: 圆角 76">
                  <a:extLst>
                    <a:ext uri="{FF2B5EF4-FFF2-40B4-BE49-F238E27FC236}">
                      <a16:creationId xmlns:a16="http://schemas.microsoft.com/office/drawing/2014/main" id="{34B31FFF-56A2-1FAC-1646-7B853B24972A}"/>
                    </a:ext>
                  </a:extLst>
                </p:cNvPr>
                <p:cNvSpPr/>
                <p:nvPr/>
              </p:nvSpPr>
              <p:spPr>
                <a:xfrm rot="5400000">
                  <a:off x="7621" y="5153"/>
                  <a:ext cx="4261" cy="278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04776">
                        <a:alpha val="19000"/>
                      </a:srgbClr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0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endParaRPr lang="zh-CN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汉仪旗黑-55简" panose="00020600040101010101" charset="-128"/>
                    <a:cs typeface="Arial" panose="020B0604020202020204" pitchFamily="34" charset="0"/>
                    <a:sym typeface="+mn-lt"/>
                  </a:endParaRPr>
                </a:p>
              </p:txBody>
            </p:sp>
            <p:grpSp>
              <p:nvGrpSpPr>
                <p:cNvPr id="78" name="组合 77">
                  <a:extLst>
                    <a:ext uri="{FF2B5EF4-FFF2-40B4-BE49-F238E27FC236}">
                      <a16:creationId xmlns:a16="http://schemas.microsoft.com/office/drawing/2014/main" id="{85C2983C-461C-DEF3-26B2-5A550EE8AA53}"/>
                    </a:ext>
                  </a:extLst>
                </p:cNvPr>
                <p:cNvGrpSpPr/>
                <p:nvPr/>
              </p:nvGrpSpPr>
              <p:grpSpPr>
                <a:xfrm>
                  <a:off x="8747" y="5037"/>
                  <a:ext cx="1947" cy="537"/>
                  <a:chOff x="2678798" y="482527"/>
                  <a:chExt cx="3484382" cy="962060"/>
                </a:xfrm>
                <a:gradFill>
                  <a:gsLst>
                    <a:gs pos="0">
                      <a:srgbClr val="004776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2700000" scaled="0"/>
                </a:gradFill>
              </p:grpSpPr>
              <p:sp>
                <p:nvSpPr>
                  <p:cNvPr id="126" name="任意多边形: 形状 125">
                    <a:extLst>
                      <a:ext uri="{FF2B5EF4-FFF2-40B4-BE49-F238E27FC236}">
                        <a16:creationId xmlns:a16="http://schemas.microsoft.com/office/drawing/2014/main" id="{B15638B6-6628-0741-DD35-003E92466E6B}"/>
                      </a:ext>
                    </a:extLst>
                  </p:cNvPr>
                  <p:cNvSpPr/>
                  <p:nvPr/>
                </p:nvSpPr>
                <p:spPr>
                  <a:xfrm>
                    <a:off x="2692046" y="848398"/>
                    <a:ext cx="1589832" cy="476501"/>
                  </a:xfrm>
                  <a:custGeom>
                    <a:avLst/>
                    <a:gdLst/>
                    <a:ahLst/>
                    <a:cxnLst>
                      <a:cxn ang="0">
                        <a:pos x="59619" y="384211"/>
                      </a:cxn>
                      <a:cxn ang="0">
                        <a:pos x="1569960" y="443830"/>
                      </a:cxn>
                      <a:cxn ang="0">
                        <a:pos x="1589833" y="245100"/>
                      </a:cxn>
                      <a:cxn ang="0">
                        <a:pos x="0" y="0"/>
                      </a:cxn>
                      <a:cxn ang="0">
                        <a:pos x="59619" y="384211"/>
                      </a:cxn>
                    </a:cxnLst>
                    <a:rect l="0" t="0" r="0" b="0"/>
                    <a:pathLst>
                      <a:path w="1589832" h="476501">
                        <a:moveTo>
                          <a:pt x="59619" y="384211"/>
                        </a:moveTo>
                        <a:cubicBezTo>
                          <a:pt x="59619" y="384211"/>
                          <a:pt x="920778" y="543195"/>
                          <a:pt x="1569960" y="443830"/>
                        </a:cubicBezTo>
                        <a:lnTo>
                          <a:pt x="1589833" y="245100"/>
                        </a:lnTo>
                        <a:cubicBezTo>
                          <a:pt x="1589833" y="245100"/>
                          <a:pt x="264972" y="238476"/>
                          <a:pt x="0" y="0"/>
                        </a:cubicBezTo>
                        <a:lnTo>
                          <a:pt x="59619" y="384211"/>
                        </a:lnTo>
                        <a:close/>
                      </a:path>
                    </a:pathLst>
                  </a:custGeom>
                  <a:grpFill/>
                  <a:ln w="66136">
                    <a:noFill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dirty="0"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27" name="图形 167">
                    <a:extLst>
                      <a:ext uri="{FF2B5EF4-FFF2-40B4-BE49-F238E27FC236}">
                        <a16:creationId xmlns:a16="http://schemas.microsoft.com/office/drawing/2014/main" id="{702D543F-E8BF-D6C9-3D61-DFF9BCA01B90}"/>
                      </a:ext>
                    </a:extLst>
                  </p:cNvPr>
                  <p:cNvGrpSpPr/>
                  <p:nvPr/>
                </p:nvGrpSpPr>
                <p:grpSpPr>
                  <a:xfrm>
                    <a:off x="3500211" y="1093498"/>
                    <a:ext cx="788291" cy="351089"/>
                    <a:chOff x="5004514" y="794722"/>
                    <a:chExt cx="788291" cy="351089"/>
                  </a:xfrm>
                  <a:grpFill/>
                </p:grpSpPr>
                <p:sp>
                  <p:nvSpPr>
                    <p:cNvPr id="133" name="任意多边形: 形状 132">
                      <a:extLst>
                        <a:ext uri="{FF2B5EF4-FFF2-40B4-BE49-F238E27FC236}">
                          <a16:creationId xmlns:a16="http://schemas.microsoft.com/office/drawing/2014/main" id="{CFB0FC2D-7713-316B-23A1-DC8F0C808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1138" y="794722"/>
                      <a:ext cx="781667" cy="351089"/>
                    </a:xfrm>
                    <a:custGeom>
                      <a:avLst/>
                      <a:gdLst/>
                      <a:ahLst/>
                      <a:cxnLst>
                        <a:cxn ang="0">
                          <a:pos x="675679" y="19873"/>
                        </a:cxn>
                        <a:cxn ang="0">
                          <a:pos x="92740" y="66243"/>
                        </a:cxn>
                        <a:cxn ang="0">
                          <a:pos x="0" y="172233"/>
                        </a:cxn>
                        <a:cxn ang="0">
                          <a:pos x="0" y="331217"/>
                        </a:cxn>
                        <a:cxn ang="0">
                          <a:pos x="0" y="351090"/>
                        </a:cxn>
                        <a:cxn ang="0">
                          <a:pos x="112613" y="291471"/>
                        </a:cxn>
                        <a:cxn ang="0">
                          <a:pos x="695552" y="245100"/>
                        </a:cxn>
                        <a:cxn ang="0">
                          <a:pos x="768419" y="172233"/>
                        </a:cxn>
                        <a:cxn ang="0">
                          <a:pos x="781668" y="0"/>
                        </a:cxn>
                        <a:cxn ang="0">
                          <a:pos x="675679" y="19873"/>
                        </a:cxn>
                      </a:cxnLst>
                      <a:rect l="0" t="0" r="0" b="0"/>
                      <a:pathLst>
                        <a:path w="781667" h="351089">
                          <a:moveTo>
                            <a:pt x="675679" y="19873"/>
                          </a:moveTo>
                          <a:cubicBezTo>
                            <a:pt x="589563" y="39746"/>
                            <a:pt x="158983" y="52995"/>
                            <a:pt x="92740" y="66243"/>
                          </a:cubicBezTo>
                          <a:cubicBezTo>
                            <a:pt x="19873" y="86116"/>
                            <a:pt x="0" y="119238"/>
                            <a:pt x="0" y="172233"/>
                          </a:cubicBezTo>
                          <a:cubicBezTo>
                            <a:pt x="0" y="211979"/>
                            <a:pt x="0" y="291471"/>
                            <a:pt x="0" y="331217"/>
                          </a:cubicBezTo>
                          <a:cubicBezTo>
                            <a:pt x="0" y="344465"/>
                            <a:pt x="0" y="351090"/>
                            <a:pt x="0" y="351090"/>
                          </a:cubicBezTo>
                          <a:cubicBezTo>
                            <a:pt x="0" y="351090"/>
                            <a:pt x="0" y="317968"/>
                            <a:pt x="112613" y="291471"/>
                          </a:cubicBezTo>
                          <a:cubicBezTo>
                            <a:pt x="225226" y="264973"/>
                            <a:pt x="629309" y="264973"/>
                            <a:pt x="695552" y="245100"/>
                          </a:cubicBezTo>
                          <a:cubicBezTo>
                            <a:pt x="761795" y="225227"/>
                            <a:pt x="761795" y="198730"/>
                            <a:pt x="768419" y="172233"/>
                          </a:cubicBezTo>
                          <a:cubicBezTo>
                            <a:pt x="768419" y="152360"/>
                            <a:pt x="775043" y="59619"/>
                            <a:pt x="781668" y="0"/>
                          </a:cubicBezTo>
                          <a:cubicBezTo>
                            <a:pt x="775043" y="6624"/>
                            <a:pt x="715425" y="13249"/>
                            <a:pt x="675679" y="19873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" name="任意多边形: 形状 133">
                      <a:extLst>
                        <a:ext uri="{FF2B5EF4-FFF2-40B4-BE49-F238E27FC236}">
                          <a16:creationId xmlns:a16="http://schemas.microsoft.com/office/drawing/2014/main" id="{B0F3C023-7421-06EA-8C2C-A66C29A28C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04514" y="801347"/>
                      <a:ext cx="775043" cy="152359"/>
                    </a:xfrm>
                    <a:custGeom>
                      <a:avLst/>
                      <a:gdLst/>
                      <a:ahLst/>
                      <a:cxnLst>
                        <a:cxn ang="0">
                          <a:pos x="92740" y="79492"/>
                        </a:cxn>
                        <a:cxn ang="0">
                          <a:pos x="682303" y="26497"/>
                        </a:cxn>
                        <a:cxn ang="0">
                          <a:pos x="775043" y="13249"/>
                        </a:cxn>
                        <a:cxn ang="0">
                          <a:pos x="775043" y="0"/>
                        </a:cxn>
                        <a:cxn ang="0">
                          <a:pos x="675679" y="13249"/>
                        </a:cxn>
                        <a:cxn ang="0">
                          <a:pos x="92740" y="59619"/>
                        </a:cxn>
                        <a:cxn ang="0">
                          <a:pos x="0" y="152360"/>
                        </a:cxn>
                        <a:cxn ang="0">
                          <a:pos x="92740" y="79492"/>
                        </a:cxn>
                      </a:cxnLst>
                      <a:rect l="0" t="0" r="0" b="0"/>
                      <a:pathLst>
                        <a:path w="775043" h="152359">
                          <a:moveTo>
                            <a:pt x="92740" y="79492"/>
                          </a:moveTo>
                          <a:cubicBezTo>
                            <a:pt x="165608" y="59619"/>
                            <a:pt x="596187" y="46370"/>
                            <a:pt x="682303" y="26497"/>
                          </a:cubicBezTo>
                          <a:cubicBezTo>
                            <a:pt x="715425" y="19873"/>
                            <a:pt x="761795" y="13249"/>
                            <a:pt x="775043" y="13249"/>
                          </a:cubicBezTo>
                          <a:cubicBezTo>
                            <a:pt x="775043" y="6624"/>
                            <a:pt x="775043" y="6624"/>
                            <a:pt x="775043" y="0"/>
                          </a:cubicBezTo>
                          <a:cubicBezTo>
                            <a:pt x="775043" y="0"/>
                            <a:pt x="722049" y="6624"/>
                            <a:pt x="675679" y="13249"/>
                          </a:cubicBezTo>
                          <a:cubicBezTo>
                            <a:pt x="589563" y="33122"/>
                            <a:pt x="158983" y="46370"/>
                            <a:pt x="92740" y="59619"/>
                          </a:cubicBezTo>
                          <a:cubicBezTo>
                            <a:pt x="26497" y="72868"/>
                            <a:pt x="0" y="105989"/>
                            <a:pt x="0" y="152360"/>
                          </a:cubicBezTo>
                          <a:cubicBezTo>
                            <a:pt x="6624" y="119238"/>
                            <a:pt x="33122" y="92741"/>
                            <a:pt x="92740" y="79492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8" name="图形 167">
                    <a:extLst>
                      <a:ext uri="{FF2B5EF4-FFF2-40B4-BE49-F238E27FC236}">
                        <a16:creationId xmlns:a16="http://schemas.microsoft.com/office/drawing/2014/main" id="{1285208E-AEE7-F541-E15F-D6A53FEBF1E4}"/>
                      </a:ext>
                    </a:extLst>
                  </p:cNvPr>
                  <p:cNvGrpSpPr/>
                  <p:nvPr/>
                </p:nvGrpSpPr>
                <p:grpSpPr>
                  <a:xfrm>
                    <a:off x="2678798" y="482527"/>
                    <a:ext cx="3484382" cy="750082"/>
                    <a:chOff x="4183101" y="183751"/>
                    <a:chExt cx="3484382" cy="750082"/>
                  </a:xfrm>
                  <a:grpFill/>
                </p:grpSpPr>
                <p:sp>
                  <p:nvSpPr>
                    <p:cNvPr id="129" name="任意多边形: 形状 128">
                      <a:extLst>
                        <a:ext uri="{FF2B5EF4-FFF2-40B4-BE49-F238E27FC236}">
                          <a16:creationId xmlns:a16="http://schemas.microsoft.com/office/drawing/2014/main" id="{AAA854FF-2C57-C0FB-FF29-C358E508D6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3101" y="183751"/>
                      <a:ext cx="3477758" cy="750082"/>
                    </a:xfrm>
                    <a:custGeom>
                      <a:avLst/>
                      <a:gdLst/>
                      <a:ahLst/>
                      <a:cxnLst>
                        <a:cxn ang="0">
                          <a:pos x="3159792" y="485109"/>
                        </a:cxn>
                        <a:cxn ang="0">
                          <a:pos x="3259157" y="28030"/>
                        </a:cxn>
                        <a:cxn ang="0">
                          <a:pos x="1702446" y="14782"/>
                        </a:cxn>
                        <a:cxn ang="0">
                          <a:pos x="59619" y="319501"/>
                        </a:cxn>
                        <a:cxn ang="0">
                          <a:pos x="0" y="352623"/>
                        </a:cxn>
                        <a:cxn ang="0">
                          <a:pos x="66243" y="750083"/>
                        </a:cxn>
                        <a:cxn ang="0">
                          <a:pos x="1185750" y="538104"/>
                        </a:cxn>
                        <a:cxn ang="0">
                          <a:pos x="3477759" y="610972"/>
                        </a:cxn>
                        <a:cxn ang="0">
                          <a:pos x="3159792" y="485109"/>
                        </a:cxn>
                      </a:cxnLst>
                      <a:rect l="0" t="0" r="0" b="0"/>
                      <a:pathLst>
                        <a:path w="3477758" h="750082">
                          <a:moveTo>
                            <a:pt x="3159792" y="485109"/>
                          </a:moveTo>
                          <a:cubicBezTo>
                            <a:pt x="2603351" y="240009"/>
                            <a:pt x="3259157" y="28030"/>
                            <a:pt x="3259157" y="28030"/>
                          </a:cubicBezTo>
                          <a:cubicBezTo>
                            <a:pt x="3259157" y="28030"/>
                            <a:pt x="2424495" y="-24964"/>
                            <a:pt x="1702446" y="14782"/>
                          </a:cubicBezTo>
                          <a:cubicBezTo>
                            <a:pt x="980397" y="47903"/>
                            <a:pt x="331215" y="180390"/>
                            <a:pt x="59619" y="319501"/>
                          </a:cubicBezTo>
                          <a:cubicBezTo>
                            <a:pt x="39746" y="332750"/>
                            <a:pt x="19873" y="345998"/>
                            <a:pt x="0" y="352623"/>
                          </a:cubicBezTo>
                          <a:lnTo>
                            <a:pt x="66243" y="750083"/>
                          </a:lnTo>
                          <a:cubicBezTo>
                            <a:pt x="218602" y="637469"/>
                            <a:pt x="437204" y="617596"/>
                            <a:pt x="1185750" y="538104"/>
                          </a:cubicBezTo>
                          <a:cubicBezTo>
                            <a:pt x="2020412" y="451988"/>
                            <a:pt x="3477759" y="610972"/>
                            <a:pt x="3477759" y="610972"/>
                          </a:cubicBezTo>
                          <a:cubicBezTo>
                            <a:pt x="3477759" y="610972"/>
                            <a:pt x="3226035" y="518231"/>
                            <a:pt x="3159792" y="485109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30" name="图形 167">
                      <a:extLst>
                        <a:ext uri="{FF2B5EF4-FFF2-40B4-BE49-F238E27FC236}">
                          <a16:creationId xmlns:a16="http://schemas.microsoft.com/office/drawing/2014/main" id="{2F17237D-2856-BC8E-8CC7-106E7184E4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83101" y="183751"/>
                      <a:ext cx="3484382" cy="750082"/>
                      <a:chOff x="4183101" y="183751"/>
                      <a:chExt cx="3484382" cy="750082"/>
                    </a:xfrm>
                    <a:grpFill/>
                  </p:grpSpPr>
                  <p:sp>
                    <p:nvSpPr>
                      <p:cNvPr id="131" name="任意多边形: 形状 130">
                        <a:extLst>
                          <a:ext uri="{FF2B5EF4-FFF2-40B4-BE49-F238E27FC236}">
                            <a16:creationId xmlns:a16="http://schemas.microsoft.com/office/drawing/2014/main" id="{ED7486D8-ADBE-5D85-DD3E-CD6A31CCED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15741" y="456881"/>
                        <a:ext cx="551742" cy="331216"/>
                      </a:xfrm>
                      <a:custGeom>
                        <a:avLst/>
                        <a:gdLst>
                          <a:gd name="connsiteX0" fmla="*/ 227152 w 551742"/>
                          <a:gd name="connsiteY0" fmla="*/ 211979 h 331216"/>
                          <a:gd name="connsiteX1" fmla="*/ 1926 w 551742"/>
                          <a:gd name="connsiteY1" fmla="*/ 0 h 331216"/>
                          <a:gd name="connsiteX2" fmla="*/ 227152 w 551742"/>
                          <a:gd name="connsiteY2" fmla="*/ 231852 h 331216"/>
                          <a:gd name="connsiteX3" fmla="*/ 472251 w 551742"/>
                          <a:gd name="connsiteY3" fmla="*/ 324592 h 331216"/>
                          <a:gd name="connsiteX4" fmla="*/ 551743 w 551742"/>
                          <a:gd name="connsiteY4" fmla="*/ 331217 h 331216"/>
                          <a:gd name="connsiteX5" fmla="*/ 227152 w 551742"/>
                          <a:gd name="connsiteY5" fmla="*/ 211979 h 331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51742" h="331216">
                            <a:moveTo>
                              <a:pt x="227152" y="211979"/>
                            </a:moveTo>
                            <a:cubicBezTo>
                              <a:pt x="54920" y="139111"/>
                              <a:pt x="1926" y="66243"/>
                              <a:pt x="1926" y="0"/>
                            </a:cubicBezTo>
                            <a:cubicBezTo>
                              <a:pt x="-11323" y="72868"/>
                              <a:pt x="41672" y="152360"/>
                              <a:pt x="227152" y="231852"/>
                            </a:cubicBezTo>
                            <a:cubicBezTo>
                              <a:pt x="266898" y="251725"/>
                              <a:pt x="386135" y="291471"/>
                              <a:pt x="472251" y="324592"/>
                            </a:cubicBezTo>
                            <a:cubicBezTo>
                              <a:pt x="525246" y="331217"/>
                              <a:pt x="551743" y="331217"/>
                              <a:pt x="551743" y="331217"/>
                            </a:cubicBezTo>
                            <a:cubicBezTo>
                              <a:pt x="551743" y="331217"/>
                              <a:pt x="293395" y="245100"/>
                              <a:pt x="227152" y="211979"/>
                            </a:cubicBezTo>
                            <a:close/>
                          </a:path>
                        </a:pathLst>
                      </a:custGeom>
                      <a:grpFill/>
                      <a:ln w="6613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/>
                        <a:endParaRPr lang="zh-CN" altLang="en-US" strike="noStrike" noProof="1"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" name="任意多边形: 形状 131">
                        <a:extLst>
                          <a:ext uri="{FF2B5EF4-FFF2-40B4-BE49-F238E27FC236}">
                            <a16:creationId xmlns:a16="http://schemas.microsoft.com/office/drawing/2014/main" id="{7ECDDCFC-E717-B09B-610D-9DDAE0CD3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3101" y="183751"/>
                        <a:ext cx="3265780" cy="750082"/>
                      </a:xfrm>
                      <a:custGeom>
                        <a:avLst/>
                        <a:gdLst>
                          <a:gd name="connsiteX0" fmla="*/ 0 w 3265780"/>
                          <a:gd name="connsiteY0" fmla="*/ 372496 h 750082"/>
                          <a:gd name="connsiteX1" fmla="*/ 59619 w 3265780"/>
                          <a:gd name="connsiteY1" fmla="*/ 339374 h 750082"/>
                          <a:gd name="connsiteX2" fmla="*/ 1702446 w 3265780"/>
                          <a:gd name="connsiteY2" fmla="*/ 34655 h 750082"/>
                          <a:gd name="connsiteX3" fmla="*/ 3226035 w 3265780"/>
                          <a:gd name="connsiteY3" fmla="*/ 47903 h 750082"/>
                          <a:gd name="connsiteX4" fmla="*/ 3265781 w 3265780"/>
                          <a:gd name="connsiteY4" fmla="*/ 28030 h 750082"/>
                          <a:gd name="connsiteX5" fmla="*/ 1702446 w 3265780"/>
                          <a:gd name="connsiteY5" fmla="*/ 14782 h 750082"/>
                          <a:gd name="connsiteX6" fmla="*/ 59619 w 3265780"/>
                          <a:gd name="connsiteY6" fmla="*/ 319501 h 750082"/>
                          <a:gd name="connsiteX7" fmla="*/ 0 w 3265780"/>
                          <a:gd name="connsiteY7" fmla="*/ 352623 h 750082"/>
                          <a:gd name="connsiteX8" fmla="*/ 66243 w 3265780"/>
                          <a:gd name="connsiteY8" fmla="*/ 750083 h 750082"/>
                          <a:gd name="connsiteX9" fmla="*/ 72867 w 3265780"/>
                          <a:gd name="connsiteY9" fmla="*/ 750083 h 750082"/>
                          <a:gd name="connsiteX10" fmla="*/ 0 w 3265780"/>
                          <a:gd name="connsiteY10" fmla="*/ 372496 h 7500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265780" h="750082">
                            <a:moveTo>
                              <a:pt x="0" y="372496"/>
                            </a:moveTo>
                            <a:cubicBezTo>
                              <a:pt x="19873" y="359247"/>
                              <a:pt x="39746" y="352623"/>
                              <a:pt x="59619" y="339374"/>
                            </a:cubicBezTo>
                            <a:cubicBezTo>
                              <a:pt x="331215" y="200263"/>
                              <a:pt x="973772" y="67776"/>
                              <a:pt x="1702446" y="34655"/>
                            </a:cubicBezTo>
                            <a:cubicBezTo>
                              <a:pt x="2325130" y="1533"/>
                              <a:pt x="3073676" y="41279"/>
                              <a:pt x="3226035" y="47903"/>
                            </a:cubicBezTo>
                            <a:cubicBezTo>
                              <a:pt x="3252532" y="34655"/>
                              <a:pt x="3265781" y="28030"/>
                              <a:pt x="3265781" y="28030"/>
                            </a:cubicBezTo>
                            <a:cubicBezTo>
                              <a:pt x="3265781" y="28030"/>
                              <a:pt x="2424495" y="-24964"/>
                              <a:pt x="1702446" y="14782"/>
                            </a:cubicBezTo>
                            <a:cubicBezTo>
                              <a:pt x="980397" y="47903"/>
                              <a:pt x="331215" y="180390"/>
                              <a:pt x="59619" y="319501"/>
                            </a:cubicBezTo>
                            <a:cubicBezTo>
                              <a:pt x="39746" y="332750"/>
                              <a:pt x="19873" y="345998"/>
                              <a:pt x="0" y="352623"/>
                            </a:cubicBezTo>
                            <a:lnTo>
                              <a:pt x="66243" y="750083"/>
                            </a:lnTo>
                            <a:cubicBezTo>
                              <a:pt x="66243" y="750083"/>
                              <a:pt x="66243" y="750083"/>
                              <a:pt x="72867" y="750083"/>
                            </a:cubicBezTo>
                            <a:lnTo>
                              <a:pt x="0" y="372496"/>
                            </a:lnTo>
                            <a:close/>
                          </a:path>
                        </a:pathLst>
                      </a:custGeom>
                      <a:grpFill/>
                      <a:ln w="6613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/>
                        <a:endParaRPr lang="zh-CN" altLang="en-US" strike="noStrike" noProof="1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9" name="组合 78">
                  <a:extLst>
                    <a:ext uri="{FF2B5EF4-FFF2-40B4-BE49-F238E27FC236}">
                      <a16:creationId xmlns:a16="http://schemas.microsoft.com/office/drawing/2014/main" id="{83310250-D3CB-C3F5-E8BF-D4BE40EB1267}"/>
                    </a:ext>
                  </a:extLst>
                </p:cNvPr>
                <p:cNvGrpSpPr/>
                <p:nvPr/>
              </p:nvGrpSpPr>
              <p:grpSpPr>
                <a:xfrm>
                  <a:off x="7619" y="5426"/>
                  <a:ext cx="4212" cy="1429"/>
                  <a:chOff x="1115046" y="1830831"/>
                  <a:chExt cx="2671850" cy="907718"/>
                </a:xfrm>
                <a:gradFill>
                  <a:gsLst>
                    <a:gs pos="0">
                      <a:srgbClr val="004776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</p:grpSpPr>
              <p:grpSp>
                <p:nvGrpSpPr>
                  <p:cNvPr id="82" name="组合 81">
                    <a:extLst>
                      <a:ext uri="{FF2B5EF4-FFF2-40B4-BE49-F238E27FC236}">
                        <a16:creationId xmlns:a16="http://schemas.microsoft.com/office/drawing/2014/main" id="{DDECDCEA-EDBD-2583-95CF-58AA651013EA}"/>
                      </a:ext>
                    </a:extLst>
                  </p:cNvPr>
                  <p:cNvGrpSpPr/>
                  <p:nvPr/>
                </p:nvGrpSpPr>
                <p:grpSpPr>
                  <a:xfrm rot="720000" flipH="1">
                    <a:off x="3270888" y="1830831"/>
                    <a:ext cx="516008" cy="907712"/>
                    <a:chOff x="7910081" y="3664585"/>
                    <a:chExt cx="1065125" cy="1873650"/>
                  </a:xfrm>
                  <a:grpFill/>
                </p:grpSpPr>
                <p:sp>
                  <p:nvSpPr>
                    <p:cNvPr id="105" name="Freeform 26">
                      <a:extLst>
                        <a:ext uri="{FF2B5EF4-FFF2-40B4-BE49-F238E27FC236}">
                          <a16:creationId xmlns:a16="http://schemas.microsoft.com/office/drawing/2014/main" id="{A7F2EBDC-899D-60FC-2810-B0895A4A70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98150" y="5313106"/>
                      <a:ext cx="302593" cy="96829"/>
                    </a:xfrm>
                    <a:custGeom>
                      <a:avLst/>
                      <a:gdLst>
                        <a:gd name="T0" fmla="*/ 36 w 125"/>
                        <a:gd name="T1" fmla="*/ 40 h 40"/>
                        <a:gd name="T2" fmla="*/ 125 w 125"/>
                        <a:gd name="T3" fmla="*/ 28 h 40"/>
                        <a:gd name="T4" fmla="*/ 89 w 125"/>
                        <a:gd name="T5" fmla="*/ 0 h 40"/>
                        <a:gd name="T6" fmla="*/ 0 w 125"/>
                        <a:gd name="T7" fmla="*/ 9 h 40"/>
                        <a:gd name="T8" fmla="*/ 36 w 125"/>
                        <a:gd name="T9" fmla="*/ 4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" h="40">
                          <a:moveTo>
                            <a:pt x="36" y="40"/>
                          </a:moveTo>
                          <a:lnTo>
                            <a:pt x="125" y="28"/>
                          </a:lnTo>
                          <a:lnTo>
                            <a:pt x="89" y="0"/>
                          </a:lnTo>
                          <a:lnTo>
                            <a:pt x="0" y="9"/>
                          </a:lnTo>
                          <a:lnTo>
                            <a:pt x="36" y="4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6" name="Freeform 27">
                      <a:extLst>
                        <a:ext uri="{FF2B5EF4-FFF2-40B4-BE49-F238E27FC236}">
                          <a16:creationId xmlns:a16="http://schemas.microsoft.com/office/drawing/2014/main" id="{A956FEBF-3A2F-771A-A254-C1BD427FE6D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23278" y="5068611"/>
                      <a:ext cx="99251" cy="283227"/>
                    </a:xfrm>
                    <a:custGeom>
                      <a:avLst/>
                      <a:gdLst>
                        <a:gd name="T0" fmla="*/ 36 w 41"/>
                        <a:gd name="T1" fmla="*/ 29 h 117"/>
                        <a:gd name="T2" fmla="*/ 41 w 41"/>
                        <a:gd name="T3" fmla="*/ 117 h 117"/>
                        <a:gd name="T4" fmla="*/ 5 w 41"/>
                        <a:gd name="T5" fmla="*/ 86 h 117"/>
                        <a:gd name="T6" fmla="*/ 0 w 41"/>
                        <a:gd name="T7" fmla="*/ 0 h 117"/>
                        <a:gd name="T8" fmla="*/ 36 w 41"/>
                        <a:gd name="T9" fmla="*/ 29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1" h="117">
                          <a:moveTo>
                            <a:pt x="36" y="29"/>
                          </a:moveTo>
                          <a:lnTo>
                            <a:pt x="41" y="117"/>
                          </a:lnTo>
                          <a:lnTo>
                            <a:pt x="5" y="86"/>
                          </a:lnTo>
                          <a:lnTo>
                            <a:pt x="0" y="0"/>
                          </a:lnTo>
                          <a:lnTo>
                            <a:pt x="36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" name="Freeform 28">
                      <a:extLst>
                        <a:ext uri="{FF2B5EF4-FFF2-40B4-BE49-F238E27FC236}">
                          <a16:creationId xmlns:a16="http://schemas.microsoft.com/office/drawing/2014/main" id="{D18E4CFB-02B0-6248-380B-07B54F84A8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60167" y="5150916"/>
                      <a:ext cx="283227" cy="108934"/>
                    </a:xfrm>
                    <a:custGeom>
                      <a:avLst/>
                      <a:gdLst>
                        <a:gd name="T0" fmla="*/ 31 w 117"/>
                        <a:gd name="T1" fmla="*/ 35 h 45"/>
                        <a:gd name="T2" fmla="*/ 117 w 117"/>
                        <a:gd name="T3" fmla="*/ 45 h 45"/>
                        <a:gd name="T4" fmla="*/ 88 w 117"/>
                        <a:gd name="T5" fmla="*/ 9 h 45"/>
                        <a:gd name="T6" fmla="*/ 0 w 117"/>
                        <a:gd name="T7" fmla="*/ 0 h 45"/>
                        <a:gd name="T8" fmla="*/ 31 w 117"/>
                        <a:gd name="T9" fmla="*/ 3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7" h="45">
                          <a:moveTo>
                            <a:pt x="31" y="35"/>
                          </a:moveTo>
                          <a:lnTo>
                            <a:pt x="117" y="45"/>
                          </a:lnTo>
                          <a:lnTo>
                            <a:pt x="88" y="9"/>
                          </a:lnTo>
                          <a:lnTo>
                            <a:pt x="0" y="0"/>
                          </a:lnTo>
                          <a:lnTo>
                            <a:pt x="31" y="3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" name="Freeform 29">
                      <a:extLst>
                        <a:ext uri="{FF2B5EF4-FFF2-40B4-BE49-F238E27FC236}">
                          <a16:creationId xmlns:a16="http://schemas.microsoft.com/office/drawing/2014/main" id="{180AA331-ADBD-34E7-83F4-150B963B158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9504" y="4935471"/>
                      <a:ext cx="96830" cy="295330"/>
                    </a:xfrm>
                    <a:custGeom>
                      <a:avLst/>
                      <a:gdLst>
                        <a:gd name="T0" fmla="*/ 40 w 40"/>
                        <a:gd name="T1" fmla="*/ 36 h 122"/>
                        <a:gd name="T2" fmla="*/ 28 w 40"/>
                        <a:gd name="T3" fmla="*/ 122 h 122"/>
                        <a:gd name="T4" fmla="*/ 0 w 40"/>
                        <a:gd name="T5" fmla="*/ 86 h 122"/>
                        <a:gd name="T6" fmla="*/ 12 w 40"/>
                        <a:gd name="T7" fmla="*/ 0 h 122"/>
                        <a:gd name="T8" fmla="*/ 40 w 40"/>
                        <a:gd name="T9" fmla="*/ 36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122">
                          <a:moveTo>
                            <a:pt x="40" y="36"/>
                          </a:moveTo>
                          <a:lnTo>
                            <a:pt x="28" y="122"/>
                          </a:lnTo>
                          <a:lnTo>
                            <a:pt x="0" y="86"/>
                          </a:lnTo>
                          <a:lnTo>
                            <a:pt x="12" y="0"/>
                          </a:lnTo>
                          <a:lnTo>
                            <a:pt x="40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Freeform 30">
                      <a:extLst>
                        <a:ext uri="{FF2B5EF4-FFF2-40B4-BE49-F238E27FC236}">
                          <a16:creationId xmlns:a16="http://schemas.microsoft.com/office/drawing/2014/main" id="{6D62B8D7-447D-D4F7-7E57-5B1F3B8F4DA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68179" y="4940313"/>
                      <a:ext cx="246915" cy="162190"/>
                    </a:xfrm>
                    <a:custGeom>
                      <a:avLst/>
                      <a:gdLst>
                        <a:gd name="T0" fmla="*/ 19 w 102"/>
                        <a:gd name="T1" fmla="*/ 41 h 67"/>
                        <a:gd name="T2" fmla="*/ 102 w 102"/>
                        <a:gd name="T3" fmla="*/ 67 h 67"/>
                        <a:gd name="T4" fmla="*/ 83 w 102"/>
                        <a:gd name="T5" fmla="*/ 27 h 67"/>
                        <a:gd name="T6" fmla="*/ 0 w 102"/>
                        <a:gd name="T7" fmla="*/ 0 h 67"/>
                        <a:gd name="T8" fmla="*/ 19 w 102"/>
                        <a:gd name="T9" fmla="*/ 41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2" h="67">
                          <a:moveTo>
                            <a:pt x="19" y="41"/>
                          </a:moveTo>
                          <a:lnTo>
                            <a:pt x="102" y="67"/>
                          </a:lnTo>
                          <a:lnTo>
                            <a:pt x="83" y="27"/>
                          </a:lnTo>
                          <a:lnTo>
                            <a:pt x="0" y="0"/>
                          </a:lnTo>
                          <a:lnTo>
                            <a:pt x="19" y="4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0" name="Freeform 31">
                      <a:extLst>
                        <a:ext uri="{FF2B5EF4-FFF2-40B4-BE49-F238E27FC236}">
                          <a16:creationId xmlns:a16="http://schemas.microsoft.com/office/drawing/2014/main" id="{85ABE64D-A9EE-6CA9-C5E1-CF8A3B1CDB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785386"/>
                      <a:ext cx="121037" cy="300171"/>
                    </a:xfrm>
                    <a:custGeom>
                      <a:avLst/>
                      <a:gdLst>
                        <a:gd name="T0" fmla="*/ 50 w 50"/>
                        <a:gd name="T1" fmla="*/ 43 h 124"/>
                        <a:gd name="T2" fmla="*/ 21 w 50"/>
                        <a:gd name="T3" fmla="*/ 124 h 124"/>
                        <a:gd name="T4" fmla="*/ 0 w 50"/>
                        <a:gd name="T5" fmla="*/ 81 h 124"/>
                        <a:gd name="T6" fmla="*/ 31 w 50"/>
                        <a:gd name="T7" fmla="*/ 0 h 124"/>
                        <a:gd name="T8" fmla="*/ 50 w 50"/>
                        <a:gd name="T9" fmla="*/ 43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124">
                          <a:moveTo>
                            <a:pt x="50" y="43"/>
                          </a:moveTo>
                          <a:lnTo>
                            <a:pt x="21" y="124"/>
                          </a:lnTo>
                          <a:lnTo>
                            <a:pt x="0" y="81"/>
                          </a:lnTo>
                          <a:lnTo>
                            <a:pt x="31" y="0"/>
                          </a:lnTo>
                          <a:lnTo>
                            <a:pt x="5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1" name="Freeform 32">
                      <a:extLst>
                        <a:ext uri="{FF2B5EF4-FFF2-40B4-BE49-F238E27FC236}">
                          <a16:creationId xmlns:a16="http://schemas.microsoft.com/office/drawing/2014/main" id="{8454A20D-164E-DC23-4D94-D4B4F93078C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4922" y="4715184"/>
                      <a:ext cx="215446" cy="215446"/>
                    </a:xfrm>
                    <a:custGeom>
                      <a:avLst/>
                      <a:gdLst>
                        <a:gd name="T0" fmla="*/ 12 w 89"/>
                        <a:gd name="T1" fmla="*/ 45 h 89"/>
                        <a:gd name="T2" fmla="*/ 89 w 89"/>
                        <a:gd name="T3" fmla="*/ 89 h 89"/>
                        <a:gd name="T4" fmla="*/ 77 w 89"/>
                        <a:gd name="T5" fmla="*/ 43 h 89"/>
                        <a:gd name="T6" fmla="*/ 0 w 89"/>
                        <a:gd name="T7" fmla="*/ 0 h 89"/>
                        <a:gd name="T8" fmla="*/ 12 w 89"/>
                        <a:gd name="T9" fmla="*/ 45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9" h="89">
                          <a:moveTo>
                            <a:pt x="12" y="45"/>
                          </a:moveTo>
                          <a:lnTo>
                            <a:pt x="89" y="89"/>
                          </a:lnTo>
                          <a:lnTo>
                            <a:pt x="77" y="43"/>
                          </a:lnTo>
                          <a:lnTo>
                            <a:pt x="0" y="0"/>
                          </a:lnTo>
                          <a:lnTo>
                            <a:pt x="1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Freeform 33">
                      <a:extLst>
                        <a:ext uri="{FF2B5EF4-FFF2-40B4-BE49-F238E27FC236}">
                          <a16:creationId xmlns:a16="http://schemas.microsoft.com/office/drawing/2014/main" id="{24985F8D-4153-982F-E70E-9E556C5F59B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0052" y="4628037"/>
                      <a:ext cx="140403" cy="290488"/>
                    </a:xfrm>
                    <a:custGeom>
                      <a:avLst/>
                      <a:gdLst>
                        <a:gd name="T0" fmla="*/ 58 w 58"/>
                        <a:gd name="T1" fmla="*/ 45 h 120"/>
                        <a:gd name="T2" fmla="*/ 12 w 58"/>
                        <a:gd name="T3" fmla="*/ 120 h 120"/>
                        <a:gd name="T4" fmla="*/ 0 w 58"/>
                        <a:gd name="T5" fmla="*/ 74 h 120"/>
                        <a:gd name="T6" fmla="*/ 46 w 58"/>
                        <a:gd name="T7" fmla="*/ 0 h 120"/>
                        <a:gd name="T8" fmla="*/ 58 w 58"/>
                        <a:gd name="T9" fmla="*/ 45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20">
                          <a:moveTo>
                            <a:pt x="58" y="45"/>
                          </a:moveTo>
                          <a:lnTo>
                            <a:pt x="12" y="120"/>
                          </a:lnTo>
                          <a:lnTo>
                            <a:pt x="0" y="74"/>
                          </a:lnTo>
                          <a:lnTo>
                            <a:pt x="46" y="0"/>
                          </a:lnTo>
                          <a:lnTo>
                            <a:pt x="58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" name="Freeform 34">
                      <a:extLst>
                        <a:ext uri="{FF2B5EF4-FFF2-40B4-BE49-F238E27FC236}">
                          <a16:creationId xmlns:a16="http://schemas.microsoft.com/office/drawing/2014/main" id="{F52D9A12-3C57-87CB-C581-6F9498B264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0081" y="4482793"/>
                      <a:ext cx="167032" cy="254178"/>
                    </a:xfrm>
                    <a:custGeom>
                      <a:avLst/>
                      <a:gdLst>
                        <a:gd name="T0" fmla="*/ 2 w 69"/>
                        <a:gd name="T1" fmla="*/ 48 h 105"/>
                        <a:gd name="T2" fmla="*/ 69 w 69"/>
                        <a:gd name="T3" fmla="*/ 105 h 105"/>
                        <a:gd name="T4" fmla="*/ 67 w 69"/>
                        <a:gd name="T5" fmla="*/ 58 h 105"/>
                        <a:gd name="T6" fmla="*/ 0 w 69"/>
                        <a:gd name="T7" fmla="*/ 0 h 105"/>
                        <a:gd name="T8" fmla="*/ 2 w 69"/>
                        <a:gd name="T9" fmla="*/ 48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9" h="105">
                          <a:moveTo>
                            <a:pt x="2" y="48"/>
                          </a:moveTo>
                          <a:lnTo>
                            <a:pt x="69" y="105"/>
                          </a:lnTo>
                          <a:lnTo>
                            <a:pt x="67" y="58"/>
                          </a:lnTo>
                          <a:lnTo>
                            <a:pt x="0" y="0"/>
                          </a:lnTo>
                          <a:lnTo>
                            <a:pt x="2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" name="Freeform 35">
                      <a:extLst>
                        <a:ext uri="{FF2B5EF4-FFF2-40B4-BE49-F238E27FC236}">
                          <a16:creationId xmlns:a16="http://schemas.microsoft.com/office/drawing/2014/main" id="{CE516FFB-F28B-7863-FDCB-95ACC72FD6E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1003" y="4465849"/>
                      <a:ext cx="152507" cy="266281"/>
                    </a:xfrm>
                    <a:custGeom>
                      <a:avLst/>
                      <a:gdLst>
                        <a:gd name="T0" fmla="*/ 63 w 63"/>
                        <a:gd name="T1" fmla="*/ 48 h 110"/>
                        <a:gd name="T2" fmla="*/ 3 w 63"/>
                        <a:gd name="T3" fmla="*/ 110 h 110"/>
                        <a:gd name="T4" fmla="*/ 0 w 63"/>
                        <a:gd name="T5" fmla="*/ 65 h 110"/>
                        <a:gd name="T6" fmla="*/ 63 w 63"/>
                        <a:gd name="T7" fmla="*/ 0 h 110"/>
                        <a:gd name="T8" fmla="*/ 63 w 63"/>
                        <a:gd name="T9" fmla="*/ 48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110">
                          <a:moveTo>
                            <a:pt x="63" y="48"/>
                          </a:moveTo>
                          <a:lnTo>
                            <a:pt x="3" y="110"/>
                          </a:lnTo>
                          <a:lnTo>
                            <a:pt x="0" y="65"/>
                          </a:lnTo>
                          <a:lnTo>
                            <a:pt x="63" y="0"/>
                          </a:lnTo>
                          <a:lnTo>
                            <a:pt x="63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5" name="Freeform 36">
                      <a:extLst>
                        <a:ext uri="{FF2B5EF4-FFF2-40B4-BE49-F238E27FC236}">
                          <a16:creationId xmlns:a16="http://schemas.microsoft.com/office/drawing/2014/main" id="{3EE227F0-74CF-1348-AB2A-3F8B068321A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39130" y="4257666"/>
                      <a:ext cx="142824" cy="278385"/>
                    </a:xfrm>
                    <a:custGeom>
                      <a:avLst/>
                      <a:gdLst>
                        <a:gd name="T0" fmla="*/ 0 w 59"/>
                        <a:gd name="T1" fmla="*/ 45 h 115"/>
                        <a:gd name="T2" fmla="*/ 52 w 59"/>
                        <a:gd name="T3" fmla="*/ 115 h 115"/>
                        <a:gd name="T4" fmla="*/ 59 w 59"/>
                        <a:gd name="T5" fmla="*/ 69 h 115"/>
                        <a:gd name="T6" fmla="*/ 7 w 59"/>
                        <a:gd name="T7" fmla="*/ 0 h 115"/>
                        <a:gd name="T8" fmla="*/ 0 w 59"/>
                        <a:gd name="T9" fmla="*/ 4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115">
                          <a:moveTo>
                            <a:pt x="0" y="45"/>
                          </a:moveTo>
                          <a:lnTo>
                            <a:pt x="52" y="115"/>
                          </a:lnTo>
                          <a:lnTo>
                            <a:pt x="59" y="69"/>
                          </a:lnTo>
                          <a:lnTo>
                            <a:pt x="7" y="0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Freeform 37">
                      <a:extLst>
                        <a:ext uri="{FF2B5EF4-FFF2-40B4-BE49-F238E27FC236}">
                          <a16:creationId xmlns:a16="http://schemas.microsoft.com/office/drawing/2014/main" id="{24FAE26F-A065-9EF2-2959-1A4E73EFAC1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06162" y="4315763"/>
                      <a:ext cx="196081" cy="229971"/>
                    </a:xfrm>
                    <a:custGeom>
                      <a:avLst/>
                      <a:gdLst>
                        <a:gd name="T0" fmla="*/ 72 w 81"/>
                        <a:gd name="T1" fmla="*/ 45 h 95"/>
                        <a:gd name="T2" fmla="*/ 0 w 81"/>
                        <a:gd name="T3" fmla="*/ 95 h 95"/>
                        <a:gd name="T4" fmla="*/ 7 w 81"/>
                        <a:gd name="T5" fmla="*/ 48 h 95"/>
                        <a:gd name="T6" fmla="*/ 81 w 81"/>
                        <a:gd name="T7" fmla="*/ 0 h 95"/>
                        <a:gd name="T8" fmla="*/ 72 w 81"/>
                        <a:gd name="T9" fmla="*/ 4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95">
                          <a:moveTo>
                            <a:pt x="72" y="45"/>
                          </a:moveTo>
                          <a:lnTo>
                            <a:pt x="0" y="95"/>
                          </a:lnTo>
                          <a:lnTo>
                            <a:pt x="7" y="48"/>
                          </a:lnTo>
                          <a:lnTo>
                            <a:pt x="81" y="0"/>
                          </a:lnTo>
                          <a:lnTo>
                            <a:pt x="7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Freeform 38">
                      <a:extLst>
                        <a:ext uri="{FF2B5EF4-FFF2-40B4-BE49-F238E27FC236}">
                          <a16:creationId xmlns:a16="http://schemas.microsoft.com/office/drawing/2014/main" id="{E2311AB7-93C3-762E-5E31-22531114EE3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06911" y="4042220"/>
                      <a:ext cx="128300" cy="295330"/>
                    </a:xfrm>
                    <a:custGeom>
                      <a:avLst/>
                      <a:gdLst>
                        <a:gd name="T0" fmla="*/ 0 w 53"/>
                        <a:gd name="T1" fmla="*/ 43 h 122"/>
                        <a:gd name="T2" fmla="*/ 36 w 53"/>
                        <a:gd name="T3" fmla="*/ 122 h 122"/>
                        <a:gd name="T4" fmla="*/ 53 w 53"/>
                        <a:gd name="T5" fmla="*/ 79 h 122"/>
                        <a:gd name="T6" fmla="*/ 17 w 53"/>
                        <a:gd name="T7" fmla="*/ 0 h 122"/>
                        <a:gd name="T8" fmla="*/ 0 w 53"/>
                        <a:gd name="T9" fmla="*/ 43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122">
                          <a:moveTo>
                            <a:pt x="0" y="43"/>
                          </a:moveTo>
                          <a:lnTo>
                            <a:pt x="36" y="122"/>
                          </a:lnTo>
                          <a:lnTo>
                            <a:pt x="53" y="79"/>
                          </a:lnTo>
                          <a:lnTo>
                            <a:pt x="17" y="0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Freeform 39">
                      <a:extLst>
                        <a:ext uri="{FF2B5EF4-FFF2-40B4-BE49-F238E27FC236}">
                          <a16:creationId xmlns:a16="http://schemas.microsoft.com/office/drawing/2014/main" id="{8FEADCAA-401F-FFED-4973-86A0EB25865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35210" y="4170519"/>
                      <a:ext cx="237232" cy="183976"/>
                    </a:xfrm>
                    <a:custGeom>
                      <a:avLst/>
                      <a:gdLst>
                        <a:gd name="T0" fmla="*/ 81 w 98"/>
                        <a:gd name="T1" fmla="*/ 43 h 76"/>
                        <a:gd name="T2" fmla="*/ 0 w 98"/>
                        <a:gd name="T3" fmla="*/ 76 h 76"/>
                        <a:gd name="T4" fmla="*/ 17 w 98"/>
                        <a:gd name="T5" fmla="*/ 33 h 76"/>
                        <a:gd name="T6" fmla="*/ 98 w 98"/>
                        <a:gd name="T7" fmla="*/ 0 h 76"/>
                        <a:gd name="T8" fmla="*/ 81 w 98"/>
                        <a:gd name="T9" fmla="*/ 4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76">
                          <a:moveTo>
                            <a:pt x="81" y="43"/>
                          </a:moveTo>
                          <a:lnTo>
                            <a:pt x="0" y="76"/>
                          </a:lnTo>
                          <a:lnTo>
                            <a:pt x="17" y="33"/>
                          </a:lnTo>
                          <a:lnTo>
                            <a:pt x="98" y="0"/>
                          </a:lnTo>
                          <a:lnTo>
                            <a:pt x="81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Freeform 40">
                      <a:extLst>
                        <a:ext uri="{FF2B5EF4-FFF2-40B4-BE49-F238E27FC236}">
                          <a16:creationId xmlns:a16="http://schemas.microsoft.com/office/drawing/2014/main" id="{FBF38294-9598-9FE6-E6F5-652A72C372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8265" y="3855824"/>
                      <a:ext cx="108934" cy="297751"/>
                    </a:xfrm>
                    <a:custGeom>
                      <a:avLst/>
                      <a:gdLst>
                        <a:gd name="T0" fmla="*/ 0 w 45"/>
                        <a:gd name="T1" fmla="*/ 39 h 123"/>
                        <a:gd name="T2" fmla="*/ 19 w 45"/>
                        <a:gd name="T3" fmla="*/ 123 h 123"/>
                        <a:gd name="T4" fmla="*/ 45 w 45"/>
                        <a:gd name="T5" fmla="*/ 84 h 123"/>
                        <a:gd name="T6" fmla="*/ 26 w 45"/>
                        <a:gd name="T7" fmla="*/ 0 h 123"/>
                        <a:gd name="T8" fmla="*/ 0 w 45"/>
                        <a:gd name="T9" fmla="*/ 39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123">
                          <a:moveTo>
                            <a:pt x="0" y="39"/>
                          </a:moveTo>
                          <a:lnTo>
                            <a:pt x="19" y="123"/>
                          </a:lnTo>
                          <a:lnTo>
                            <a:pt x="45" y="84"/>
                          </a:lnTo>
                          <a:lnTo>
                            <a:pt x="26" y="0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Freeform 41">
                      <a:extLst>
                        <a:ext uri="{FF2B5EF4-FFF2-40B4-BE49-F238E27FC236}">
                          <a16:creationId xmlns:a16="http://schemas.microsoft.com/office/drawing/2014/main" id="{15D102A2-8806-F74D-04AD-A8E70FD24D2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047061"/>
                      <a:ext cx="266281" cy="135561"/>
                    </a:xfrm>
                    <a:custGeom>
                      <a:avLst/>
                      <a:gdLst>
                        <a:gd name="T0" fmla="*/ 86 w 110"/>
                        <a:gd name="T1" fmla="*/ 39 h 56"/>
                        <a:gd name="T2" fmla="*/ 0 w 110"/>
                        <a:gd name="T3" fmla="*/ 56 h 56"/>
                        <a:gd name="T4" fmla="*/ 24 w 110"/>
                        <a:gd name="T5" fmla="*/ 15 h 56"/>
                        <a:gd name="T6" fmla="*/ 110 w 110"/>
                        <a:gd name="T7" fmla="*/ 0 h 56"/>
                        <a:gd name="T8" fmla="*/ 86 w 110"/>
                        <a:gd name="T9" fmla="*/ 39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86" y="39"/>
                          </a:moveTo>
                          <a:lnTo>
                            <a:pt x="0" y="56"/>
                          </a:lnTo>
                          <a:lnTo>
                            <a:pt x="24" y="15"/>
                          </a:lnTo>
                          <a:lnTo>
                            <a:pt x="110" y="0"/>
                          </a:lnTo>
                          <a:lnTo>
                            <a:pt x="86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Freeform 42">
                      <a:extLst>
                        <a:ext uri="{FF2B5EF4-FFF2-40B4-BE49-F238E27FC236}">
                          <a16:creationId xmlns:a16="http://schemas.microsoft.com/office/drawing/2014/main" id="{67AAD2C3-D929-32FE-2FC5-5B7047B300C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73192" y="3700897"/>
                      <a:ext cx="82305" cy="290488"/>
                    </a:xfrm>
                    <a:custGeom>
                      <a:avLst/>
                      <a:gdLst>
                        <a:gd name="T0" fmla="*/ 0 w 34"/>
                        <a:gd name="T1" fmla="*/ 31 h 120"/>
                        <a:gd name="T2" fmla="*/ 0 w 34"/>
                        <a:gd name="T3" fmla="*/ 120 h 120"/>
                        <a:gd name="T4" fmla="*/ 34 w 34"/>
                        <a:gd name="T5" fmla="*/ 86 h 120"/>
                        <a:gd name="T6" fmla="*/ 31 w 34"/>
                        <a:gd name="T7" fmla="*/ 0 h 120"/>
                        <a:gd name="T8" fmla="*/ 0 w 34"/>
                        <a:gd name="T9" fmla="*/ 3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" h="120">
                          <a:moveTo>
                            <a:pt x="0" y="31"/>
                          </a:moveTo>
                          <a:lnTo>
                            <a:pt x="0" y="120"/>
                          </a:lnTo>
                          <a:lnTo>
                            <a:pt x="34" y="86"/>
                          </a:lnTo>
                          <a:lnTo>
                            <a:pt x="31" y="0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2" name="Freeform 43">
                      <a:extLst>
                        <a:ext uri="{FF2B5EF4-FFF2-40B4-BE49-F238E27FC236}">
                          <a16:creationId xmlns:a16="http://schemas.microsoft.com/office/drawing/2014/main" id="{41BE2DFC-5F35-F163-0B8C-37FBB7568BC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2241" y="3938129"/>
                      <a:ext cx="295330" cy="87146"/>
                    </a:xfrm>
                    <a:custGeom>
                      <a:avLst/>
                      <a:gdLst>
                        <a:gd name="T0" fmla="*/ 89 w 122"/>
                        <a:gd name="T1" fmla="*/ 36 h 36"/>
                        <a:gd name="T2" fmla="*/ 0 w 122"/>
                        <a:gd name="T3" fmla="*/ 33 h 36"/>
                        <a:gd name="T4" fmla="*/ 34 w 122"/>
                        <a:gd name="T5" fmla="*/ 0 h 36"/>
                        <a:gd name="T6" fmla="*/ 122 w 122"/>
                        <a:gd name="T7" fmla="*/ 2 h 36"/>
                        <a:gd name="T8" fmla="*/ 89 w 122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2" h="36">
                          <a:moveTo>
                            <a:pt x="89" y="36"/>
                          </a:moveTo>
                          <a:lnTo>
                            <a:pt x="0" y="33"/>
                          </a:lnTo>
                          <a:lnTo>
                            <a:pt x="34" y="0"/>
                          </a:lnTo>
                          <a:lnTo>
                            <a:pt x="122" y="2"/>
                          </a:lnTo>
                          <a:lnTo>
                            <a:pt x="89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3" name="Freeform 44">
                      <a:extLst>
                        <a:ext uri="{FF2B5EF4-FFF2-40B4-BE49-F238E27FC236}">
                          <a16:creationId xmlns:a16="http://schemas.microsoft.com/office/drawing/2014/main" id="{41444A44-568C-7A2B-5552-146A2BAE6A6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39473" y="5380886"/>
                      <a:ext cx="435733" cy="157349"/>
                    </a:xfrm>
                    <a:custGeom>
                      <a:avLst/>
                      <a:gdLst>
                        <a:gd name="T0" fmla="*/ 1 w 75"/>
                        <a:gd name="T1" fmla="*/ 0 h 27"/>
                        <a:gd name="T2" fmla="*/ 75 w 75"/>
                        <a:gd name="T3" fmla="*/ 19 h 27"/>
                        <a:gd name="T4" fmla="*/ 74 w 75"/>
                        <a:gd name="T5" fmla="*/ 27 h 27"/>
                        <a:gd name="T6" fmla="*/ 0 w 75"/>
                        <a:gd name="T7" fmla="*/ 2 h 27"/>
                        <a:gd name="T8" fmla="*/ 1 w 75"/>
                        <a:gd name="T9" fmla="*/ 0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5" h="27">
                          <a:moveTo>
                            <a:pt x="1" y="0"/>
                          </a:moveTo>
                          <a:cubicBezTo>
                            <a:pt x="24" y="13"/>
                            <a:pt x="49" y="19"/>
                            <a:pt x="75" y="19"/>
                          </a:cubicBezTo>
                          <a:cubicBezTo>
                            <a:pt x="74" y="27"/>
                            <a:pt x="74" y="27"/>
                            <a:pt x="74" y="27"/>
                          </a:cubicBezTo>
                          <a:cubicBezTo>
                            <a:pt x="48" y="25"/>
                            <a:pt x="22" y="16"/>
                            <a:pt x="0" y="2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4" name="Freeform 45">
                      <a:extLst>
                        <a:ext uri="{FF2B5EF4-FFF2-40B4-BE49-F238E27FC236}">
                          <a16:creationId xmlns:a16="http://schemas.microsoft.com/office/drawing/2014/main" id="{414E7A85-A827-E1D8-2641-430A1E03D45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89387" y="3664585"/>
                      <a:ext cx="58098" cy="215446"/>
                    </a:xfrm>
                    <a:custGeom>
                      <a:avLst/>
                      <a:gdLst>
                        <a:gd name="T0" fmla="*/ 0 w 24"/>
                        <a:gd name="T1" fmla="*/ 24 h 89"/>
                        <a:gd name="T2" fmla="*/ 0 w 24"/>
                        <a:gd name="T3" fmla="*/ 89 h 89"/>
                        <a:gd name="T4" fmla="*/ 24 w 24"/>
                        <a:gd name="T5" fmla="*/ 65 h 89"/>
                        <a:gd name="T6" fmla="*/ 24 w 24"/>
                        <a:gd name="T7" fmla="*/ 0 h 89"/>
                        <a:gd name="T8" fmla="*/ 0 w 24"/>
                        <a:gd name="T9" fmla="*/ 24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0" y="24"/>
                          </a:moveTo>
                          <a:lnTo>
                            <a:pt x="0" y="89"/>
                          </a:lnTo>
                          <a:lnTo>
                            <a:pt x="24" y="65"/>
                          </a:lnTo>
                          <a:lnTo>
                            <a:pt x="24" y="0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5" name="Freeform 46">
                      <a:extLst>
                        <a:ext uri="{FF2B5EF4-FFF2-40B4-BE49-F238E27FC236}">
                          <a16:creationId xmlns:a16="http://schemas.microsoft.com/office/drawing/2014/main" id="{7D26482B-6DE8-3459-9C5D-23B6D3F76FD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13595" y="3846141"/>
                      <a:ext cx="213025" cy="58098"/>
                    </a:xfrm>
                    <a:custGeom>
                      <a:avLst/>
                      <a:gdLst>
                        <a:gd name="T0" fmla="*/ 64 w 88"/>
                        <a:gd name="T1" fmla="*/ 24 h 24"/>
                        <a:gd name="T2" fmla="*/ 0 w 88"/>
                        <a:gd name="T3" fmla="*/ 21 h 24"/>
                        <a:gd name="T4" fmla="*/ 24 w 88"/>
                        <a:gd name="T5" fmla="*/ 0 h 24"/>
                        <a:gd name="T6" fmla="*/ 88 w 88"/>
                        <a:gd name="T7" fmla="*/ 0 h 24"/>
                        <a:gd name="T8" fmla="*/ 64 w 8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8" h="24">
                          <a:moveTo>
                            <a:pt x="64" y="24"/>
                          </a:moveTo>
                          <a:lnTo>
                            <a:pt x="0" y="21"/>
                          </a:lnTo>
                          <a:lnTo>
                            <a:pt x="24" y="0"/>
                          </a:lnTo>
                          <a:lnTo>
                            <a:pt x="88" y="0"/>
                          </a:lnTo>
                          <a:lnTo>
                            <a:pt x="64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3" name="组合 82">
                    <a:extLst>
                      <a:ext uri="{FF2B5EF4-FFF2-40B4-BE49-F238E27FC236}">
                        <a16:creationId xmlns:a16="http://schemas.microsoft.com/office/drawing/2014/main" id="{70C0EE2E-3122-FED7-4AEE-065F25CF1D6E}"/>
                      </a:ext>
                    </a:extLst>
                  </p:cNvPr>
                  <p:cNvGrpSpPr/>
                  <p:nvPr/>
                </p:nvGrpSpPr>
                <p:grpSpPr>
                  <a:xfrm rot="20880000">
                    <a:off x="1115046" y="1830837"/>
                    <a:ext cx="516008" cy="907712"/>
                    <a:chOff x="7910081" y="3664585"/>
                    <a:chExt cx="1065125" cy="1873650"/>
                  </a:xfrm>
                  <a:grpFill/>
                </p:grpSpPr>
                <p:sp>
                  <p:nvSpPr>
                    <p:cNvPr id="84" name="Freeform 26">
                      <a:extLst>
                        <a:ext uri="{FF2B5EF4-FFF2-40B4-BE49-F238E27FC236}">
                          <a16:creationId xmlns:a16="http://schemas.microsoft.com/office/drawing/2014/main" id="{C8925DE6-8807-87EE-4E95-816FEF9F5A8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98150" y="5313106"/>
                      <a:ext cx="302593" cy="96829"/>
                    </a:xfrm>
                    <a:custGeom>
                      <a:avLst/>
                      <a:gdLst>
                        <a:gd name="T0" fmla="*/ 36 w 125"/>
                        <a:gd name="T1" fmla="*/ 40 h 40"/>
                        <a:gd name="T2" fmla="*/ 125 w 125"/>
                        <a:gd name="T3" fmla="*/ 28 h 40"/>
                        <a:gd name="T4" fmla="*/ 89 w 125"/>
                        <a:gd name="T5" fmla="*/ 0 h 40"/>
                        <a:gd name="T6" fmla="*/ 0 w 125"/>
                        <a:gd name="T7" fmla="*/ 9 h 40"/>
                        <a:gd name="T8" fmla="*/ 36 w 125"/>
                        <a:gd name="T9" fmla="*/ 4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" h="40">
                          <a:moveTo>
                            <a:pt x="36" y="40"/>
                          </a:moveTo>
                          <a:lnTo>
                            <a:pt x="125" y="28"/>
                          </a:lnTo>
                          <a:lnTo>
                            <a:pt x="89" y="0"/>
                          </a:lnTo>
                          <a:lnTo>
                            <a:pt x="0" y="9"/>
                          </a:lnTo>
                          <a:lnTo>
                            <a:pt x="36" y="4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Freeform 27">
                      <a:extLst>
                        <a:ext uri="{FF2B5EF4-FFF2-40B4-BE49-F238E27FC236}">
                          <a16:creationId xmlns:a16="http://schemas.microsoft.com/office/drawing/2014/main" id="{D36083BE-8202-7F56-A623-1CC085A8F7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23278" y="5068611"/>
                      <a:ext cx="99251" cy="283227"/>
                    </a:xfrm>
                    <a:custGeom>
                      <a:avLst/>
                      <a:gdLst>
                        <a:gd name="T0" fmla="*/ 36 w 41"/>
                        <a:gd name="T1" fmla="*/ 29 h 117"/>
                        <a:gd name="T2" fmla="*/ 41 w 41"/>
                        <a:gd name="T3" fmla="*/ 117 h 117"/>
                        <a:gd name="T4" fmla="*/ 5 w 41"/>
                        <a:gd name="T5" fmla="*/ 86 h 117"/>
                        <a:gd name="T6" fmla="*/ 0 w 41"/>
                        <a:gd name="T7" fmla="*/ 0 h 117"/>
                        <a:gd name="T8" fmla="*/ 36 w 41"/>
                        <a:gd name="T9" fmla="*/ 29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1" h="117">
                          <a:moveTo>
                            <a:pt x="36" y="29"/>
                          </a:moveTo>
                          <a:lnTo>
                            <a:pt x="41" y="117"/>
                          </a:lnTo>
                          <a:lnTo>
                            <a:pt x="5" y="86"/>
                          </a:lnTo>
                          <a:lnTo>
                            <a:pt x="0" y="0"/>
                          </a:lnTo>
                          <a:lnTo>
                            <a:pt x="36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" name="Freeform 28">
                      <a:extLst>
                        <a:ext uri="{FF2B5EF4-FFF2-40B4-BE49-F238E27FC236}">
                          <a16:creationId xmlns:a16="http://schemas.microsoft.com/office/drawing/2014/main" id="{F4AABBDD-954F-AB78-E569-0CCE315DA48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60167" y="5150916"/>
                      <a:ext cx="283227" cy="108934"/>
                    </a:xfrm>
                    <a:custGeom>
                      <a:avLst/>
                      <a:gdLst>
                        <a:gd name="T0" fmla="*/ 31 w 117"/>
                        <a:gd name="T1" fmla="*/ 35 h 45"/>
                        <a:gd name="T2" fmla="*/ 117 w 117"/>
                        <a:gd name="T3" fmla="*/ 45 h 45"/>
                        <a:gd name="T4" fmla="*/ 88 w 117"/>
                        <a:gd name="T5" fmla="*/ 9 h 45"/>
                        <a:gd name="T6" fmla="*/ 0 w 117"/>
                        <a:gd name="T7" fmla="*/ 0 h 45"/>
                        <a:gd name="T8" fmla="*/ 31 w 117"/>
                        <a:gd name="T9" fmla="*/ 3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7" h="45">
                          <a:moveTo>
                            <a:pt x="31" y="35"/>
                          </a:moveTo>
                          <a:lnTo>
                            <a:pt x="117" y="45"/>
                          </a:lnTo>
                          <a:lnTo>
                            <a:pt x="88" y="9"/>
                          </a:lnTo>
                          <a:lnTo>
                            <a:pt x="0" y="0"/>
                          </a:lnTo>
                          <a:lnTo>
                            <a:pt x="31" y="3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Freeform 29">
                      <a:extLst>
                        <a:ext uri="{FF2B5EF4-FFF2-40B4-BE49-F238E27FC236}">
                          <a16:creationId xmlns:a16="http://schemas.microsoft.com/office/drawing/2014/main" id="{2B3EE643-D1DE-A17B-02AE-0D02EFCA0F9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9504" y="4935471"/>
                      <a:ext cx="96830" cy="295330"/>
                    </a:xfrm>
                    <a:custGeom>
                      <a:avLst/>
                      <a:gdLst>
                        <a:gd name="T0" fmla="*/ 40 w 40"/>
                        <a:gd name="T1" fmla="*/ 36 h 122"/>
                        <a:gd name="T2" fmla="*/ 28 w 40"/>
                        <a:gd name="T3" fmla="*/ 122 h 122"/>
                        <a:gd name="T4" fmla="*/ 0 w 40"/>
                        <a:gd name="T5" fmla="*/ 86 h 122"/>
                        <a:gd name="T6" fmla="*/ 12 w 40"/>
                        <a:gd name="T7" fmla="*/ 0 h 122"/>
                        <a:gd name="T8" fmla="*/ 40 w 40"/>
                        <a:gd name="T9" fmla="*/ 36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122">
                          <a:moveTo>
                            <a:pt x="40" y="36"/>
                          </a:moveTo>
                          <a:lnTo>
                            <a:pt x="28" y="122"/>
                          </a:lnTo>
                          <a:lnTo>
                            <a:pt x="0" y="86"/>
                          </a:lnTo>
                          <a:lnTo>
                            <a:pt x="12" y="0"/>
                          </a:lnTo>
                          <a:lnTo>
                            <a:pt x="40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Freeform 30">
                      <a:extLst>
                        <a:ext uri="{FF2B5EF4-FFF2-40B4-BE49-F238E27FC236}">
                          <a16:creationId xmlns:a16="http://schemas.microsoft.com/office/drawing/2014/main" id="{49FC6A0A-B6FF-E490-42C8-45A9BFE4042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68179" y="4940313"/>
                      <a:ext cx="246915" cy="162190"/>
                    </a:xfrm>
                    <a:custGeom>
                      <a:avLst/>
                      <a:gdLst>
                        <a:gd name="T0" fmla="*/ 19 w 102"/>
                        <a:gd name="T1" fmla="*/ 41 h 67"/>
                        <a:gd name="T2" fmla="*/ 102 w 102"/>
                        <a:gd name="T3" fmla="*/ 67 h 67"/>
                        <a:gd name="T4" fmla="*/ 83 w 102"/>
                        <a:gd name="T5" fmla="*/ 27 h 67"/>
                        <a:gd name="T6" fmla="*/ 0 w 102"/>
                        <a:gd name="T7" fmla="*/ 0 h 67"/>
                        <a:gd name="T8" fmla="*/ 19 w 102"/>
                        <a:gd name="T9" fmla="*/ 41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2" h="67">
                          <a:moveTo>
                            <a:pt x="19" y="41"/>
                          </a:moveTo>
                          <a:lnTo>
                            <a:pt x="102" y="67"/>
                          </a:lnTo>
                          <a:lnTo>
                            <a:pt x="83" y="27"/>
                          </a:lnTo>
                          <a:lnTo>
                            <a:pt x="0" y="0"/>
                          </a:lnTo>
                          <a:lnTo>
                            <a:pt x="19" y="4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Freeform 31">
                      <a:extLst>
                        <a:ext uri="{FF2B5EF4-FFF2-40B4-BE49-F238E27FC236}">
                          <a16:creationId xmlns:a16="http://schemas.microsoft.com/office/drawing/2014/main" id="{03CC823F-E69F-3742-8578-1C99E5C8FA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785386"/>
                      <a:ext cx="121037" cy="300171"/>
                    </a:xfrm>
                    <a:custGeom>
                      <a:avLst/>
                      <a:gdLst>
                        <a:gd name="T0" fmla="*/ 50 w 50"/>
                        <a:gd name="T1" fmla="*/ 43 h 124"/>
                        <a:gd name="T2" fmla="*/ 21 w 50"/>
                        <a:gd name="T3" fmla="*/ 124 h 124"/>
                        <a:gd name="T4" fmla="*/ 0 w 50"/>
                        <a:gd name="T5" fmla="*/ 81 h 124"/>
                        <a:gd name="T6" fmla="*/ 31 w 50"/>
                        <a:gd name="T7" fmla="*/ 0 h 124"/>
                        <a:gd name="T8" fmla="*/ 50 w 50"/>
                        <a:gd name="T9" fmla="*/ 43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124">
                          <a:moveTo>
                            <a:pt x="50" y="43"/>
                          </a:moveTo>
                          <a:lnTo>
                            <a:pt x="21" y="124"/>
                          </a:lnTo>
                          <a:lnTo>
                            <a:pt x="0" y="81"/>
                          </a:lnTo>
                          <a:lnTo>
                            <a:pt x="31" y="0"/>
                          </a:lnTo>
                          <a:lnTo>
                            <a:pt x="5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" name="Freeform 32">
                      <a:extLst>
                        <a:ext uri="{FF2B5EF4-FFF2-40B4-BE49-F238E27FC236}">
                          <a16:creationId xmlns:a16="http://schemas.microsoft.com/office/drawing/2014/main" id="{12F2E550-749B-4429-8017-745CFE2E03C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4922" y="4715184"/>
                      <a:ext cx="215446" cy="215446"/>
                    </a:xfrm>
                    <a:custGeom>
                      <a:avLst/>
                      <a:gdLst>
                        <a:gd name="T0" fmla="*/ 12 w 89"/>
                        <a:gd name="T1" fmla="*/ 45 h 89"/>
                        <a:gd name="T2" fmla="*/ 89 w 89"/>
                        <a:gd name="T3" fmla="*/ 89 h 89"/>
                        <a:gd name="T4" fmla="*/ 77 w 89"/>
                        <a:gd name="T5" fmla="*/ 43 h 89"/>
                        <a:gd name="T6" fmla="*/ 0 w 89"/>
                        <a:gd name="T7" fmla="*/ 0 h 89"/>
                        <a:gd name="T8" fmla="*/ 12 w 89"/>
                        <a:gd name="T9" fmla="*/ 45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9" h="89">
                          <a:moveTo>
                            <a:pt x="12" y="45"/>
                          </a:moveTo>
                          <a:lnTo>
                            <a:pt x="89" y="89"/>
                          </a:lnTo>
                          <a:lnTo>
                            <a:pt x="77" y="43"/>
                          </a:lnTo>
                          <a:lnTo>
                            <a:pt x="0" y="0"/>
                          </a:lnTo>
                          <a:lnTo>
                            <a:pt x="1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" name="Freeform 33">
                      <a:extLst>
                        <a:ext uri="{FF2B5EF4-FFF2-40B4-BE49-F238E27FC236}">
                          <a16:creationId xmlns:a16="http://schemas.microsoft.com/office/drawing/2014/main" id="{77F08B9E-B1E4-1EA6-78F6-21413E946D4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0052" y="4628037"/>
                      <a:ext cx="140403" cy="290488"/>
                    </a:xfrm>
                    <a:custGeom>
                      <a:avLst/>
                      <a:gdLst>
                        <a:gd name="T0" fmla="*/ 58 w 58"/>
                        <a:gd name="T1" fmla="*/ 45 h 120"/>
                        <a:gd name="T2" fmla="*/ 12 w 58"/>
                        <a:gd name="T3" fmla="*/ 120 h 120"/>
                        <a:gd name="T4" fmla="*/ 0 w 58"/>
                        <a:gd name="T5" fmla="*/ 74 h 120"/>
                        <a:gd name="T6" fmla="*/ 46 w 58"/>
                        <a:gd name="T7" fmla="*/ 0 h 120"/>
                        <a:gd name="T8" fmla="*/ 58 w 58"/>
                        <a:gd name="T9" fmla="*/ 45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20">
                          <a:moveTo>
                            <a:pt x="58" y="45"/>
                          </a:moveTo>
                          <a:lnTo>
                            <a:pt x="12" y="120"/>
                          </a:lnTo>
                          <a:lnTo>
                            <a:pt x="0" y="74"/>
                          </a:lnTo>
                          <a:lnTo>
                            <a:pt x="46" y="0"/>
                          </a:lnTo>
                          <a:lnTo>
                            <a:pt x="58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" name="Freeform 34">
                      <a:extLst>
                        <a:ext uri="{FF2B5EF4-FFF2-40B4-BE49-F238E27FC236}">
                          <a16:creationId xmlns:a16="http://schemas.microsoft.com/office/drawing/2014/main" id="{8DE38462-628C-B1EC-831A-4CFD74E372C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0081" y="4482793"/>
                      <a:ext cx="167032" cy="254178"/>
                    </a:xfrm>
                    <a:custGeom>
                      <a:avLst/>
                      <a:gdLst>
                        <a:gd name="T0" fmla="*/ 2 w 69"/>
                        <a:gd name="T1" fmla="*/ 48 h 105"/>
                        <a:gd name="T2" fmla="*/ 69 w 69"/>
                        <a:gd name="T3" fmla="*/ 105 h 105"/>
                        <a:gd name="T4" fmla="*/ 67 w 69"/>
                        <a:gd name="T5" fmla="*/ 58 h 105"/>
                        <a:gd name="T6" fmla="*/ 0 w 69"/>
                        <a:gd name="T7" fmla="*/ 0 h 105"/>
                        <a:gd name="T8" fmla="*/ 2 w 69"/>
                        <a:gd name="T9" fmla="*/ 48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9" h="105">
                          <a:moveTo>
                            <a:pt x="2" y="48"/>
                          </a:moveTo>
                          <a:lnTo>
                            <a:pt x="69" y="105"/>
                          </a:lnTo>
                          <a:lnTo>
                            <a:pt x="67" y="58"/>
                          </a:lnTo>
                          <a:lnTo>
                            <a:pt x="0" y="0"/>
                          </a:lnTo>
                          <a:lnTo>
                            <a:pt x="2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" name="Freeform 35">
                      <a:extLst>
                        <a:ext uri="{FF2B5EF4-FFF2-40B4-BE49-F238E27FC236}">
                          <a16:creationId xmlns:a16="http://schemas.microsoft.com/office/drawing/2014/main" id="{FF740739-2328-EDCB-9522-150B21209F1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1003" y="4465849"/>
                      <a:ext cx="152507" cy="266281"/>
                    </a:xfrm>
                    <a:custGeom>
                      <a:avLst/>
                      <a:gdLst>
                        <a:gd name="T0" fmla="*/ 63 w 63"/>
                        <a:gd name="T1" fmla="*/ 48 h 110"/>
                        <a:gd name="T2" fmla="*/ 3 w 63"/>
                        <a:gd name="T3" fmla="*/ 110 h 110"/>
                        <a:gd name="T4" fmla="*/ 0 w 63"/>
                        <a:gd name="T5" fmla="*/ 65 h 110"/>
                        <a:gd name="T6" fmla="*/ 63 w 63"/>
                        <a:gd name="T7" fmla="*/ 0 h 110"/>
                        <a:gd name="T8" fmla="*/ 63 w 63"/>
                        <a:gd name="T9" fmla="*/ 48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110">
                          <a:moveTo>
                            <a:pt x="63" y="48"/>
                          </a:moveTo>
                          <a:lnTo>
                            <a:pt x="3" y="110"/>
                          </a:lnTo>
                          <a:lnTo>
                            <a:pt x="0" y="65"/>
                          </a:lnTo>
                          <a:lnTo>
                            <a:pt x="63" y="0"/>
                          </a:lnTo>
                          <a:lnTo>
                            <a:pt x="63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Freeform 36">
                      <a:extLst>
                        <a:ext uri="{FF2B5EF4-FFF2-40B4-BE49-F238E27FC236}">
                          <a16:creationId xmlns:a16="http://schemas.microsoft.com/office/drawing/2014/main" id="{A330AE14-06ED-154C-8083-377519628EE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39130" y="4257666"/>
                      <a:ext cx="142824" cy="278385"/>
                    </a:xfrm>
                    <a:custGeom>
                      <a:avLst/>
                      <a:gdLst>
                        <a:gd name="T0" fmla="*/ 0 w 59"/>
                        <a:gd name="T1" fmla="*/ 45 h 115"/>
                        <a:gd name="T2" fmla="*/ 52 w 59"/>
                        <a:gd name="T3" fmla="*/ 115 h 115"/>
                        <a:gd name="T4" fmla="*/ 59 w 59"/>
                        <a:gd name="T5" fmla="*/ 69 h 115"/>
                        <a:gd name="T6" fmla="*/ 7 w 59"/>
                        <a:gd name="T7" fmla="*/ 0 h 115"/>
                        <a:gd name="T8" fmla="*/ 0 w 59"/>
                        <a:gd name="T9" fmla="*/ 4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115">
                          <a:moveTo>
                            <a:pt x="0" y="45"/>
                          </a:moveTo>
                          <a:lnTo>
                            <a:pt x="52" y="115"/>
                          </a:lnTo>
                          <a:lnTo>
                            <a:pt x="59" y="69"/>
                          </a:lnTo>
                          <a:lnTo>
                            <a:pt x="7" y="0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Freeform 37">
                      <a:extLst>
                        <a:ext uri="{FF2B5EF4-FFF2-40B4-BE49-F238E27FC236}">
                          <a16:creationId xmlns:a16="http://schemas.microsoft.com/office/drawing/2014/main" id="{D1EC83BB-3E35-742F-5A6E-87078572FB0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06162" y="4315763"/>
                      <a:ext cx="196081" cy="229971"/>
                    </a:xfrm>
                    <a:custGeom>
                      <a:avLst/>
                      <a:gdLst>
                        <a:gd name="T0" fmla="*/ 72 w 81"/>
                        <a:gd name="T1" fmla="*/ 45 h 95"/>
                        <a:gd name="T2" fmla="*/ 0 w 81"/>
                        <a:gd name="T3" fmla="*/ 95 h 95"/>
                        <a:gd name="T4" fmla="*/ 7 w 81"/>
                        <a:gd name="T5" fmla="*/ 48 h 95"/>
                        <a:gd name="T6" fmla="*/ 81 w 81"/>
                        <a:gd name="T7" fmla="*/ 0 h 95"/>
                        <a:gd name="T8" fmla="*/ 72 w 81"/>
                        <a:gd name="T9" fmla="*/ 4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95">
                          <a:moveTo>
                            <a:pt x="72" y="45"/>
                          </a:moveTo>
                          <a:lnTo>
                            <a:pt x="0" y="95"/>
                          </a:lnTo>
                          <a:lnTo>
                            <a:pt x="7" y="48"/>
                          </a:lnTo>
                          <a:lnTo>
                            <a:pt x="81" y="0"/>
                          </a:lnTo>
                          <a:lnTo>
                            <a:pt x="7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6" name="Freeform 38">
                      <a:extLst>
                        <a:ext uri="{FF2B5EF4-FFF2-40B4-BE49-F238E27FC236}">
                          <a16:creationId xmlns:a16="http://schemas.microsoft.com/office/drawing/2014/main" id="{4F24406E-DD58-348F-593F-674C06BDC1B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06911" y="4042220"/>
                      <a:ext cx="128300" cy="295330"/>
                    </a:xfrm>
                    <a:custGeom>
                      <a:avLst/>
                      <a:gdLst>
                        <a:gd name="T0" fmla="*/ 0 w 53"/>
                        <a:gd name="T1" fmla="*/ 43 h 122"/>
                        <a:gd name="T2" fmla="*/ 36 w 53"/>
                        <a:gd name="T3" fmla="*/ 122 h 122"/>
                        <a:gd name="T4" fmla="*/ 53 w 53"/>
                        <a:gd name="T5" fmla="*/ 79 h 122"/>
                        <a:gd name="T6" fmla="*/ 17 w 53"/>
                        <a:gd name="T7" fmla="*/ 0 h 122"/>
                        <a:gd name="T8" fmla="*/ 0 w 53"/>
                        <a:gd name="T9" fmla="*/ 43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122">
                          <a:moveTo>
                            <a:pt x="0" y="43"/>
                          </a:moveTo>
                          <a:lnTo>
                            <a:pt x="36" y="122"/>
                          </a:lnTo>
                          <a:lnTo>
                            <a:pt x="53" y="79"/>
                          </a:lnTo>
                          <a:lnTo>
                            <a:pt x="17" y="0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" name="Freeform 39">
                      <a:extLst>
                        <a:ext uri="{FF2B5EF4-FFF2-40B4-BE49-F238E27FC236}">
                          <a16:creationId xmlns:a16="http://schemas.microsoft.com/office/drawing/2014/main" id="{EA9C6179-2AB3-2CEE-1061-516EA13514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35210" y="4170519"/>
                      <a:ext cx="237232" cy="183976"/>
                    </a:xfrm>
                    <a:custGeom>
                      <a:avLst/>
                      <a:gdLst>
                        <a:gd name="T0" fmla="*/ 81 w 98"/>
                        <a:gd name="T1" fmla="*/ 43 h 76"/>
                        <a:gd name="T2" fmla="*/ 0 w 98"/>
                        <a:gd name="T3" fmla="*/ 76 h 76"/>
                        <a:gd name="T4" fmla="*/ 17 w 98"/>
                        <a:gd name="T5" fmla="*/ 33 h 76"/>
                        <a:gd name="T6" fmla="*/ 98 w 98"/>
                        <a:gd name="T7" fmla="*/ 0 h 76"/>
                        <a:gd name="T8" fmla="*/ 81 w 98"/>
                        <a:gd name="T9" fmla="*/ 4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76">
                          <a:moveTo>
                            <a:pt x="81" y="43"/>
                          </a:moveTo>
                          <a:lnTo>
                            <a:pt x="0" y="76"/>
                          </a:lnTo>
                          <a:lnTo>
                            <a:pt x="17" y="33"/>
                          </a:lnTo>
                          <a:lnTo>
                            <a:pt x="98" y="0"/>
                          </a:lnTo>
                          <a:lnTo>
                            <a:pt x="81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Freeform 40">
                      <a:extLst>
                        <a:ext uri="{FF2B5EF4-FFF2-40B4-BE49-F238E27FC236}">
                          <a16:creationId xmlns:a16="http://schemas.microsoft.com/office/drawing/2014/main" id="{97442A25-636D-4743-A792-DF60772532B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8265" y="3855824"/>
                      <a:ext cx="108934" cy="297751"/>
                    </a:xfrm>
                    <a:custGeom>
                      <a:avLst/>
                      <a:gdLst>
                        <a:gd name="T0" fmla="*/ 0 w 45"/>
                        <a:gd name="T1" fmla="*/ 39 h 123"/>
                        <a:gd name="T2" fmla="*/ 19 w 45"/>
                        <a:gd name="T3" fmla="*/ 123 h 123"/>
                        <a:gd name="T4" fmla="*/ 45 w 45"/>
                        <a:gd name="T5" fmla="*/ 84 h 123"/>
                        <a:gd name="T6" fmla="*/ 26 w 45"/>
                        <a:gd name="T7" fmla="*/ 0 h 123"/>
                        <a:gd name="T8" fmla="*/ 0 w 45"/>
                        <a:gd name="T9" fmla="*/ 39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123">
                          <a:moveTo>
                            <a:pt x="0" y="39"/>
                          </a:moveTo>
                          <a:lnTo>
                            <a:pt x="19" y="123"/>
                          </a:lnTo>
                          <a:lnTo>
                            <a:pt x="45" y="84"/>
                          </a:lnTo>
                          <a:lnTo>
                            <a:pt x="26" y="0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9" name="Freeform 41">
                      <a:extLst>
                        <a:ext uri="{FF2B5EF4-FFF2-40B4-BE49-F238E27FC236}">
                          <a16:creationId xmlns:a16="http://schemas.microsoft.com/office/drawing/2014/main" id="{B61F7E8D-47FF-F22F-ACC8-44E818C849B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047061"/>
                      <a:ext cx="266281" cy="135561"/>
                    </a:xfrm>
                    <a:custGeom>
                      <a:avLst/>
                      <a:gdLst>
                        <a:gd name="T0" fmla="*/ 86 w 110"/>
                        <a:gd name="T1" fmla="*/ 39 h 56"/>
                        <a:gd name="T2" fmla="*/ 0 w 110"/>
                        <a:gd name="T3" fmla="*/ 56 h 56"/>
                        <a:gd name="T4" fmla="*/ 24 w 110"/>
                        <a:gd name="T5" fmla="*/ 15 h 56"/>
                        <a:gd name="T6" fmla="*/ 110 w 110"/>
                        <a:gd name="T7" fmla="*/ 0 h 56"/>
                        <a:gd name="T8" fmla="*/ 86 w 110"/>
                        <a:gd name="T9" fmla="*/ 39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86" y="39"/>
                          </a:moveTo>
                          <a:lnTo>
                            <a:pt x="0" y="56"/>
                          </a:lnTo>
                          <a:lnTo>
                            <a:pt x="24" y="15"/>
                          </a:lnTo>
                          <a:lnTo>
                            <a:pt x="110" y="0"/>
                          </a:lnTo>
                          <a:lnTo>
                            <a:pt x="86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" name="Freeform 42">
                      <a:extLst>
                        <a:ext uri="{FF2B5EF4-FFF2-40B4-BE49-F238E27FC236}">
                          <a16:creationId xmlns:a16="http://schemas.microsoft.com/office/drawing/2014/main" id="{B7F497D6-F56E-CCE2-9E2D-D37D7072FA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73192" y="3700897"/>
                      <a:ext cx="82305" cy="290488"/>
                    </a:xfrm>
                    <a:custGeom>
                      <a:avLst/>
                      <a:gdLst>
                        <a:gd name="T0" fmla="*/ 0 w 34"/>
                        <a:gd name="T1" fmla="*/ 31 h 120"/>
                        <a:gd name="T2" fmla="*/ 0 w 34"/>
                        <a:gd name="T3" fmla="*/ 120 h 120"/>
                        <a:gd name="T4" fmla="*/ 34 w 34"/>
                        <a:gd name="T5" fmla="*/ 86 h 120"/>
                        <a:gd name="T6" fmla="*/ 31 w 34"/>
                        <a:gd name="T7" fmla="*/ 0 h 120"/>
                        <a:gd name="T8" fmla="*/ 0 w 34"/>
                        <a:gd name="T9" fmla="*/ 3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" h="120">
                          <a:moveTo>
                            <a:pt x="0" y="31"/>
                          </a:moveTo>
                          <a:lnTo>
                            <a:pt x="0" y="120"/>
                          </a:lnTo>
                          <a:lnTo>
                            <a:pt x="34" y="86"/>
                          </a:lnTo>
                          <a:lnTo>
                            <a:pt x="31" y="0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1" name="Freeform 43">
                      <a:extLst>
                        <a:ext uri="{FF2B5EF4-FFF2-40B4-BE49-F238E27FC236}">
                          <a16:creationId xmlns:a16="http://schemas.microsoft.com/office/drawing/2014/main" id="{991D3322-643A-EBA8-3F61-D4148177473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2241" y="3938129"/>
                      <a:ext cx="295330" cy="87146"/>
                    </a:xfrm>
                    <a:custGeom>
                      <a:avLst/>
                      <a:gdLst>
                        <a:gd name="T0" fmla="*/ 89 w 122"/>
                        <a:gd name="T1" fmla="*/ 36 h 36"/>
                        <a:gd name="T2" fmla="*/ 0 w 122"/>
                        <a:gd name="T3" fmla="*/ 33 h 36"/>
                        <a:gd name="T4" fmla="*/ 34 w 122"/>
                        <a:gd name="T5" fmla="*/ 0 h 36"/>
                        <a:gd name="T6" fmla="*/ 122 w 122"/>
                        <a:gd name="T7" fmla="*/ 2 h 36"/>
                        <a:gd name="T8" fmla="*/ 89 w 122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2" h="36">
                          <a:moveTo>
                            <a:pt x="89" y="36"/>
                          </a:moveTo>
                          <a:lnTo>
                            <a:pt x="0" y="33"/>
                          </a:lnTo>
                          <a:lnTo>
                            <a:pt x="34" y="0"/>
                          </a:lnTo>
                          <a:lnTo>
                            <a:pt x="122" y="2"/>
                          </a:lnTo>
                          <a:lnTo>
                            <a:pt x="89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" name="Freeform 44">
                      <a:extLst>
                        <a:ext uri="{FF2B5EF4-FFF2-40B4-BE49-F238E27FC236}">
                          <a16:creationId xmlns:a16="http://schemas.microsoft.com/office/drawing/2014/main" id="{5BD766CE-66DF-D415-DB50-CBD54607536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39473" y="5380886"/>
                      <a:ext cx="435733" cy="157349"/>
                    </a:xfrm>
                    <a:custGeom>
                      <a:avLst/>
                      <a:gdLst>
                        <a:gd name="T0" fmla="*/ 1 w 75"/>
                        <a:gd name="T1" fmla="*/ 0 h 27"/>
                        <a:gd name="T2" fmla="*/ 75 w 75"/>
                        <a:gd name="T3" fmla="*/ 19 h 27"/>
                        <a:gd name="T4" fmla="*/ 74 w 75"/>
                        <a:gd name="T5" fmla="*/ 27 h 27"/>
                        <a:gd name="T6" fmla="*/ 0 w 75"/>
                        <a:gd name="T7" fmla="*/ 2 h 27"/>
                        <a:gd name="T8" fmla="*/ 1 w 75"/>
                        <a:gd name="T9" fmla="*/ 0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5" h="27">
                          <a:moveTo>
                            <a:pt x="1" y="0"/>
                          </a:moveTo>
                          <a:cubicBezTo>
                            <a:pt x="24" y="13"/>
                            <a:pt x="49" y="19"/>
                            <a:pt x="75" y="19"/>
                          </a:cubicBezTo>
                          <a:cubicBezTo>
                            <a:pt x="74" y="27"/>
                            <a:pt x="74" y="27"/>
                            <a:pt x="74" y="27"/>
                          </a:cubicBezTo>
                          <a:cubicBezTo>
                            <a:pt x="48" y="25"/>
                            <a:pt x="22" y="16"/>
                            <a:pt x="0" y="2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3" name="Freeform 45">
                      <a:extLst>
                        <a:ext uri="{FF2B5EF4-FFF2-40B4-BE49-F238E27FC236}">
                          <a16:creationId xmlns:a16="http://schemas.microsoft.com/office/drawing/2014/main" id="{8DFEC51E-540A-0707-28E9-C4A7AB06542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89387" y="3664585"/>
                      <a:ext cx="58098" cy="215446"/>
                    </a:xfrm>
                    <a:custGeom>
                      <a:avLst/>
                      <a:gdLst>
                        <a:gd name="T0" fmla="*/ 0 w 24"/>
                        <a:gd name="T1" fmla="*/ 24 h 89"/>
                        <a:gd name="T2" fmla="*/ 0 w 24"/>
                        <a:gd name="T3" fmla="*/ 89 h 89"/>
                        <a:gd name="T4" fmla="*/ 24 w 24"/>
                        <a:gd name="T5" fmla="*/ 65 h 89"/>
                        <a:gd name="T6" fmla="*/ 24 w 24"/>
                        <a:gd name="T7" fmla="*/ 0 h 89"/>
                        <a:gd name="T8" fmla="*/ 0 w 24"/>
                        <a:gd name="T9" fmla="*/ 24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0" y="24"/>
                          </a:moveTo>
                          <a:lnTo>
                            <a:pt x="0" y="89"/>
                          </a:lnTo>
                          <a:lnTo>
                            <a:pt x="24" y="65"/>
                          </a:lnTo>
                          <a:lnTo>
                            <a:pt x="24" y="0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4" name="Freeform 46">
                      <a:extLst>
                        <a:ext uri="{FF2B5EF4-FFF2-40B4-BE49-F238E27FC236}">
                          <a16:creationId xmlns:a16="http://schemas.microsoft.com/office/drawing/2014/main" id="{B5762EFA-48D7-16CC-79C7-88C0D16CFB2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13595" y="3846141"/>
                      <a:ext cx="213025" cy="58098"/>
                    </a:xfrm>
                    <a:custGeom>
                      <a:avLst/>
                      <a:gdLst>
                        <a:gd name="T0" fmla="*/ 64 w 88"/>
                        <a:gd name="T1" fmla="*/ 24 h 24"/>
                        <a:gd name="T2" fmla="*/ 0 w 88"/>
                        <a:gd name="T3" fmla="*/ 21 h 24"/>
                        <a:gd name="T4" fmla="*/ 24 w 88"/>
                        <a:gd name="T5" fmla="*/ 0 h 24"/>
                        <a:gd name="T6" fmla="*/ 88 w 88"/>
                        <a:gd name="T7" fmla="*/ 0 h 24"/>
                        <a:gd name="T8" fmla="*/ 64 w 8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8" h="24">
                          <a:moveTo>
                            <a:pt x="64" y="24"/>
                          </a:moveTo>
                          <a:lnTo>
                            <a:pt x="0" y="21"/>
                          </a:lnTo>
                          <a:lnTo>
                            <a:pt x="24" y="0"/>
                          </a:lnTo>
                          <a:lnTo>
                            <a:pt x="88" y="0"/>
                          </a:lnTo>
                          <a:lnTo>
                            <a:pt x="64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80" name="TextBox 20">
                  <a:extLst>
                    <a:ext uri="{FF2B5EF4-FFF2-40B4-BE49-F238E27FC236}">
                      <a16:creationId xmlns:a16="http://schemas.microsoft.com/office/drawing/2014/main" id="{7E99FDEC-5B0D-8149-9081-0834728E8423}"/>
                    </a:ext>
                  </a:extLst>
                </p:cNvPr>
                <p:cNvSpPr txBox="1"/>
                <p:nvPr/>
              </p:nvSpPr>
              <p:spPr>
                <a:xfrm>
                  <a:off x="8568" y="5932"/>
                  <a:ext cx="2987" cy="1221"/>
                </a:xfrm>
                <a:prstGeom prst="rect">
                  <a:avLst/>
                </a:prstGeom>
                <a:noFill/>
              </p:spPr>
              <p:txBody>
                <a:bodyPr wrap="square" lIns="70907" tIns="35455" rIns="70907" bIns="35455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buClrTx/>
                    <a:buSzTx/>
                    <a:buNone/>
                  </a:pPr>
                  <a:r>
                    <a:rPr lang="en-US" altLang="zh-CN" sz="2000" b="1" kern="100" dirty="0">
                      <a:solidFill>
                        <a:srgbClr val="0067A2"/>
                      </a:solidFill>
                      <a:latin typeface="Tw Cen MT" panose="020B0602020104020603" pitchFamily="34" charset="0"/>
                      <a:ea typeface="汉仪粗黑简" charset="-122"/>
                      <a:cs typeface="Times New Roman" panose="02020603050405020304" pitchFamily="18" charset="0"/>
                      <a:sym typeface="+mn-lt"/>
                    </a:rPr>
                    <a:t>The Helper of </a:t>
                  </a:r>
                </a:p>
                <a:p>
                  <a:pPr algn="l">
                    <a:buClrTx/>
                    <a:buSzTx/>
                    <a:buNone/>
                  </a:pPr>
                  <a:r>
                    <a:rPr lang="en-US" altLang="zh-CN" sz="2000" b="1" kern="100" dirty="0">
                      <a:solidFill>
                        <a:srgbClr val="0067A2"/>
                      </a:solidFill>
                      <a:latin typeface="Tw Cen MT" panose="020B0602020104020603" pitchFamily="34" charset="0"/>
                      <a:ea typeface="汉仪粗黑简" charset="-122"/>
                      <a:cs typeface="Times New Roman" panose="02020603050405020304" pitchFamily="18" charset="0"/>
                      <a:sym typeface="+mn-lt"/>
                    </a:rPr>
                    <a:t>the Enterprise</a:t>
                  </a:r>
                </a:p>
              </p:txBody>
            </p:sp>
            <p:cxnSp>
              <p:nvCxnSpPr>
                <p:cNvPr id="81" name="直接连接符 80">
                  <a:extLst>
                    <a:ext uri="{FF2B5EF4-FFF2-40B4-BE49-F238E27FC236}">
                      <a16:creationId xmlns:a16="http://schemas.microsoft.com/office/drawing/2014/main" id="{AE5DC353-3CB0-430D-AAA1-870066325F77}"/>
                    </a:ext>
                  </a:extLst>
                </p:cNvPr>
                <p:cNvCxnSpPr/>
                <p:nvPr/>
              </p:nvCxnSpPr>
              <p:spPr>
                <a:xfrm>
                  <a:off x="9242" y="7162"/>
                  <a:ext cx="1200" cy="0"/>
                </a:xfrm>
                <a:prstGeom prst="line">
                  <a:avLst/>
                </a:prstGeom>
                <a:ln w="57150">
                  <a:solidFill>
                    <a:srgbClr val="769F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2AE86F26-BAC5-EFBC-E704-1D425251510E}"/>
                  </a:ext>
                </a:extLst>
              </p:cNvPr>
              <p:cNvGrpSpPr/>
              <p:nvPr/>
            </p:nvGrpSpPr>
            <p:grpSpPr>
              <a:xfrm>
                <a:off x="9663097" y="2525052"/>
                <a:ext cx="2451761" cy="2398455"/>
                <a:chOff x="7619" y="4413"/>
                <a:chExt cx="4212" cy="4261"/>
              </a:xfrm>
            </p:grpSpPr>
            <p:sp>
              <p:nvSpPr>
                <p:cNvPr id="18" name="矩形: 圆角 17">
                  <a:extLst>
                    <a:ext uri="{FF2B5EF4-FFF2-40B4-BE49-F238E27FC236}">
                      <a16:creationId xmlns:a16="http://schemas.microsoft.com/office/drawing/2014/main" id="{A4509B2D-D19A-CB3F-1090-2230E87FCB94}"/>
                    </a:ext>
                  </a:extLst>
                </p:cNvPr>
                <p:cNvSpPr/>
                <p:nvPr/>
              </p:nvSpPr>
              <p:spPr>
                <a:xfrm rot="5400000">
                  <a:off x="7621" y="5153"/>
                  <a:ext cx="4261" cy="2781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04776">
                        <a:alpha val="19000"/>
                      </a:srgbClr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0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endParaRPr lang="zh-CN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汉仪旗黑-55简" panose="00020600040101010101" charset="-128"/>
                    <a:cs typeface="Arial" panose="020B0604020202020204" pitchFamily="34" charset="0"/>
                    <a:sym typeface="+mn-lt"/>
                  </a:endParaRPr>
                </a:p>
              </p:txBody>
            </p:sp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8C3B6A11-A63A-31D5-89B0-27F5F90F87E8}"/>
                    </a:ext>
                  </a:extLst>
                </p:cNvPr>
                <p:cNvGrpSpPr/>
                <p:nvPr/>
              </p:nvGrpSpPr>
              <p:grpSpPr>
                <a:xfrm>
                  <a:off x="8747" y="5037"/>
                  <a:ext cx="1947" cy="537"/>
                  <a:chOff x="2678798" y="482527"/>
                  <a:chExt cx="3484382" cy="962060"/>
                </a:xfrm>
                <a:gradFill>
                  <a:gsLst>
                    <a:gs pos="0">
                      <a:srgbClr val="004776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2700000" scaled="0"/>
                </a:gradFill>
              </p:grpSpPr>
              <p:sp>
                <p:nvSpPr>
                  <p:cNvPr id="68" name="任意多边形: 形状 67">
                    <a:extLst>
                      <a:ext uri="{FF2B5EF4-FFF2-40B4-BE49-F238E27FC236}">
                        <a16:creationId xmlns:a16="http://schemas.microsoft.com/office/drawing/2014/main" id="{BC72F468-552D-E63F-35FE-10E42250E76D}"/>
                      </a:ext>
                    </a:extLst>
                  </p:cNvPr>
                  <p:cNvSpPr/>
                  <p:nvPr/>
                </p:nvSpPr>
                <p:spPr>
                  <a:xfrm>
                    <a:off x="2692046" y="848398"/>
                    <a:ext cx="1589832" cy="476501"/>
                  </a:xfrm>
                  <a:custGeom>
                    <a:avLst/>
                    <a:gdLst/>
                    <a:ahLst/>
                    <a:cxnLst>
                      <a:cxn ang="0">
                        <a:pos x="59619" y="384211"/>
                      </a:cxn>
                      <a:cxn ang="0">
                        <a:pos x="1569960" y="443830"/>
                      </a:cxn>
                      <a:cxn ang="0">
                        <a:pos x="1589833" y="245100"/>
                      </a:cxn>
                      <a:cxn ang="0">
                        <a:pos x="0" y="0"/>
                      </a:cxn>
                      <a:cxn ang="0">
                        <a:pos x="59619" y="384211"/>
                      </a:cxn>
                    </a:cxnLst>
                    <a:rect l="0" t="0" r="0" b="0"/>
                    <a:pathLst>
                      <a:path w="1589832" h="476501">
                        <a:moveTo>
                          <a:pt x="59619" y="384211"/>
                        </a:moveTo>
                        <a:cubicBezTo>
                          <a:pt x="59619" y="384211"/>
                          <a:pt x="920778" y="543195"/>
                          <a:pt x="1569960" y="443830"/>
                        </a:cubicBezTo>
                        <a:lnTo>
                          <a:pt x="1589833" y="245100"/>
                        </a:lnTo>
                        <a:cubicBezTo>
                          <a:pt x="1589833" y="245100"/>
                          <a:pt x="264972" y="238476"/>
                          <a:pt x="0" y="0"/>
                        </a:cubicBezTo>
                        <a:lnTo>
                          <a:pt x="59619" y="384211"/>
                        </a:lnTo>
                        <a:close/>
                      </a:path>
                    </a:pathLst>
                  </a:custGeom>
                  <a:grpFill/>
                  <a:ln w="66136">
                    <a:noFill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dirty="0"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9" name="图形 167">
                    <a:extLst>
                      <a:ext uri="{FF2B5EF4-FFF2-40B4-BE49-F238E27FC236}">
                        <a16:creationId xmlns:a16="http://schemas.microsoft.com/office/drawing/2014/main" id="{F3C163CD-9A2B-67AD-484F-FCC6BE650AC1}"/>
                      </a:ext>
                    </a:extLst>
                  </p:cNvPr>
                  <p:cNvGrpSpPr/>
                  <p:nvPr/>
                </p:nvGrpSpPr>
                <p:grpSpPr>
                  <a:xfrm>
                    <a:off x="3500211" y="1093498"/>
                    <a:ext cx="788291" cy="351089"/>
                    <a:chOff x="5004514" y="794722"/>
                    <a:chExt cx="788291" cy="351089"/>
                  </a:xfrm>
                  <a:grpFill/>
                </p:grpSpPr>
                <p:sp>
                  <p:nvSpPr>
                    <p:cNvPr id="75" name="任意多边形: 形状 74">
                      <a:extLst>
                        <a:ext uri="{FF2B5EF4-FFF2-40B4-BE49-F238E27FC236}">
                          <a16:creationId xmlns:a16="http://schemas.microsoft.com/office/drawing/2014/main" id="{CF0359C9-AD4E-F9E6-072F-54531FA23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1138" y="794722"/>
                      <a:ext cx="781667" cy="351089"/>
                    </a:xfrm>
                    <a:custGeom>
                      <a:avLst/>
                      <a:gdLst/>
                      <a:ahLst/>
                      <a:cxnLst>
                        <a:cxn ang="0">
                          <a:pos x="675679" y="19873"/>
                        </a:cxn>
                        <a:cxn ang="0">
                          <a:pos x="92740" y="66243"/>
                        </a:cxn>
                        <a:cxn ang="0">
                          <a:pos x="0" y="172233"/>
                        </a:cxn>
                        <a:cxn ang="0">
                          <a:pos x="0" y="331217"/>
                        </a:cxn>
                        <a:cxn ang="0">
                          <a:pos x="0" y="351090"/>
                        </a:cxn>
                        <a:cxn ang="0">
                          <a:pos x="112613" y="291471"/>
                        </a:cxn>
                        <a:cxn ang="0">
                          <a:pos x="695552" y="245100"/>
                        </a:cxn>
                        <a:cxn ang="0">
                          <a:pos x="768419" y="172233"/>
                        </a:cxn>
                        <a:cxn ang="0">
                          <a:pos x="781668" y="0"/>
                        </a:cxn>
                        <a:cxn ang="0">
                          <a:pos x="675679" y="19873"/>
                        </a:cxn>
                      </a:cxnLst>
                      <a:rect l="0" t="0" r="0" b="0"/>
                      <a:pathLst>
                        <a:path w="781667" h="351089">
                          <a:moveTo>
                            <a:pt x="675679" y="19873"/>
                          </a:moveTo>
                          <a:cubicBezTo>
                            <a:pt x="589563" y="39746"/>
                            <a:pt x="158983" y="52995"/>
                            <a:pt x="92740" y="66243"/>
                          </a:cubicBezTo>
                          <a:cubicBezTo>
                            <a:pt x="19873" y="86116"/>
                            <a:pt x="0" y="119238"/>
                            <a:pt x="0" y="172233"/>
                          </a:cubicBezTo>
                          <a:cubicBezTo>
                            <a:pt x="0" y="211979"/>
                            <a:pt x="0" y="291471"/>
                            <a:pt x="0" y="331217"/>
                          </a:cubicBezTo>
                          <a:cubicBezTo>
                            <a:pt x="0" y="344465"/>
                            <a:pt x="0" y="351090"/>
                            <a:pt x="0" y="351090"/>
                          </a:cubicBezTo>
                          <a:cubicBezTo>
                            <a:pt x="0" y="351090"/>
                            <a:pt x="0" y="317968"/>
                            <a:pt x="112613" y="291471"/>
                          </a:cubicBezTo>
                          <a:cubicBezTo>
                            <a:pt x="225226" y="264973"/>
                            <a:pt x="629309" y="264973"/>
                            <a:pt x="695552" y="245100"/>
                          </a:cubicBezTo>
                          <a:cubicBezTo>
                            <a:pt x="761795" y="225227"/>
                            <a:pt x="761795" y="198730"/>
                            <a:pt x="768419" y="172233"/>
                          </a:cubicBezTo>
                          <a:cubicBezTo>
                            <a:pt x="768419" y="152360"/>
                            <a:pt x="775043" y="59619"/>
                            <a:pt x="781668" y="0"/>
                          </a:cubicBezTo>
                          <a:cubicBezTo>
                            <a:pt x="775043" y="6624"/>
                            <a:pt x="715425" y="13249"/>
                            <a:pt x="675679" y="19873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任意多边形: 形状 75">
                      <a:extLst>
                        <a:ext uri="{FF2B5EF4-FFF2-40B4-BE49-F238E27FC236}">
                          <a16:creationId xmlns:a16="http://schemas.microsoft.com/office/drawing/2014/main" id="{897E9816-F5AF-F43D-A4E6-3EEEFF03BD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04514" y="801347"/>
                      <a:ext cx="775043" cy="152359"/>
                    </a:xfrm>
                    <a:custGeom>
                      <a:avLst/>
                      <a:gdLst/>
                      <a:ahLst/>
                      <a:cxnLst>
                        <a:cxn ang="0">
                          <a:pos x="92740" y="79492"/>
                        </a:cxn>
                        <a:cxn ang="0">
                          <a:pos x="682303" y="26497"/>
                        </a:cxn>
                        <a:cxn ang="0">
                          <a:pos x="775043" y="13249"/>
                        </a:cxn>
                        <a:cxn ang="0">
                          <a:pos x="775043" y="0"/>
                        </a:cxn>
                        <a:cxn ang="0">
                          <a:pos x="675679" y="13249"/>
                        </a:cxn>
                        <a:cxn ang="0">
                          <a:pos x="92740" y="59619"/>
                        </a:cxn>
                        <a:cxn ang="0">
                          <a:pos x="0" y="152360"/>
                        </a:cxn>
                        <a:cxn ang="0">
                          <a:pos x="92740" y="79492"/>
                        </a:cxn>
                      </a:cxnLst>
                      <a:rect l="0" t="0" r="0" b="0"/>
                      <a:pathLst>
                        <a:path w="775043" h="152359">
                          <a:moveTo>
                            <a:pt x="92740" y="79492"/>
                          </a:moveTo>
                          <a:cubicBezTo>
                            <a:pt x="165608" y="59619"/>
                            <a:pt x="596187" y="46370"/>
                            <a:pt x="682303" y="26497"/>
                          </a:cubicBezTo>
                          <a:cubicBezTo>
                            <a:pt x="715425" y="19873"/>
                            <a:pt x="761795" y="13249"/>
                            <a:pt x="775043" y="13249"/>
                          </a:cubicBezTo>
                          <a:cubicBezTo>
                            <a:pt x="775043" y="6624"/>
                            <a:pt x="775043" y="6624"/>
                            <a:pt x="775043" y="0"/>
                          </a:cubicBezTo>
                          <a:cubicBezTo>
                            <a:pt x="775043" y="0"/>
                            <a:pt x="722049" y="6624"/>
                            <a:pt x="675679" y="13249"/>
                          </a:cubicBezTo>
                          <a:cubicBezTo>
                            <a:pt x="589563" y="33122"/>
                            <a:pt x="158983" y="46370"/>
                            <a:pt x="92740" y="59619"/>
                          </a:cubicBezTo>
                          <a:cubicBezTo>
                            <a:pt x="26497" y="72868"/>
                            <a:pt x="0" y="105989"/>
                            <a:pt x="0" y="152360"/>
                          </a:cubicBezTo>
                          <a:cubicBezTo>
                            <a:pt x="6624" y="119238"/>
                            <a:pt x="33122" y="92741"/>
                            <a:pt x="92740" y="79492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0" name="图形 167">
                    <a:extLst>
                      <a:ext uri="{FF2B5EF4-FFF2-40B4-BE49-F238E27FC236}">
                        <a16:creationId xmlns:a16="http://schemas.microsoft.com/office/drawing/2014/main" id="{4DA981B7-4E46-8A53-650A-393F05E909B1}"/>
                      </a:ext>
                    </a:extLst>
                  </p:cNvPr>
                  <p:cNvGrpSpPr/>
                  <p:nvPr/>
                </p:nvGrpSpPr>
                <p:grpSpPr>
                  <a:xfrm>
                    <a:off x="2678798" y="482527"/>
                    <a:ext cx="3484382" cy="750082"/>
                    <a:chOff x="4183101" y="183751"/>
                    <a:chExt cx="3484382" cy="750082"/>
                  </a:xfrm>
                  <a:grpFill/>
                </p:grpSpPr>
                <p:sp>
                  <p:nvSpPr>
                    <p:cNvPr id="71" name="任意多边形: 形状 70">
                      <a:extLst>
                        <a:ext uri="{FF2B5EF4-FFF2-40B4-BE49-F238E27FC236}">
                          <a16:creationId xmlns:a16="http://schemas.microsoft.com/office/drawing/2014/main" id="{CDC7EEAE-3870-10BD-A56B-8F9B19ACB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3101" y="183751"/>
                      <a:ext cx="3477758" cy="750082"/>
                    </a:xfrm>
                    <a:custGeom>
                      <a:avLst/>
                      <a:gdLst/>
                      <a:ahLst/>
                      <a:cxnLst>
                        <a:cxn ang="0">
                          <a:pos x="3159792" y="485109"/>
                        </a:cxn>
                        <a:cxn ang="0">
                          <a:pos x="3259157" y="28030"/>
                        </a:cxn>
                        <a:cxn ang="0">
                          <a:pos x="1702446" y="14782"/>
                        </a:cxn>
                        <a:cxn ang="0">
                          <a:pos x="59619" y="319501"/>
                        </a:cxn>
                        <a:cxn ang="0">
                          <a:pos x="0" y="352623"/>
                        </a:cxn>
                        <a:cxn ang="0">
                          <a:pos x="66243" y="750083"/>
                        </a:cxn>
                        <a:cxn ang="0">
                          <a:pos x="1185750" y="538104"/>
                        </a:cxn>
                        <a:cxn ang="0">
                          <a:pos x="3477759" y="610972"/>
                        </a:cxn>
                        <a:cxn ang="0">
                          <a:pos x="3159792" y="485109"/>
                        </a:cxn>
                      </a:cxnLst>
                      <a:rect l="0" t="0" r="0" b="0"/>
                      <a:pathLst>
                        <a:path w="3477758" h="750082">
                          <a:moveTo>
                            <a:pt x="3159792" y="485109"/>
                          </a:moveTo>
                          <a:cubicBezTo>
                            <a:pt x="2603351" y="240009"/>
                            <a:pt x="3259157" y="28030"/>
                            <a:pt x="3259157" y="28030"/>
                          </a:cubicBezTo>
                          <a:cubicBezTo>
                            <a:pt x="3259157" y="28030"/>
                            <a:pt x="2424495" y="-24964"/>
                            <a:pt x="1702446" y="14782"/>
                          </a:cubicBezTo>
                          <a:cubicBezTo>
                            <a:pt x="980397" y="47903"/>
                            <a:pt x="331215" y="180390"/>
                            <a:pt x="59619" y="319501"/>
                          </a:cubicBezTo>
                          <a:cubicBezTo>
                            <a:pt x="39746" y="332750"/>
                            <a:pt x="19873" y="345998"/>
                            <a:pt x="0" y="352623"/>
                          </a:cubicBezTo>
                          <a:lnTo>
                            <a:pt x="66243" y="750083"/>
                          </a:lnTo>
                          <a:cubicBezTo>
                            <a:pt x="218602" y="637469"/>
                            <a:pt x="437204" y="617596"/>
                            <a:pt x="1185750" y="538104"/>
                          </a:cubicBezTo>
                          <a:cubicBezTo>
                            <a:pt x="2020412" y="451988"/>
                            <a:pt x="3477759" y="610972"/>
                            <a:pt x="3477759" y="610972"/>
                          </a:cubicBezTo>
                          <a:cubicBezTo>
                            <a:pt x="3477759" y="610972"/>
                            <a:pt x="3226035" y="518231"/>
                            <a:pt x="3159792" y="485109"/>
                          </a:cubicBezTo>
                          <a:close/>
                        </a:path>
                      </a:pathLst>
                    </a:custGeom>
                    <a:grpFill/>
                    <a:ln w="66136">
                      <a:noFill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 dirty="0"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2" name="图形 167">
                      <a:extLst>
                        <a:ext uri="{FF2B5EF4-FFF2-40B4-BE49-F238E27FC236}">
                          <a16:creationId xmlns:a16="http://schemas.microsoft.com/office/drawing/2014/main" id="{84BDF75D-63C1-919E-454F-C4AAF52795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83101" y="183751"/>
                      <a:ext cx="3484382" cy="750082"/>
                      <a:chOff x="4183101" y="183751"/>
                      <a:chExt cx="3484382" cy="750082"/>
                    </a:xfrm>
                    <a:grpFill/>
                  </p:grpSpPr>
                  <p:sp>
                    <p:nvSpPr>
                      <p:cNvPr id="73" name="任意多边形: 形状 72">
                        <a:extLst>
                          <a:ext uri="{FF2B5EF4-FFF2-40B4-BE49-F238E27FC236}">
                            <a16:creationId xmlns:a16="http://schemas.microsoft.com/office/drawing/2014/main" id="{AEA7AFAB-DF63-EEF9-33AF-B2AAB2B8C9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15741" y="456881"/>
                        <a:ext cx="551742" cy="331216"/>
                      </a:xfrm>
                      <a:custGeom>
                        <a:avLst/>
                        <a:gdLst>
                          <a:gd name="connsiteX0" fmla="*/ 227152 w 551742"/>
                          <a:gd name="connsiteY0" fmla="*/ 211979 h 331216"/>
                          <a:gd name="connsiteX1" fmla="*/ 1926 w 551742"/>
                          <a:gd name="connsiteY1" fmla="*/ 0 h 331216"/>
                          <a:gd name="connsiteX2" fmla="*/ 227152 w 551742"/>
                          <a:gd name="connsiteY2" fmla="*/ 231852 h 331216"/>
                          <a:gd name="connsiteX3" fmla="*/ 472251 w 551742"/>
                          <a:gd name="connsiteY3" fmla="*/ 324592 h 331216"/>
                          <a:gd name="connsiteX4" fmla="*/ 551743 w 551742"/>
                          <a:gd name="connsiteY4" fmla="*/ 331217 h 331216"/>
                          <a:gd name="connsiteX5" fmla="*/ 227152 w 551742"/>
                          <a:gd name="connsiteY5" fmla="*/ 211979 h 331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51742" h="331216">
                            <a:moveTo>
                              <a:pt x="227152" y="211979"/>
                            </a:moveTo>
                            <a:cubicBezTo>
                              <a:pt x="54920" y="139111"/>
                              <a:pt x="1926" y="66243"/>
                              <a:pt x="1926" y="0"/>
                            </a:cubicBezTo>
                            <a:cubicBezTo>
                              <a:pt x="-11323" y="72868"/>
                              <a:pt x="41672" y="152360"/>
                              <a:pt x="227152" y="231852"/>
                            </a:cubicBezTo>
                            <a:cubicBezTo>
                              <a:pt x="266898" y="251725"/>
                              <a:pt x="386135" y="291471"/>
                              <a:pt x="472251" y="324592"/>
                            </a:cubicBezTo>
                            <a:cubicBezTo>
                              <a:pt x="525246" y="331217"/>
                              <a:pt x="551743" y="331217"/>
                              <a:pt x="551743" y="331217"/>
                            </a:cubicBezTo>
                            <a:cubicBezTo>
                              <a:pt x="551743" y="331217"/>
                              <a:pt x="293395" y="245100"/>
                              <a:pt x="227152" y="211979"/>
                            </a:cubicBezTo>
                            <a:close/>
                          </a:path>
                        </a:pathLst>
                      </a:custGeom>
                      <a:grpFill/>
                      <a:ln w="6613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/>
                        <a:endParaRPr lang="zh-CN" altLang="en-US" strike="noStrike" noProof="1"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4" name="任意多边形: 形状 73">
                        <a:extLst>
                          <a:ext uri="{FF2B5EF4-FFF2-40B4-BE49-F238E27FC236}">
                            <a16:creationId xmlns:a16="http://schemas.microsoft.com/office/drawing/2014/main" id="{AB0F2B38-7A92-A7C3-EAB1-52F43FA23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3101" y="183751"/>
                        <a:ext cx="3265780" cy="750082"/>
                      </a:xfrm>
                      <a:custGeom>
                        <a:avLst/>
                        <a:gdLst>
                          <a:gd name="connsiteX0" fmla="*/ 0 w 3265780"/>
                          <a:gd name="connsiteY0" fmla="*/ 372496 h 750082"/>
                          <a:gd name="connsiteX1" fmla="*/ 59619 w 3265780"/>
                          <a:gd name="connsiteY1" fmla="*/ 339374 h 750082"/>
                          <a:gd name="connsiteX2" fmla="*/ 1702446 w 3265780"/>
                          <a:gd name="connsiteY2" fmla="*/ 34655 h 750082"/>
                          <a:gd name="connsiteX3" fmla="*/ 3226035 w 3265780"/>
                          <a:gd name="connsiteY3" fmla="*/ 47903 h 750082"/>
                          <a:gd name="connsiteX4" fmla="*/ 3265781 w 3265780"/>
                          <a:gd name="connsiteY4" fmla="*/ 28030 h 750082"/>
                          <a:gd name="connsiteX5" fmla="*/ 1702446 w 3265780"/>
                          <a:gd name="connsiteY5" fmla="*/ 14782 h 750082"/>
                          <a:gd name="connsiteX6" fmla="*/ 59619 w 3265780"/>
                          <a:gd name="connsiteY6" fmla="*/ 319501 h 750082"/>
                          <a:gd name="connsiteX7" fmla="*/ 0 w 3265780"/>
                          <a:gd name="connsiteY7" fmla="*/ 352623 h 750082"/>
                          <a:gd name="connsiteX8" fmla="*/ 66243 w 3265780"/>
                          <a:gd name="connsiteY8" fmla="*/ 750083 h 750082"/>
                          <a:gd name="connsiteX9" fmla="*/ 72867 w 3265780"/>
                          <a:gd name="connsiteY9" fmla="*/ 750083 h 750082"/>
                          <a:gd name="connsiteX10" fmla="*/ 0 w 3265780"/>
                          <a:gd name="connsiteY10" fmla="*/ 372496 h 7500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3265780" h="750082">
                            <a:moveTo>
                              <a:pt x="0" y="372496"/>
                            </a:moveTo>
                            <a:cubicBezTo>
                              <a:pt x="19873" y="359247"/>
                              <a:pt x="39746" y="352623"/>
                              <a:pt x="59619" y="339374"/>
                            </a:cubicBezTo>
                            <a:cubicBezTo>
                              <a:pt x="331215" y="200263"/>
                              <a:pt x="973772" y="67776"/>
                              <a:pt x="1702446" y="34655"/>
                            </a:cubicBezTo>
                            <a:cubicBezTo>
                              <a:pt x="2325130" y="1533"/>
                              <a:pt x="3073676" y="41279"/>
                              <a:pt x="3226035" y="47903"/>
                            </a:cubicBezTo>
                            <a:cubicBezTo>
                              <a:pt x="3252532" y="34655"/>
                              <a:pt x="3265781" y="28030"/>
                              <a:pt x="3265781" y="28030"/>
                            </a:cubicBezTo>
                            <a:cubicBezTo>
                              <a:pt x="3265781" y="28030"/>
                              <a:pt x="2424495" y="-24964"/>
                              <a:pt x="1702446" y="14782"/>
                            </a:cubicBezTo>
                            <a:cubicBezTo>
                              <a:pt x="980397" y="47903"/>
                              <a:pt x="331215" y="180390"/>
                              <a:pt x="59619" y="319501"/>
                            </a:cubicBezTo>
                            <a:cubicBezTo>
                              <a:pt x="39746" y="332750"/>
                              <a:pt x="19873" y="345998"/>
                              <a:pt x="0" y="352623"/>
                            </a:cubicBezTo>
                            <a:lnTo>
                              <a:pt x="66243" y="750083"/>
                            </a:lnTo>
                            <a:cubicBezTo>
                              <a:pt x="66243" y="750083"/>
                              <a:pt x="66243" y="750083"/>
                              <a:pt x="72867" y="750083"/>
                            </a:cubicBezTo>
                            <a:lnTo>
                              <a:pt x="0" y="372496"/>
                            </a:lnTo>
                            <a:close/>
                          </a:path>
                        </a:pathLst>
                      </a:custGeom>
                      <a:grpFill/>
                      <a:ln w="6613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fontAlgn="auto"/>
                        <a:endParaRPr lang="zh-CN" altLang="en-US" strike="noStrike" noProof="1"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D3A5F24-7596-0D2A-85B4-8CADCE9065F7}"/>
                    </a:ext>
                  </a:extLst>
                </p:cNvPr>
                <p:cNvGrpSpPr/>
                <p:nvPr/>
              </p:nvGrpSpPr>
              <p:grpSpPr>
                <a:xfrm>
                  <a:off x="7619" y="5426"/>
                  <a:ext cx="4212" cy="1429"/>
                  <a:chOff x="1115046" y="1830831"/>
                  <a:chExt cx="2671850" cy="907718"/>
                </a:xfrm>
                <a:gradFill>
                  <a:gsLst>
                    <a:gs pos="0">
                      <a:srgbClr val="004776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</p:grpSpPr>
              <p:grpSp>
                <p:nvGrpSpPr>
                  <p:cNvPr id="24" name="组合 23">
                    <a:extLst>
                      <a:ext uri="{FF2B5EF4-FFF2-40B4-BE49-F238E27FC236}">
                        <a16:creationId xmlns:a16="http://schemas.microsoft.com/office/drawing/2014/main" id="{399A4B95-2AA7-B02E-7625-BA59E8FCD69E}"/>
                      </a:ext>
                    </a:extLst>
                  </p:cNvPr>
                  <p:cNvGrpSpPr/>
                  <p:nvPr/>
                </p:nvGrpSpPr>
                <p:grpSpPr>
                  <a:xfrm rot="720000" flipH="1">
                    <a:off x="3270888" y="1830831"/>
                    <a:ext cx="516008" cy="907712"/>
                    <a:chOff x="7910081" y="3664585"/>
                    <a:chExt cx="1065125" cy="1873650"/>
                  </a:xfrm>
                  <a:grpFill/>
                </p:grpSpPr>
                <p:sp>
                  <p:nvSpPr>
                    <p:cNvPr id="47" name="Freeform 26">
                      <a:extLst>
                        <a:ext uri="{FF2B5EF4-FFF2-40B4-BE49-F238E27FC236}">
                          <a16:creationId xmlns:a16="http://schemas.microsoft.com/office/drawing/2014/main" id="{415D9CD2-B986-78B3-46DD-1E7D2A76D8C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98150" y="5313106"/>
                      <a:ext cx="302593" cy="96829"/>
                    </a:xfrm>
                    <a:custGeom>
                      <a:avLst/>
                      <a:gdLst>
                        <a:gd name="T0" fmla="*/ 36 w 125"/>
                        <a:gd name="T1" fmla="*/ 40 h 40"/>
                        <a:gd name="T2" fmla="*/ 125 w 125"/>
                        <a:gd name="T3" fmla="*/ 28 h 40"/>
                        <a:gd name="T4" fmla="*/ 89 w 125"/>
                        <a:gd name="T5" fmla="*/ 0 h 40"/>
                        <a:gd name="T6" fmla="*/ 0 w 125"/>
                        <a:gd name="T7" fmla="*/ 9 h 40"/>
                        <a:gd name="T8" fmla="*/ 36 w 125"/>
                        <a:gd name="T9" fmla="*/ 4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" h="40">
                          <a:moveTo>
                            <a:pt x="36" y="40"/>
                          </a:moveTo>
                          <a:lnTo>
                            <a:pt x="125" y="28"/>
                          </a:lnTo>
                          <a:lnTo>
                            <a:pt x="89" y="0"/>
                          </a:lnTo>
                          <a:lnTo>
                            <a:pt x="0" y="9"/>
                          </a:lnTo>
                          <a:lnTo>
                            <a:pt x="36" y="4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" name="Freeform 27">
                      <a:extLst>
                        <a:ext uri="{FF2B5EF4-FFF2-40B4-BE49-F238E27FC236}">
                          <a16:creationId xmlns:a16="http://schemas.microsoft.com/office/drawing/2014/main" id="{1291721A-BB31-0E91-E7CC-F29863533E4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23278" y="5068611"/>
                      <a:ext cx="99251" cy="283227"/>
                    </a:xfrm>
                    <a:custGeom>
                      <a:avLst/>
                      <a:gdLst>
                        <a:gd name="T0" fmla="*/ 36 w 41"/>
                        <a:gd name="T1" fmla="*/ 29 h 117"/>
                        <a:gd name="T2" fmla="*/ 41 w 41"/>
                        <a:gd name="T3" fmla="*/ 117 h 117"/>
                        <a:gd name="T4" fmla="*/ 5 w 41"/>
                        <a:gd name="T5" fmla="*/ 86 h 117"/>
                        <a:gd name="T6" fmla="*/ 0 w 41"/>
                        <a:gd name="T7" fmla="*/ 0 h 117"/>
                        <a:gd name="T8" fmla="*/ 36 w 41"/>
                        <a:gd name="T9" fmla="*/ 29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1" h="117">
                          <a:moveTo>
                            <a:pt x="36" y="29"/>
                          </a:moveTo>
                          <a:lnTo>
                            <a:pt x="41" y="117"/>
                          </a:lnTo>
                          <a:lnTo>
                            <a:pt x="5" y="86"/>
                          </a:lnTo>
                          <a:lnTo>
                            <a:pt x="0" y="0"/>
                          </a:lnTo>
                          <a:lnTo>
                            <a:pt x="36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" name="Freeform 28">
                      <a:extLst>
                        <a:ext uri="{FF2B5EF4-FFF2-40B4-BE49-F238E27FC236}">
                          <a16:creationId xmlns:a16="http://schemas.microsoft.com/office/drawing/2014/main" id="{16D62E7C-4B10-CFCD-0875-A32AE695F9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60167" y="5150916"/>
                      <a:ext cx="283227" cy="108934"/>
                    </a:xfrm>
                    <a:custGeom>
                      <a:avLst/>
                      <a:gdLst>
                        <a:gd name="T0" fmla="*/ 31 w 117"/>
                        <a:gd name="T1" fmla="*/ 35 h 45"/>
                        <a:gd name="T2" fmla="*/ 117 w 117"/>
                        <a:gd name="T3" fmla="*/ 45 h 45"/>
                        <a:gd name="T4" fmla="*/ 88 w 117"/>
                        <a:gd name="T5" fmla="*/ 9 h 45"/>
                        <a:gd name="T6" fmla="*/ 0 w 117"/>
                        <a:gd name="T7" fmla="*/ 0 h 45"/>
                        <a:gd name="T8" fmla="*/ 31 w 117"/>
                        <a:gd name="T9" fmla="*/ 3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7" h="45">
                          <a:moveTo>
                            <a:pt x="31" y="35"/>
                          </a:moveTo>
                          <a:lnTo>
                            <a:pt x="117" y="45"/>
                          </a:lnTo>
                          <a:lnTo>
                            <a:pt x="88" y="9"/>
                          </a:lnTo>
                          <a:lnTo>
                            <a:pt x="0" y="0"/>
                          </a:lnTo>
                          <a:lnTo>
                            <a:pt x="31" y="3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" name="Freeform 29">
                      <a:extLst>
                        <a:ext uri="{FF2B5EF4-FFF2-40B4-BE49-F238E27FC236}">
                          <a16:creationId xmlns:a16="http://schemas.microsoft.com/office/drawing/2014/main" id="{857F1AE8-2F56-FC54-7AC9-02F90E38230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9504" y="4935471"/>
                      <a:ext cx="96830" cy="295330"/>
                    </a:xfrm>
                    <a:custGeom>
                      <a:avLst/>
                      <a:gdLst>
                        <a:gd name="T0" fmla="*/ 40 w 40"/>
                        <a:gd name="T1" fmla="*/ 36 h 122"/>
                        <a:gd name="T2" fmla="*/ 28 w 40"/>
                        <a:gd name="T3" fmla="*/ 122 h 122"/>
                        <a:gd name="T4" fmla="*/ 0 w 40"/>
                        <a:gd name="T5" fmla="*/ 86 h 122"/>
                        <a:gd name="T6" fmla="*/ 12 w 40"/>
                        <a:gd name="T7" fmla="*/ 0 h 122"/>
                        <a:gd name="T8" fmla="*/ 40 w 40"/>
                        <a:gd name="T9" fmla="*/ 36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122">
                          <a:moveTo>
                            <a:pt x="40" y="36"/>
                          </a:moveTo>
                          <a:lnTo>
                            <a:pt x="28" y="122"/>
                          </a:lnTo>
                          <a:lnTo>
                            <a:pt x="0" y="86"/>
                          </a:lnTo>
                          <a:lnTo>
                            <a:pt x="12" y="0"/>
                          </a:lnTo>
                          <a:lnTo>
                            <a:pt x="40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Freeform 30">
                      <a:extLst>
                        <a:ext uri="{FF2B5EF4-FFF2-40B4-BE49-F238E27FC236}">
                          <a16:creationId xmlns:a16="http://schemas.microsoft.com/office/drawing/2014/main" id="{58DC0037-E47D-E7A9-1A96-CD4C2612D38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68179" y="4940313"/>
                      <a:ext cx="246915" cy="162190"/>
                    </a:xfrm>
                    <a:custGeom>
                      <a:avLst/>
                      <a:gdLst>
                        <a:gd name="T0" fmla="*/ 19 w 102"/>
                        <a:gd name="T1" fmla="*/ 41 h 67"/>
                        <a:gd name="T2" fmla="*/ 102 w 102"/>
                        <a:gd name="T3" fmla="*/ 67 h 67"/>
                        <a:gd name="T4" fmla="*/ 83 w 102"/>
                        <a:gd name="T5" fmla="*/ 27 h 67"/>
                        <a:gd name="T6" fmla="*/ 0 w 102"/>
                        <a:gd name="T7" fmla="*/ 0 h 67"/>
                        <a:gd name="T8" fmla="*/ 19 w 102"/>
                        <a:gd name="T9" fmla="*/ 41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2" h="67">
                          <a:moveTo>
                            <a:pt x="19" y="41"/>
                          </a:moveTo>
                          <a:lnTo>
                            <a:pt x="102" y="67"/>
                          </a:lnTo>
                          <a:lnTo>
                            <a:pt x="83" y="27"/>
                          </a:lnTo>
                          <a:lnTo>
                            <a:pt x="0" y="0"/>
                          </a:lnTo>
                          <a:lnTo>
                            <a:pt x="19" y="4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Freeform 31">
                      <a:extLst>
                        <a:ext uri="{FF2B5EF4-FFF2-40B4-BE49-F238E27FC236}">
                          <a16:creationId xmlns:a16="http://schemas.microsoft.com/office/drawing/2014/main" id="{0C134B2E-D333-CFD5-3643-84BE9E2BE7A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785386"/>
                      <a:ext cx="121037" cy="300171"/>
                    </a:xfrm>
                    <a:custGeom>
                      <a:avLst/>
                      <a:gdLst>
                        <a:gd name="T0" fmla="*/ 50 w 50"/>
                        <a:gd name="T1" fmla="*/ 43 h 124"/>
                        <a:gd name="T2" fmla="*/ 21 w 50"/>
                        <a:gd name="T3" fmla="*/ 124 h 124"/>
                        <a:gd name="T4" fmla="*/ 0 w 50"/>
                        <a:gd name="T5" fmla="*/ 81 h 124"/>
                        <a:gd name="T6" fmla="*/ 31 w 50"/>
                        <a:gd name="T7" fmla="*/ 0 h 124"/>
                        <a:gd name="T8" fmla="*/ 50 w 50"/>
                        <a:gd name="T9" fmla="*/ 43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124">
                          <a:moveTo>
                            <a:pt x="50" y="43"/>
                          </a:moveTo>
                          <a:lnTo>
                            <a:pt x="21" y="124"/>
                          </a:lnTo>
                          <a:lnTo>
                            <a:pt x="0" y="81"/>
                          </a:lnTo>
                          <a:lnTo>
                            <a:pt x="31" y="0"/>
                          </a:lnTo>
                          <a:lnTo>
                            <a:pt x="5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Freeform 32">
                      <a:extLst>
                        <a:ext uri="{FF2B5EF4-FFF2-40B4-BE49-F238E27FC236}">
                          <a16:creationId xmlns:a16="http://schemas.microsoft.com/office/drawing/2014/main" id="{9432B74B-F149-6B3E-D23F-FB47D8915E8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4922" y="4715184"/>
                      <a:ext cx="215446" cy="215446"/>
                    </a:xfrm>
                    <a:custGeom>
                      <a:avLst/>
                      <a:gdLst>
                        <a:gd name="T0" fmla="*/ 12 w 89"/>
                        <a:gd name="T1" fmla="*/ 45 h 89"/>
                        <a:gd name="T2" fmla="*/ 89 w 89"/>
                        <a:gd name="T3" fmla="*/ 89 h 89"/>
                        <a:gd name="T4" fmla="*/ 77 w 89"/>
                        <a:gd name="T5" fmla="*/ 43 h 89"/>
                        <a:gd name="T6" fmla="*/ 0 w 89"/>
                        <a:gd name="T7" fmla="*/ 0 h 89"/>
                        <a:gd name="T8" fmla="*/ 12 w 89"/>
                        <a:gd name="T9" fmla="*/ 45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9" h="89">
                          <a:moveTo>
                            <a:pt x="12" y="45"/>
                          </a:moveTo>
                          <a:lnTo>
                            <a:pt x="89" y="89"/>
                          </a:lnTo>
                          <a:lnTo>
                            <a:pt x="77" y="43"/>
                          </a:lnTo>
                          <a:lnTo>
                            <a:pt x="0" y="0"/>
                          </a:lnTo>
                          <a:lnTo>
                            <a:pt x="1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4" name="Freeform 33">
                      <a:extLst>
                        <a:ext uri="{FF2B5EF4-FFF2-40B4-BE49-F238E27FC236}">
                          <a16:creationId xmlns:a16="http://schemas.microsoft.com/office/drawing/2014/main" id="{A1D33EED-6D46-31AF-C8DE-4C4C40AD4B8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0052" y="4628037"/>
                      <a:ext cx="140403" cy="290488"/>
                    </a:xfrm>
                    <a:custGeom>
                      <a:avLst/>
                      <a:gdLst>
                        <a:gd name="T0" fmla="*/ 58 w 58"/>
                        <a:gd name="T1" fmla="*/ 45 h 120"/>
                        <a:gd name="T2" fmla="*/ 12 w 58"/>
                        <a:gd name="T3" fmla="*/ 120 h 120"/>
                        <a:gd name="T4" fmla="*/ 0 w 58"/>
                        <a:gd name="T5" fmla="*/ 74 h 120"/>
                        <a:gd name="T6" fmla="*/ 46 w 58"/>
                        <a:gd name="T7" fmla="*/ 0 h 120"/>
                        <a:gd name="T8" fmla="*/ 58 w 58"/>
                        <a:gd name="T9" fmla="*/ 45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20">
                          <a:moveTo>
                            <a:pt x="58" y="45"/>
                          </a:moveTo>
                          <a:lnTo>
                            <a:pt x="12" y="120"/>
                          </a:lnTo>
                          <a:lnTo>
                            <a:pt x="0" y="74"/>
                          </a:lnTo>
                          <a:lnTo>
                            <a:pt x="46" y="0"/>
                          </a:lnTo>
                          <a:lnTo>
                            <a:pt x="58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Freeform 34">
                      <a:extLst>
                        <a:ext uri="{FF2B5EF4-FFF2-40B4-BE49-F238E27FC236}">
                          <a16:creationId xmlns:a16="http://schemas.microsoft.com/office/drawing/2014/main" id="{0984EB08-EF88-59EE-C0AB-4E1AFE7D77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0081" y="4482793"/>
                      <a:ext cx="167032" cy="254178"/>
                    </a:xfrm>
                    <a:custGeom>
                      <a:avLst/>
                      <a:gdLst>
                        <a:gd name="T0" fmla="*/ 2 w 69"/>
                        <a:gd name="T1" fmla="*/ 48 h 105"/>
                        <a:gd name="T2" fmla="*/ 69 w 69"/>
                        <a:gd name="T3" fmla="*/ 105 h 105"/>
                        <a:gd name="T4" fmla="*/ 67 w 69"/>
                        <a:gd name="T5" fmla="*/ 58 h 105"/>
                        <a:gd name="T6" fmla="*/ 0 w 69"/>
                        <a:gd name="T7" fmla="*/ 0 h 105"/>
                        <a:gd name="T8" fmla="*/ 2 w 69"/>
                        <a:gd name="T9" fmla="*/ 48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9" h="105">
                          <a:moveTo>
                            <a:pt x="2" y="48"/>
                          </a:moveTo>
                          <a:lnTo>
                            <a:pt x="69" y="105"/>
                          </a:lnTo>
                          <a:lnTo>
                            <a:pt x="67" y="58"/>
                          </a:lnTo>
                          <a:lnTo>
                            <a:pt x="0" y="0"/>
                          </a:lnTo>
                          <a:lnTo>
                            <a:pt x="2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Freeform 35">
                      <a:extLst>
                        <a:ext uri="{FF2B5EF4-FFF2-40B4-BE49-F238E27FC236}">
                          <a16:creationId xmlns:a16="http://schemas.microsoft.com/office/drawing/2014/main" id="{7F2DF7D9-9F4C-EFC2-E67F-A6A1505BC81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1003" y="4465849"/>
                      <a:ext cx="152507" cy="266281"/>
                    </a:xfrm>
                    <a:custGeom>
                      <a:avLst/>
                      <a:gdLst>
                        <a:gd name="T0" fmla="*/ 63 w 63"/>
                        <a:gd name="T1" fmla="*/ 48 h 110"/>
                        <a:gd name="T2" fmla="*/ 3 w 63"/>
                        <a:gd name="T3" fmla="*/ 110 h 110"/>
                        <a:gd name="T4" fmla="*/ 0 w 63"/>
                        <a:gd name="T5" fmla="*/ 65 h 110"/>
                        <a:gd name="T6" fmla="*/ 63 w 63"/>
                        <a:gd name="T7" fmla="*/ 0 h 110"/>
                        <a:gd name="T8" fmla="*/ 63 w 63"/>
                        <a:gd name="T9" fmla="*/ 48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110">
                          <a:moveTo>
                            <a:pt x="63" y="48"/>
                          </a:moveTo>
                          <a:lnTo>
                            <a:pt x="3" y="110"/>
                          </a:lnTo>
                          <a:lnTo>
                            <a:pt x="0" y="65"/>
                          </a:lnTo>
                          <a:lnTo>
                            <a:pt x="63" y="0"/>
                          </a:lnTo>
                          <a:lnTo>
                            <a:pt x="63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Freeform 36">
                      <a:extLst>
                        <a:ext uri="{FF2B5EF4-FFF2-40B4-BE49-F238E27FC236}">
                          <a16:creationId xmlns:a16="http://schemas.microsoft.com/office/drawing/2014/main" id="{FEC8BE53-4E2B-2883-472E-A40D15DD20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39130" y="4257666"/>
                      <a:ext cx="142824" cy="278385"/>
                    </a:xfrm>
                    <a:custGeom>
                      <a:avLst/>
                      <a:gdLst>
                        <a:gd name="T0" fmla="*/ 0 w 59"/>
                        <a:gd name="T1" fmla="*/ 45 h 115"/>
                        <a:gd name="T2" fmla="*/ 52 w 59"/>
                        <a:gd name="T3" fmla="*/ 115 h 115"/>
                        <a:gd name="T4" fmla="*/ 59 w 59"/>
                        <a:gd name="T5" fmla="*/ 69 h 115"/>
                        <a:gd name="T6" fmla="*/ 7 w 59"/>
                        <a:gd name="T7" fmla="*/ 0 h 115"/>
                        <a:gd name="T8" fmla="*/ 0 w 59"/>
                        <a:gd name="T9" fmla="*/ 4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115">
                          <a:moveTo>
                            <a:pt x="0" y="45"/>
                          </a:moveTo>
                          <a:lnTo>
                            <a:pt x="52" y="115"/>
                          </a:lnTo>
                          <a:lnTo>
                            <a:pt x="59" y="69"/>
                          </a:lnTo>
                          <a:lnTo>
                            <a:pt x="7" y="0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" name="Freeform 37">
                      <a:extLst>
                        <a:ext uri="{FF2B5EF4-FFF2-40B4-BE49-F238E27FC236}">
                          <a16:creationId xmlns:a16="http://schemas.microsoft.com/office/drawing/2014/main" id="{732B2347-4442-6C88-C319-2D71986C2E0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06162" y="4315763"/>
                      <a:ext cx="196081" cy="229971"/>
                    </a:xfrm>
                    <a:custGeom>
                      <a:avLst/>
                      <a:gdLst>
                        <a:gd name="T0" fmla="*/ 72 w 81"/>
                        <a:gd name="T1" fmla="*/ 45 h 95"/>
                        <a:gd name="T2" fmla="*/ 0 w 81"/>
                        <a:gd name="T3" fmla="*/ 95 h 95"/>
                        <a:gd name="T4" fmla="*/ 7 w 81"/>
                        <a:gd name="T5" fmla="*/ 48 h 95"/>
                        <a:gd name="T6" fmla="*/ 81 w 81"/>
                        <a:gd name="T7" fmla="*/ 0 h 95"/>
                        <a:gd name="T8" fmla="*/ 72 w 81"/>
                        <a:gd name="T9" fmla="*/ 4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95">
                          <a:moveTo>
                            <a:pt x="72" y="45"/>
                          </a:moveTo>
                          <a:lnTo>
                            <a:pt x="0" y="95"/>
                          </a:lnTo>
                          <a:lnTo>
                            <a:pt x="7" y="48"/>
                          </a:lnTo>
                          <a:lnTo>
                            <a:pt x="81" y="0"/>
                          </a:lnTo>
                          <a:lnTo>
                            <a:pt x="7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" name="Freeform 38">
                      <a:extLst>
                        <a:ext uri="{FF2B5EF4-FFF2-40B4-BE49-F238E27FC236}">
                          <a16:creationId xmlns:a16="http://schemas.microsoft.com/office/drawing/2014/main" id="{58CC44F0-48E1-5C58-D9CA-CD7D6DD18BA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06911" y="4042220"/>
                      <a:ext cx="128300" cy="295330"/>
                    </a:xfrm>
                    <a:custGeom>
                      <a:avLst/>
                      <a:gdLst>
                        <a:gd name="T0" fmla="*/ 0 w 53"/>
                        <a:gd name="T1" fmla="*/ 43 h 122"/>
                        <a:gd name="T2" fmla="*/ 36 w 53"/>
                        <a:gd name="T3" fmla="*/ 122 h 122"/>
                        <a:gd name="T4" fmla="*/ 53 w 53"/>
                        <a:gd name="T5" fmla="*/ 79 h 122"/>
                        <a:gd name="T6" fmla="*/ 17 w 53"/>
                        <a:gd name="T7" fmla="*/ 0 h 122"/>
                        <a:gd name="T8" fmla="*/ 0 w 53"/>
                        <a:gd name="T9" fmla="*/ 43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122">
                          <a:moveTo>
                            <a:pt x="0" y="43"/>
                          </a:moveTo>
                          <a:lnTo>
                            <a:pt x="36" y="122"/>
                          </a:lnTo>
                          <a:lnTo>
                            <a:pt x="53" y="79"/>
                          </a:lnTo>
                          <a:lnTo>
                            <a:pt x="17" y="0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" name="Freeform 39">
                      <a:extLst>
                        <a:ext uri="{FF2B5EF4-FFF2-40B4-BE49-F238E27FC236}">
                          <a16:creationId xmlns:a16="http://schemas.microsoft.com/office/drawing/2014/main" id="{FCAD4B6A-2912-DA1B-F8CE-791FCFFF37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35210" y="4170519"/>
                      <a:ext cx="237232" cy="183976"/>
                    </a:xfrm>
                    <a:custGeom>
                      <a:avLst/>
                      <a:gdLst>
                        <a:gd name="T0" fmla="*/ 81 w 98"/>
                        <a:gd name="T1" fmla="*/ 43 h 76"/>
                        <a:gd name="T2" fmla="*/ 0 w 98"/>
                        <a:gd name="T3" fmla="*/ 76 h 76"/>
                        <a:gd name="T4" fmla="*/ 17 w 98"/>
                        <a:gd name="T5" fmla="*/ 33 h 76"/>
                        <a:gd name="T6" fmla="*/ 98 w 98"/>
                        <a:gd name="T7" fmla="*/ 0 h 76"/>
                        <a:gd name="T8" fmla="*/ 81 w 98"/>
                        <a:gd name="T9" fmla="*/ 4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76">
                          <a:moveTo>
                            <a:pt x="81" y="43"/>
                          </a:moveTo>
                          <a:lnTo>
                            <a:pt x="0" y="76"/>
                          </a:lnTo>
                          <a:lnTo>
                            <a:pt x="17" y="33"/>
                          </a:lnTo>
                          <a:lnTo>
                            <a:pt x="98" y="0"/>
                          </a:lnTo>
                          <a:lnTo>
                            <a:pt x="81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Freeform 40">
                      <a:extLst>
                        <a:ext uri="{FF2B5EF4-FFF2-40B4-BE49-F238E27FC236}">
                          <a16:creationId xmlns:a16="http://schemas.microsoft.com/office/drawing/2014/main" id="{F9C6DC67-E2E9-2769-277F-DA8D2018909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8265" y="3855824"/>
                      <a:ext cx="108934" cy="297751"/>
                    </a:xfrm>
                    <a:custGeom>
                      <a:avLst/>
                      <a:gdLst>
                        <a:gd name="T0" fmla="*/ 0 w 45"/>
                        <a:gd name="T1" fmla="*/ 39 h 123"/>
                        <a:gd name="T2" fmla="*/ 19 w 45"/>
                        <a:gd name="T3" fmla="*/ 123 h 123"/>
                        <a:gd name="T4" fmla="*/ 45 w 45"/>
                        <a:gd name="T5" fmla="*/ 84 h 123"/>
                        <a:gd name="T6" fmla="*/ 26 w 45"/>
                        <a:gd name="T7" fmla="*/ 0 h 123"/>
                        <a:gd name="T8" fmla="*/ 0 w 45"/>
                        <a:gd name="T9" fmla="*/ 39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123">
                          <a:moveTo>
                            <a:pt x="0" y="39"/>
                          </a:moveTo>
                          <a:lnTo>
                            <a:pt x="19" y="123"/>
                          </a:lnTo>
                          <a:lnTo>
                            <a:pt x="45" y="84"/>
                          </a:lnTo>
                          <a:lnTo>
                            <a:pt x="26" y="0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Freeform 41">
                      <a:extLst>
                        <a:ext uri="{FF2B5EF4-FFF2-40B4-BE49-F238E27FC236}">
                          <a16:creationId xmlns:a16="http://schemas.microsoft.com/office/drawing/2014/main" id="{EBECB1FF-79E9-5D6E-AD4F-0317E128A00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047061"/>
                      <a:ext cx="266281" cy="135561"/>
                    </a:xfrm>
                    <a:custGeom>
                      <a:avLst/>
                      <a:gdLst>
                        <a:gd name="T0" fmla="*/ 86 w 110"/>
                        <a:gd name="T1" fmla="*/ 39 h 56"/>
                        <a:gd name="T2" fmla="*/ 0 w 110"/>
                        <a:gd name="T3" fmla="*/ 56 h 56"/>
                        <a:gd name="T4" fmla="*/ 24 w 110"/>
                        <a:gd name="T5" fmla="*/ 15 h 56"/>
                        <a:gd name="T6" fmla="*/ 110 w 110"/>
                        <a:gd name="T7" fmla="*/ 0 h 56"/>
                        <a:gd name="T8" fmla="*/ 86 w 110"/>
                        <a:gd name="T9" fmla="*/ 39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86" y="39"/>
                          </a:moveTo>
                          <a:lnTo>
                            <a:pt x="0" y="56"/>
                          </a:lnTo>
                          <a:lnTo>
                            <a:pt x="24" y="15"/>
                          </a:lnTo>
                          <a:lnTo>
                            <a:pt x="110" y="0"/>
                          </a:lnTo>
                          <a:lnTo>
                            <a:pt x="86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Freeform 42">
                      <a:extLst>
                        <a:ext uri="{FF2B5EF4-FFF2-40B4-BE49-F238E27FC236}">
                          <a16:creationId xmlns:a16="http://schemas.microsoft.com/office/drawing/2014/main" id="{20B56772-A2CC-367B-AF11-19F63F78C3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73192" y="3700897"/>
                      <a:ext cx="82305" cy="290488"/>
                    </a:xfrm>
                    <a:custGeom>
                      <a:avLst/>
                      <a:gdLst>
                        <a:gd name="T0" fmla="*/ 0 w 34"/>
                        <a:gd name="T1" fmla="*/ 31 h 120"/>
                        <a:gd name="T2" fmla="*/ 0 w 34"/>
                        <a:gd name="T3" fmla="*/ 120 h 120"/>
                        <a:gd name="T4" fmla="*/ 34 w 34"/>
                        <a:gd name="T5" fmla="*/ 86 h 120"/>
                        <a:gd name="T6" fmla="*/ 31 w 34"/>
                        <a:gd name="T7" fmla="*/ 0 h 120"/>
                        <a:gd name="T8" fmla="*/ 0 w 34"/>
                        <a:gd name="T9" fmla="*/ 3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" h="120">
                          <a:moveTo>
                            <a:pt x="0" y="31"/>
                          </a:moveTo>
                          <a:lnTo>
                            <a:pt x="0" y="120"/>
                          </a:lnTo>
                          <a:lnTo>
                            <a:pt x="34" y="86"/>
                          </a:lnTo>
                          <a:lnTo>
                            <a:pt x="31" y="0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Freeform 43">
                      <a:extLst>
                        <a:ext uri="{FF2B5EF4-FFF2-40B4-BE49-F238E27FC236}">
                          <a16:creationId xmlns:a16="http://schemas.microsoft.com/office/drawing/2014/main" id="{6C2D9751-8FB5-F10C-8F66-8D6E1E1846E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2241" y="3938129"/>
                      <a:ext cx="295330" cy="87146"/>
                    </a:xfrm>
                    <a:custGeom>
                      <a:avLst/>
                      <a:gdLst>
                        <a:gd name="T0" fmla="*/ 89 w 122"/>
                        <a:gd name="T1" fmla="*/ 36 h 36"/>
                        <a:gd name="T2" fmla="*/ 0 w 122"/>
                        <a:gd name="T3" fmla="*/ 33 h 36"/>
                        <a:gd name="T4" fmla="*/ 34 w 122"/>
                        <a:gd name="T5" fmla="*/ 0 h 36"/>
                        <a:gd name="T6" fmla="*/ 122 w 122"/>
                        <a:gd name="T7" fmla="*/ 2 h 36"/>
                        <a:gd name="T8" fmla="*/ 89 w 122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2" h="36">
                          <a:moveTo>
                            <a:pt x="89" y="36"/>
                          </a:moveTo>
                          <a:lnTo>
                            <a:pt x="0" y="33"/>
                          </a:lnTo>
                          <a:lnTo>
                            <a:pt x="34" y="0"/>
                          </a:lnTo>
                          <a:lnTo>
                            <a:pt x="122" y="2"/>
                          </a:lnTo>
                          <a:lnTo>
                            <a:pt x="89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Freeform 44">
                      <a:extLst>
                        <a:ext uri="{FF2B5EF4-FFF2-40B4-BE49-F238E27FC236}">
                          <a16:creationId xmlns:a16="http://schemas.microsoft.com/office/drawing/2014/main" id="{A0AEBF8B-2E36-2C1C-E8BE-393C8480A7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39473" y="5380886"/>
                      <a:ext cx="435733" cy="157349"/>
                    </a:xfrm>
                    <a:custGeom>
                      <a:avLst/>
                      <a:gdLst>
                        <a:gd name="T0" fmla="*/ 1 w 75"/>
                        <a:gd name="T1" fmla="*/ 0 h 27"/>
                        <a:gd name="T2" fmla="*/ 75 w 75"/>
                        <a:gd name="T3" fmla="*/ 19 h 27"/>
                        <a:gd name="T4" fmla="*/ 74 w 75"/>
                        <a:gd name="T5" fmla="*/ 27 h 27"/>
                        <a:gd name="T6" fmla="*/ 0 w 75"/>
                        <a:gd name="T7" fmla="*/ 2 h 27"/>
                        <a:gd name="T8" fmla="*/ 1 w 75"/>
                        <a:gd name="T9" fmla="*/ 0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5" h="27">
                          <a:moveTo>
                            <a:pt x="1" y="0"/>
                          </a:moveTo>
                          <a:cubicBezTo>
                            <a:pt x="24" y="13"/>
                            <a:pt x="49" y="19"/>
                            <a:pt x="75" y="19"/>
                          </a:cubicBezTo>
                          <a:cubicBezTo>
                            <a:pt x="74" y="27"/>
                            <a:pt x="74" y="27"/>
                            <a:pt x="74" y="27"/>
                          </a:cubicBezTo>
                          <a:cubicBezTo>
                            <a:pt x="48" y="25"/>
                            <a:pt x="22" y="16"/>
                            <a:pt x="0" y="2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" name="Freeform 45">
                      <a:extLst>
                        <a:ext uri="{FF2B5EF4-FFF2-40B4-BE49-F238E27FC236}">
                          <a16:creationId xmlns:a16="http://schemas.microsoft.com/office/drawing/2014/main" id="{071913CB-2833-B564-0E3B-06135984285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89387" y="3664585"/>
                      <a:ext cx="58098" cy="215446"/>
                    </a:xfrm>
                    <a:custGeom>
                      <a:avLst/>
                      <a:gdLst>
                        <a:gd name="T0" fmla="*/ 0 w 24"/>
                        <a:gd name="T1" fmla="*/ 24 h 89"/>
                        <a:gd name="T2" fmla="*/ 0 w 24"/>
                        <a:gd name="T3" fmla="*/ 89 h 89"/>
                        <a:gd name="T4" fmla="*/ 24 w 24"/>
                        <a:gd name="T5" fmla="*/ 65 h 89"/>
                        <a:gd name="T6" fmla="*/ 24 w 24"/>
                        <a:gd name="T7" fmla="*/ 0 h 89"/>
                        <a:gd name="T8" fmla="*/ 0 w 24"/>
                        <a:gd name="T9" fmla="*/ 24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0" y="24"/>
                          </a:moveTo>
                          <a:lnTo>
                            <a:pt x="0" y="89"/>
                          </a:lnTo>
                          <a:lnTo>
                            <a:pt x="24" y="65"/>
                          </a:lnTo>
                          <a:lnTo>
                            <a:pt x="24" y="0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Freeform 46">
                      <a:extLst>
                        <a:ext uri="{FF2B5EF4-FFF2-40B4-BE49-F238E27FC236}">
                          <a16:creationId xmlns:a16="http://schemas.microsoft.com/office/drawing/2014/main" id="{B4573D37-255D-E342-7074-557BBA09D8A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13595" y="3846141"/>
                      <a:ext cx="213025" cy="58098"/>
                    </a:xfrm>
                    <a:custGeom>
                      <a:avLst/>
                      <a:gdLst>
                        <a:gd name="T0" fmla="*/ 64 w 88"/>
                        <a:gd name="T1" fmla="*/ 24 h 24"/>
                        <a:gd name="T2" fmla="*/ 0 w 88"/>
                        <a:gd name="T3" fmla="*/ 21 h 24"/>
                        <a:gd name="T4" fmla="*/ 24 w 88"/>
                        <a:gd name="T5" fmla="*/ 0 h 24"/>
                        <a:gd name="T6" fmla="*/ 88 w 88"/>
                        <a:gd name="T7" fmla="*/ 0 h 24"/>
                        <a:gd name="T8" fmla="*/ 64 w 8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8" h="24">
                          <a:moveTo>
                            <a:pt x="64" y="24"/>
                          </a:moveTo>
                          <a:lnTo>
                            <a:pt x="0" y="21"/>
                          </a:lnTo>
                          <a:lnTo>
                            <a:pt x="24" y="0"/>
                          </a:lnTo>
                          <a:lnTo>
                            <a:pt x="88" y="0"/>
                          </a:lnTo>
                          <a:lnTo>
                            <a:pt x="64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5" name="组合 24">
                    <a:extLst>
                      <a:ext uri="{FF2B5EF4-FFF2-40B4-BE49-F238E27FC236}">
                        <a16:creationId xmlns:a16="http://schemas.microsoft.com/office/drawing/2014/main" id="{9D95731B-E9F7-AB48-7ACA-5ED13D3FA8C9}"/>
                      </a:ext>
                    </a:extLst>
                  </p:cNvPr>
                  <p:cNvGrpSpPr/>
                  <p:nvPr/>
                </p:nvGrpSpPr>
                <p:grpSpPr>
                  <a:xfrm rot="20880000">
                    <a:off x="1115046" y="1830837"/>
                    <a:ext cx="516008" cy="907712"/>
                    <a:chOff x="7910081" y="3664585"/>
                    <a:chExt cx="1065125" cy="1873650"/>
                  </a:xfrm>
                  <a:grpFill/>
                </p:grpSpPr>
                <p:sp>
                  <p:nvSpPr>
                    <p:cNvPr id="26" name="Freeform 26">
                      <a:extLst>
                        <a:ext uri="{FF2B5EF4-FFF2-40B4-BE49-F238E27FC236}">
                          <a16:creationId xmlns:a16="http://schemas.microsoft.com/office/drawing/2014/main" id="{2CBF2F94-679D-5957-B1EE-C4A58F3C312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98150" y="5313106"/>
                      <a:ext cx="302593" cy="96829"/>
                    </a:xfrm>
                    <a:custGeom>
                      <a:avLst/>
                      <a:gdLst>
                        <a:gd name="T0" fmla="*/ 36 w 125"/>
                        <a:gd name="T1" fmla="*/ 40 h 40"/>
                        <a:gd name="T2" fmla="*/ 125 w 125"/>
                        <a:gd name="T3" fmla="*/ 28 h 40"/>
                        <a:gd name="T4" fmla="*/ 89 w 125"/>
                        <a:gd name="T5" fmla="*/ 0 h 40"/>
                        <a:gd name="T6" fmla="*/ 0 w 125"/>
                        <a:gd name="T7" fmla="*/ 9 h 40"/>
                        <a:gd name="T8" fmla="*/ 36 w 125"/>
                        <a:gd name="T9" fmla="*/ 40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5" h="40">
                          <a:moveTo>
                            <a:pt x="36" y="40"/>
                          </a:moveTo>
                          <a:lnTo>
                            <a:pt x="125" y="28"/>
                          </a:lnTo>
                          <a:lnTo>
                            <a:pt x="89" y="0"/>
                          </a:lnTo>
                          <a:lnTo>
                            <a:pt x="0" y="9"/>
                          </a:lnTo>
                          <a:lnTo>
                            <a:pt x="36" y="4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" name="Freeform 27">
                      <a:extLst>
                        <a:ext uri="{FF2B5EF4-FFF2-40B4-BE49-F238E27FC236}">
                          <a16:creationId xmlns:a16="http://schemas.microsoft.com/office/drawing/2014/main" id="{D98487A9-57EF-180F-E483-55293A7454F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23278" y="5068611"/>
                      <a:ext cx="99251" cy="283227"/>
                    </a:xfrm>
                    <a:custGeom>
                      <a:avLst/>
                      <a:gdLst>
                        <a:gd name="T0" fmla="*/ 36 w 41"/>
                        <a:gd name="T1" fmla="*/ 29 h 117"/>
                        <a:gd name="T2" fmla="*/ 41 w 41"/>
                        <a:gd name="T3" fmla="*/ 117 h 117"/>
                        <a:gd name="T4" fmla="*/ 5 w 41"/>
                        <a:gd name="T5" fmla="*/ 86 h 117"/>
                        <a:gd name="T6" fmla="*/ 0 w 41"/>
                        <a:gd name="T7" fmla="*/ 0 h 117"/>
                        <a:gd name="T8" fmla="*/ 36 w 41"/>
                        <a:gd name="T9" fmla="*/ 29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1" h="117">
                          <a:moveTo>
                            <a:pt x="36" y="29"/>
                          </a:moveTo>
                          <a:lnTo>
                            <a:pt x="41" y="117"/>
                          </a:lnTo>
                          <a:lnTo>
                            <a:pt x="5" y="86"/>
                          </a:lnTo>
                          <a:lnTo>
                            <a:pt x="0" y="0"/>
                          </a:lnTo>
                          <a:lnTo>
                            <a:pt x="36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8" name="Freeform 28">
                      <a:extLst>
                        <a:ext uri="{FF2B5EF4-FFF2-40B4-BE49-F238E27FC236}">
                          <a16:creationId xmlns:a16="http://schemas.microsoft.com/office/drawing/2014/main" id="{96F3C89B-9A11-DAB7-DA45-11DE6E0B03A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60167" y="5150916"/>
                      <a:ext cx="283227" cy="108934"/>
                    </a:xfrm>
                    <a:custGeom>
                      <a:avLst/>
                      <a:gdLst>
                        <a:gd name="T0" fmla="*/ 31 w 117"/>
                        <a:gd name="T1" fmla="*/ 35 h 45"/>
                        <a:gd name="T2" fmla="*/ 117 w 117"/>
                        <a:gd name="T3" fmla="*/ 45 h 45"/>
                        <a:gd name="T4" fmla="*/ 88 w 117"/>
                        <a:gd name="T5" fmla="*/ 9 h 45"/>
                        <a:gd name="T6" fmla="*/ 0 w 117"/>
                        <a:gd name="T7" fmla="*/ 0 h 45"/>
                        <a:gd name="T8" fmla="*/ 31 w 117"/>
                        <a:gd name="T9" fmla="*/ 3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7" h="45">
                          <a:moveTo>
                            <a:pt x="31" y="35"/>
                          </a:moveTo>
                          <a:lnTo>
                            <a:pt x="117" y="45"/>
                          </a:lnTo>
                          <a:lnTo>
                            <a:pt x="88" y="9"/>
                          </a:lnTo>
                          <a:lnTo>
                            <a:pt x="0" y="0"/>
                          </a:lnTo>
                          <a:lnTo>
                            <a:pt x="31" y="3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Freeform 29">
                      <a:extLst>
                        <a:ext uri="{FF2B5EF4-FFF2-40B4-BE49-F238E27FC236}">
                          <a16:creationId xmlns:a16="http://schemas.microsoft.com/office/drawing/2014/main" id="{444E513A-CDC4-E29A-1333-E04DE6688B4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9504" y="4935471"/>
                      <a:ext cx="96830" cy="295330"/>
                    </a:xfrm>
                    <a:custGeom>
                      <a:avLst/>
                      <a:gdLst>
                        <a:gd name="T0" fmla="*/ 40 w 40"/>
                        <a:gd name="T1" fmla="*/ 36 h 122"/>
                        <a:gd name="T2" fmla="*/ 28 w 40"/>
                        <a:gd name="T3" fmla="*/ 122 h 122"/>
                        <a:gd name="T4" fmla="*/ 0 w 40"/>
                        <a:gd name="T5" fmla="*/ 86 h 122"/>
                        <a:gd name="T6" fmla="*/ 12 w 40"/>
                        <a:gd name="T7" fmla="*/ 0 h 122"/>
                        <a:gd name="T8" fmla="*/ 40 w 40"/>
                        <a:gd name="T9" fmla="*/ 36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122">
                          <a:moveTo>
                            <a:pt x="40" y="36"/>
                          </a:moveTo>
                          <a:lnTo>
                            <a:pt x="28" y="122"/>
                          </a:lnTo>
                          <a:lnTo>
                            <a:pt x="0" y="86"/>
                          </a:lnTo>
                          <a:lnTo>
                            <a:pt x="12" y="0"/>
                          </a:lnTo>
                          <a:lnTo>
                            <a:pt x="40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Freeform 30">
                      <a:extLst>
                        <a:ext uri="{FF2B5EF4-FFF2-40B4-BE49-F238E27FC236}">
                          <a16:creationId xmlns:a16="http://schemas.microsoft.com/office/drawing/2014/main" id="{D8272D60-1B57-2FA7-EB44-B2EBD7ACB8B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68179" y="4940313"/>
                      <a:ext cx="246915" cy="162190"/>
                    </a:xfrm>
                    <a:custGeom>
                      <a:avLst/>
                      <a:gdLst>
                        <a:gd name="T0" fmla="*/ 19 w 102"/>
                        <a:gd name="T1" fmla="*/ 41 h 67"/>
                        <a:gd name="T2" fmla="*/ 102 w 102"/>
                        <a:gd name="T3" fmla="*/ 67 h 67"/>
                        <a:gd name="T4" fmla="*/ 83 w 102"/>
                        <a:gd name="T5" fmla="*/ 27 h 67"/>
                        <a:gd name="T6" fmla="*/ 0 w 102"/>
                        <a:gd name="T7" fmla="*/ 0 h 67"/>
                        <a:gd name="T8" fmla="*/ 19 w 102"/>
                        <a:gd name="T9" fmla="*/ 41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2" h="67">
                          <a:moveTo>
                            <a:pt x="19" y="41"/>
                          </a:moveTo>
                          <a:lnTo>
                            <a:pt x="102" y="67"/>
                          </a:lnTo>
                          <a:lnTo>
                            <a:pt x="83" y="27"/>
                          </a:lnTo>
                          <a:lnTo>
                            <a:pt x="0" y="0"/>
                          </a:lnTo>
                          <a:lnTo>
                            <a:pt x="19" y="4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" name="Freeform 31">
                      <a:extLst>
                        <a:ext uri="{FF2B5EF4-FFF2-40B4-BE49-F238E27FC236}">
                          <a16:creationId xmlns:a16="http://schemas.microsoft.com/office/drawing/2014/main" id="{962DA805-D67D-7D3D-65E9-B6AAB79D79C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785386"/>
                      <a:ext cx="121037" cy="300171"/>
                    </a:xfrm>
                    <a:custGeom>
                      <a:avLst/>
                      <a:gdLst>
                        <a:gd name="T0" fmla="*/ 50 w 50"/>
                        <a:gd name="T1" fmla="*/ 43 h 124"/>
                        <a:gd name="T2" fmla="*/ 21 w 50"/>
                        <a:gd name="T3" fmla="*/ 124 h 124"/>
                        <a:gd name="T4" fmla="*/ 0 w 50"/>
                        <a:gd name="T5" fmla="*/ 81 h 124"/>
                        <a:gd name="T6" fmla="*/ 31 w 50"/>
                        <a:gd name="T7" fmla="*/ 0 h 124"/>
                        <a:gd name="T8" fmla="*/ 50 w 50"/>
                        <a:gd name="T9" fmla="*/ 43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124">
                          <a:moveTo>
                            <a:pt x="50" y="43"/>
                          </a:moveTo>
                          <a:lnTo>
                            <a:pt x="21" y="124"/>
                          </a:lnTo>
                          <a:lnTo>
                            <a:pt x="0" y="81"/>
                          </a:lnTo>
                          <a:lnTo>
                            <a:pt x="31" y="0"/>
                          </a:lnTo>
                          <a:lnTo>
                            <a:pt x="5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2" name="Freeform 32">
                      <a:extLst>
                        <a:ext uri="{FF2B5EF4-FFF2-40B4-BE49-F238E27FC236}">
                          <a16:creationId xmlns:a16="http://schemas.microsoft.com/office/drawing/2014/main" id="{B1534B2D-A1E0-AD95-AB2F-AA9D1937245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4922" y="4715184"/>
                      <a:ext cx="215446" cy="215446"/>
                    </a:xfrm>
                    <a:custGeom>
                      <a:avLst/>
                      <a:gdLst>
                        <a:gd name="T0" fmla="*/ 12 w 89"/>
                        <a:gd name="T1" fmla="*/ 45 h 89"/>
                        <a:gd name="T2" fmla="*/ 89 w 89"/>
                        <a:gd name="T3" fmla="*/ 89 h 89"/>
                        <a:gd name="T4" fmla="*/ 77 w 89"/>
                        <a:gd name="T5" fmla="*/ 43 h 89"/>
                        <a:gd name="T6" fmla="*/ 0 w 89"/>
                        <a:gd name="T7" fmla="*/ 0 h 89"/>
                        <a:gd name="T8" fmla="*/ 12 w 89"/>
                        <a:gd name="T9" fmla="*/ 45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9" h="89">
                          <a:moveTo>
                            <a:pt x="12" y="45"/>
                          </a:moveTo>
                          <a:lnTo>
                            <a:pt x="89" y="89"/>
                          </a:lnTo>
                          <a:lnTo>
                            <a:pt x="77" y="43"/>
                          </a:lnTo>
                          <a:lnTo>
                            <a:pt x="0" y="0"/>
                          </a:lnTo>
                          <a:lnTo>
                            <a:pt x="1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Freeform 33">
                      <a:extLst>
                        <a:ext uri="{FF2B5EF4-FFF2-40B4-BE49-F238E27FC236}">
                          <a16:creationId xmlns:a16="http://schemas.microsoft.com/office/drawing/2014/main" id="{B1B5DC3F-2FA4-A97C-0621-03B8754FECA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0052" y="4628037"/>
                      <a:ext cx="140403" cy="290488"/>
                    </a:xfrm>
                    <a:custGeom>
                      <a:avLst/>
                      <a:gdLst>
                        <a:gd name="T0" fmla="*/ 58 w 58"/>
                        <a:gd name="T1" fmla="*/ 45 h 120"/>
                        <a:gd name="T2" fmla="*/ 12 w 58"/>
                        <a:gd name="T3" fmla="*/ 120 h 120"/>
                        <a:gd name="T4" fmla="*/ 0 w 58"/>
                        <a:gd name="T5" fmla="*/ 74 h 120"/>
                        <a:gd name="T6" fmla="*/ 46 w 58"/>
                        <a:gd name="T7" fmla="*/ 0 h 120"/>
                        <a:gd name="T8" fmla="*/ 58 w 58"/>
                        <a:gd name="T9" fmla="*/ 45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20">
                          <a:moveTo>
                            <a:pt x="58" y="45"/>
                          </a:moveTo>
                          <a:lnTo>
                            <a:pt x="12" y="120"/>
                          </a:lnTo>
                          <a:lnTo>
                            <a:pt x="0" y="74"/>
                          </a:lnTo>
                          <a:lnTo>
                            <a:pt x="46" y="0"/>
                          </a:lnTo>
                          <a:lnTo>
                            <a:pt x="58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Freeform 34">
                      <a:extLst>
                        <a:ext uri="{FF2B5EF4-FFF2-40B4-BE49-F238E27FC236}">
                          <a16:creationId xmlns:a16="http://schemas.microsoft.com/office/drawing/2014/main" id="{967C9D7B-4F4E-F1CC-F225-85E386A6B8A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10081" y="4482793"/>
                      <a:ext cx="167032" cy="254178"/>
                    </a:xfrm>
                    <a:custGeom>
                      <a:avLst/>
                      <a:gdLst>
                        <a:gd name="T0" fmla="*/ 2 w 69"/>
                        <a:gd name="T1" fmla="*/ 48 h 105"/>
                        <a:gd name="T2" fmla="*/ 69 w 69"/>
                        <a:gd name="T3" fmla="*/ 105 h 105"/>
                        <a:gd name="T4" fmla="*/ 67 w 69"/>
                        <a:gd name="T5" fmla="*/ 58 h 105"/>
                        <a:gd name="T6" fmla="*/ 0 w 69"/>
                        <a:gd name="T7" fmla="*/ 0 h 105"/>
                        <a:gd name="T8" fmla="*/ 2 w 69"/>
                        <a:gd name="T9" fmla="*/ 48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9" h="105">
                          <a:moveTo>
                            <a:pt x="2" y="48"/>
                          </a:moveTo>
                          <a:lnTo>
                            <a:pt x="69" y="105"/>
                          </a:lnTo>
                          <a:lnTo>
                            <a:pt x="67" y="58"/>
                          </a:lnTo>
                          <a:lnTo>
                            <a:pt x="0" y="0"/>
                          </a:lnTo>
                          <a:lnTo>
                            <a:pt x="2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Freeform 35">
                      <a:extLst>
                        <a:ext uri="{FF2B5EF4-FFF2-40B4-BE49-F238E27FC236}">
                          <a16:creationId xmlns:a16="http://schemas.microsoft.com/office/drawing/2014/main" id="{F31CBC25-9FBB-E39B-B485-AC8259B6DB4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1003" y="4465849"/>
                      <a:ext cx="152507" cy="266281"/>
                    </a:xfrm>
                    <a:custGeom>
                      <a:avLst/>
                      <a:gdLst>
                        <a:gd name="T0" fmla="*/ 63 w 63"/>
                        <a:gd name="T1" fmla="*/ 48 h 110"/>
                        <a:gd name="T2" fmla="*/ 3 w 63"/>
                        <a:gd name="T3" fmla="*/ 110 h 110"/>
                        <a:gd name="T4" fmla="*/ 0 w 63"/>
                        <a:gd name="T5" fmla="*/ 65 h 110"/>
                        <a:gd name="T6" fmla="*/ 63 w 63"/>
                        <a:gd name="T7" fmla="*/ 0 h 110"/>
                        <a:gd name="T8" fmla="*/ 63 w 63"/>
                        <a:gd name="T9" fmla="*/ 48 h 1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3" h="110">
                          <a:moveTo>
                            <a:pt x="63" y="48"/>
                          </a:moveTo>
                          <a:lnTo>
                            <a:pt x="3" y="110"/>
                          </a:lnTo>
                          <a:lnTo>
                            <a:pt x="0" y="65"/>
                          </a:lnTo>
                          <a:lnTo>
                            <a:pt x="63" y="0"/>
                          </a:lnTo>
                          <a:lnTo>
                            <a:pt x="63" y="4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Freeform 36">
                      <a:extLst>
                        <a:ext uri="{FF2B5EF4-FFF2-40B4-BE49-F238E27FC236}">
                          <a16:creationId xmlns:a16="http://schemas.microsoft.com/office/drawing/2014/main" id="{1DD097A4-2F9A-72C1-57DF-551BE94FAE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39130" y="4257666"/>
                      <a:ext cx="142824" cy="278385"/>
                    </a:xfrm>
                    <a:custGeom>
                      <a:avLst/>
                      <a:gdLst>
                        <a:gd name="T0" fmla="*/ 0 w 59"/>
                        <a:gd name="T1" fmla="*/ 45 h 115"/>
                        <a:gd name="T2" fmla="*/ 52 w 59"/>
                        <a:gd name="T3" fmla="*/ 115 h 115"/>
                        <a:gd name="T4" fmla="*/ 59 w 59"/>
                        <a:gd name="T5" fmla="*/ 69 h 115"/>
                        <a:gd name="T6" fmla="*/ 7 w 59"/>
                        <a:gd name="T7" fmla="*/ 0 h 115"/>
                        <a:gd name="T8" fmla="*/ 0 w 59"/>
                        <a:gd name="T9" fmla="*/ 4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9" h="115">
                          <a:moveTo>
                            <a:pt x="0" y="45"/>
                          </a:moveTo>
                          <a:lnTo>
                            <a:pt x="52" y="115"/>
                          </a:lnTo>
                          <a:lnTo>
                            <a:pt x="59" y="69"/>
                          </a:lnTo>
                          <a:lnTo>
                            <a:pt x="7" y="0"/>
                          </a:lnTo>
                          <a:lnTo>
                            <a:pt x="0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" name="Freeform 37">
                      <a:extLst>
                        <a:ext uri="{FF2B5EF4-FFF2-40B4-BE49-F238E27FC236}">
                          <a16:creationId xmlns:a16="http://schemas.microsoft.com/office/drawing/2014/main" id="{65277620-8510-2EAD-B796-2957F20A51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06162" y="4315763"/>
                      <a:ext cx="196081" cy="229971"/>
                    </a:xfrm>
                    <a:custGeom>
                      <a:avLst/>
                      <a:gdLst>
                        <a:gd name="T0" fmla="*/ 72 w 81"/>
                        <a:gd name="T1" fmla="*/ 45 h 95"/>
                        <a:gd name="T2" fmla="*/ 0 w 81"/>
                        <a:gd name="T3" fmla="*/ 95 h 95"/>
                        <a:gd name="T4" fmla="*/ 7 w 81"/>
                        <a:gd name="T5" fmla="*/ 48 h 95"/>
                        <a:gd name="T6" fmla="*/ 81 w 81"/>
                        <a:gd name="T7" fmla="*/ 0 h 95"/>
                        <a:gd name="T8" fmla="*/ 72 w 81"/>
                        <a:gd name="T9" fmla="*/ 45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95">
                          <a:moveTo>
                            <a:pt x="72" y="45"/>
                          </a:moveTo>
                          <a:lnTo>
                            <a:pt x="0" y="95"/>
                          </a:lnTo>
                          <a:lnTo>
                            <a:pt x="7" y="48"/>
                          </a:lnTo>
                          <a:lnTo>
                            <a:pt x="81" y="0"/>
                          </a:lnTo>
                          <a:lnTo>
                            <a:pt x="72" y="45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" name="Freeform 38">
                      <a:extLst>
                        <a:ext uri="{FF2B5EF4-FFF2-40B4-BE49-F238E27FC236}">
                          <a16:creationId xmlns:a16="http://schemas.microsoft.com/office/drawing/2014/main" id="{731F5FEE-3FA4-917C-7B83-82EC86A6BAC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006911" y="4042220"/>
                      <a:ext cx="128300" cy="295330"/>
                    </a:xfrm>
                    <a:custGeom>
                      <a:avLst/>
                      <a:gdLst>
                        <a:gd name="T0" fmla="*/ 0 w 53"/>
                        <a:gd name="T1" fmla="*/ 43 h 122"/>
                        <a:gd name="T2" fmla="*/ 36 w 53"/>
                        <a:gd name="T3" fmla="*/ 122 h 122"/>
                        <a:gd name="T4" fmla="*/ 53 w 53"/>
                        <a:gd name="T5" fmla="*/ 79 h 122"/>
                        <a:gd name="T6" fmla="*/ 17 w 53"/>
                        <a:gd name="T7" fmla="*/ 0 h 122"/>
                        <a:gd name="T8" fmla="*/ 0 w 53"/>
                        <a:gd name="T9" fmla="*/ 43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3" h="122">
                          <a:moveTo>
                            <a:pt x="0" y="43"/>
                          </a:moveTo>
                          <a:lnTo>
                            <a:pt x="36" y="122"/>
                          </a:lnTo>
                          <a:lnTo>
                            <a:pt x="53" y="79"/>
                          </a:lnTo>
                          <a:lnTo>
                            <a:pt x="17" y="0"/>
                          </a:lnTo>
                          <a:lnTo>
                            <a:pt x="0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Freeform 39">
                      <a:extLst>
                        <a:ext uri="{FF2B5EF4-FFF2-40B4-BE49-F238E27FC236}">
                          <a16:creationId xmlns:a16="http://schemas.microsoft.com/office/drawing/2014/main" id="{1F0DA4EB-E5B8-A406-BB49-7B5F246B9C9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35210" y="4170519"/>
                      <a:ext cx="237232" cy="183976"/>
                    </a:xfrm>
                    <a:custGeom>
                      <a:avLst/>
                      <a:gdLst>
                        <a:gd name="T0" fmla="*/ 81 w 98"/>
                        <a:gd name="T1" fmla="*/ 43 h 76"/>
                        <a:gd name="T2" fmla="*/ 0 w 98"/>
                        <a:gd name="T3" fmla="*/ 76 h 76"/>
                        <a:gd name="T4" fmla="*/ 17 w 98"/>
                        <a:gd name="T5" fmla="*/ 33 h 76"/>
                        <a:gd name="T6" fmla="*/ 98 w 98"/>
                        <a:gd name="T7" fmla="*/ 0 h 76"/>
                        <a:gd name="T8" fmla="*/ 81 w 98"/>
                        <a:gd name="T9" fmla="*/ 43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76">
                          <a:moveTo>
                            <a:pt x="81" y="43"/>
                          </a:moveTo>
                          <a:lnTo>
                            <a:pt x="0" y="76"/>
                          </a:lnTo>
                          <a:lnTo>
                            <a:pt x="17" y="33"/>
                          </a:lnTo>
                          <a:lnTo>
                            <a:pt x="98" y="0"/>
                          </a:lnTo>
                          <a:lnTo>
                            <a:pt x="81" y="4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Freeform 40">
                      <a:extLst>
                        <a:ext uri="{FF2B5EF4-FFF2-40B4-BE49-F238E27FC236}">
                          <a16:creationId xmlns:a16="http://schemas.microsoft.com/office/drawing/2014/main" id="{FB909C2E-C341-09BB-300C-B3FD9716EA3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18265" y="3855824"/>
                      <a:ext cx="108934" cy="297751"/>
                    </a:xfrm>
                    <a:custGeom>
                      <a:avLst/>
                      <a:gdLst>
                        <a:gd name="T0" fmla="*/ 0 w 45"/>
                        <a:gd name="T1" fmla="*/ 39 h 123"/>
                        <a:gd name="T2" fmla="*/ 19 w 45"/>
                        <a:gd name="T3" fmla="*/ 123 h 123"/>
                        <a:gd name="T4" fmla="*/ 45 w 45"/>
                        <a:gd name="T5" fmla="*/ 84 h 123"/>
                        <a:gd name="T6" fmla="*/ 26 w 45"/>
                        <a:gd name="T7" fmla="*/ 0 h 123"/>
                        <a:gd name="T8" fmla="*/ 0 w 45"/>
                        <a:gd name="T9" fmla="*/ 39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" h="123">
                          <a:moveTo>
                            <a:pt x="0" y="39"/>
                          </a:moveTo>
                          <a:lnTo>
                            <a:pt x="19" y="123"/>
                          </a:lnTo>
                          <a:lnTo>
                            <a:pt x="45" y="84"/>
                          </a:lnTo>
                          <a:lnTo>
                            <a:pt x="26" y="0"/>
                          </a:lnTo>
                          <a:lnTo>
                            <a:pt x="0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Freeform 41">
                      <a:extLst>
                        <a:ext uri="{FF2B5EF4-FFF2-40B4-BE49-F238E27FC236}">
                          <a16:creationId xmlns:a16="http://schemas.microsoft.com/office/drawing/2014/main" id="{62CCD2AE-5F6D-E061-B14E-3A76B1A93BE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05411" y="4047061"/>
                      <a:ext cx="266281" cy="135561"/>
                    </a:xfrm>
                    <a:custGeom>
                      <a:avLst/>
                      <a:gdLst>
                        <a:gd name="T0" fmla="*/ 86 w 110"/>
                        <a:gd name="T1" fmla="*/ 39 h 56"/>
                        <a:gd name="T2" fmla="*/ 0 w 110"/>
                        <a:gd name="T3" fmla="*/ 56 h 56"/>
                        <a:gd name="T4" fmla="*/ 24 w 110"/>
                        <a:gd name="T5" fmla="*/ 15 h 56"/>
                        <a:gd name="T6" fmla="*/ 110 w 110"/>
                        <a:gd name="T7" fmla="*/ 0 h 56"/>
                        <a:gd name="T8" fmla="*/ 86 w 110"/>
                        <a:gd name="T9" fmla="*/ 39 h 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0" h="56">
                          <a:moveTo>
                            <a:pt x="86" y="39"/>
                          </a:moveTo>
                          <a:lnTo>
                            <a:pt x="0" y="56"/>
                          </a:lnTo>
                          <a:lnTo>
                            <a:pt x="24" y="15"/>
                          </a:lnTo>
                          <a:lnTo>
                            <a:pt x="110" y="0"/>
                          </a:lnTo>
                          <a:lnTo>
                            <a:pt x="86" y="3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Freeform 42">
                      <a:extLst>
                        <a:ext uri="{FF2B5EF4-FFF2-40B4-BE49-F238E27FC236}">
                          <a16:creationId xmlns:a16="http://schemas.microsoft.com/office/drawing/2014/main" id="{A77544FE-9F51-1148-84BD-EFB646DEFEF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73192" y="3700897"/>
                      <a:ext cx="82305" cy="290488"/>
                    </a:xfrm>
                    <a:custGeom>
                      <a:avLst/>
                      <a:gdLst>
                        <a:gd name="T0" fmla="*/ 0 w 34"/>
                        <a:gd name="T1" fmla="*/ 31 h 120"/>
                        <a:gd name="T2" fmla="*/ 0 w 34"/>
                        <a:gd name="T3" fmla="*/ 120 h 120"/>
                        <a:gd name="T4" fmla="*/ 34 w 34"/>
                        <a:gd name="T5" fmla="*/ 86 h 120"/>
                        <a:gd name="T6" fmla="*/ 31 w 34"/>
                        <a:gd name="T7" fmla="*/ 0 h 120"/>
                        <a:gd name="T8" fmla="*/ 0 w 34"/>
                        <a:gd name="T9" fmla="*/ 31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4" h="120">
                          <a:moveTo>
                            <a:pt x="0" y="31"/>
                          </a:moveTo>
                          <a:lnTo>
                            <a:pt x="0" y="120"/>
                          </a:lnTo>
                          <a:lnTo>
                            <a:pt x="34" y="86"/>
                          </a:lnTo>
                          <a:lnTo>
                            <a:pt x="31" y="0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Freeform 43">
                      <a:extLst>
                        <a:ext uri="{FF2B5EF4-FFF2-40B4-BE49-F238E27FC236}">
                          <a16:creationId xmlns:a16="http://schemas.microsoft.com/office/drawing/2014/main" id="{E2D15ADD-B05D-F8D0-94CC-78D854EE363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02241" y="3938129"/>
                      <a:ext cx="295330" cy="87146"/>
                    </a:xfrm>
                    <a:custGeom>
                      <a:avLst/>
                      <a:gdLst>
                        <a:gd name="T0" fmla="*/ 89 w 122"/>
                        <a:gd name="T1" fmla="*/ 36 h 36"/>
                        <a:gd name="T2" fmla="*/ 0 w 122"/>
                        <a:gd name="T3" fmla="*/ 33 h 36"/>
                        <a:gd name="T4" fmla="*/ 34 w 122"/>
                        <a:gd name="T5" fmla="*/ 0 h 36"/>
                        <a:gd name="T6" fmla="*/ 122 w 122"/>
                        <a:gd name="T7" fmla="*/ 2 h 36"/>
                        <a:gd name="T8" fmla="*/ 89 w 122"/>
                        <a:gd name="T9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2" h="36">
                          <a:moveTo>
                            <a:pt x="89" y="36"/>
                          </a:moveTo>
                          <a:lnTo>
                            <a:pt x="0" y="33"/>
                          </a:lnTo>
                          <a:lnTo>
                            <a:pt x="34" y="0"/>
                          </a:lnTo>
                          <a:lnTo>
                            <a:pt x="122" y="2"/>
                          </a:lnTo>
                          <a:lnTo>
                            <a:pt x="89" y="3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Freeform 44">
                      <a:extLst>
                        <a:ext uri="{FF2B5EF4-FFF2-40B4-BE49-F238E27FC236}">
                          <a16:creationId xmlns:a16="http://schemas.microsoft.com/office/drawing/2014/main" id="{09E7A2FF-A160-A0BB-1A70-CC01A4F75CF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39473" y="5380886"/>
                      <a:ext cx="435733" cy="157349"/>
                    </a:xfrm>
                    <a:custGeom>
                      <a:avLst/>
                      <a:gdLst>
                        <a:gd name="T0" fmla="*/ 1 w 75"/>
                        <a:gd name="T1" fmla="*/ 0 h 27"/>
                        <a:gd name="T2" fmla="*/ 75 w 75"/>
                        <a:gd name="T3" fmla="*/ 19 h 27"/>
                        <a:gd name="T4" fmla="*/ 74 w 75"/>
                        <a:gd name="T5" fmla="*/ 27 h 27"/>
                        <a:gd name="T6" fmla="*/ 0 w 75"/>
                        <a:gd name="T7" fmla="*/ 2 h 27"/>
                        <a:gd name="T8" fmla="*/ 1 w 75"/>
                        <a:gd name="T9" fmla="*/ 0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75" h="27">
                          <a:moveTo>
                            <a:pt x="1" y="0"/>
                          </a:moveTo>
                          <a:cubicBezTo>
                            <a:pt x="24" y="13"/>
                            <a:pt x="49" y="19"/>
                            <a:pt x="75" y="19"/>
                          </a:cubicBezTo>
                          <a:cubicBezTo>
                            <a:pt x="74" y="27"/>
                            <a:pt x="74" y="27"/>
                            <a:pt x="74" y="27"/>
                          </a:cubicBezTo>
                          <a:cubicBezTo>
                            <a:pt x="48" y="25"/>
                            <a:pt x="22" y="16"/>
                            <a:pt x="0" y="2"/>
                          </a:cubicBez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Freeform 45">
                      <a:extLst>
                        <a:ext uri="{FF2B5EF4-FFF2-40B4-BE49-F238E27FC236}">
                          <a16:creationId xmlns:a16="http://schemas.microsoft.com/office/drawing/2014/main" id="{71E36041-06DA-DA13-CAF0-3756A56A4D7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89387" y="3664585"/>
                      <a:ext cx="58098" cy="215446"/>
                    </a:xfrm>
                    <a:custGeom>
                      <a:avLst/>
                      <a:gdLst>
                        <a:gd name="T0" fmla="*/ 0 w 24"/>
                        <a:gd name="T1" fmla="*/ 24 h 89"/>
                        <a:gd name="T2" fmla="*/ 0 w 24"/>
                        <a:gd name="T3" fmla="*/ 89 h 89"/>
                        <a:gd name="T4" fmla="*/ 24 w 24"/>
                        <a:gd name="T5" fmla="*/ 65 h 89"/>
                        <a:gd name="T6" fmla="*/ 24 w 24"/>
                        <a:gd name="T7" fmla="*/ 0 h 89"/>
                        <a:gd name="T8" fmla="*/ 0 w 24"/>
                        <a:gd name="T9" fmla="*/ 24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0" y="24"/>
                          </a:moveTo>
                          <a:lnTo>
                            <a:pt x="0" y="89"/>
                          </a:lnTo>
                          <a:lnTo>
                            <a:pt x="24" y="65"/>
                          </a:lnTo>
                          <a:lnTo>
                            <a:pt x="24" y="0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Freeform 46">
                      <a:extLst>
                        <a:ext uri="{FF2B5EF4-FFF2-40B4-BE49-F238E27FC236}">
                          <a16:creationId xmlns:a16="http://schemas.microsoft.com/office/drawing/2014/main" id="{1809DD91-8BA9-002B-0F7F-955B1DA6AE4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413595" y="3846141"/>
                      <a:ext cx="213025" cy="58098"/>
                    </a:xfrm>
                    <a:custGeom>
                      <a:avLst/>
                      <a:gdLst>
                        <a:gd name="T0" fmla="*/ 64 w 88"/>
                        <a:gd name="T1" fmla="*/ 24 h 24"/>
                        <a:gd name="T2" fmla="*/ 0 w 88"/>
                        <a:gd name="T3" fmla="*/ 21 h 24"/>
                        <a:gd name="T4" fmla="*/ 24 w 88"/>
                        <a:gd name="T5" fmla="*/ 0 h 24"/>
                        <a:gd name="T6" fmla="*/ 88 w 88"/>
                        <a:gd name="T7" fmla="*/ 0 h 24"/>
                        <a:gd name="T8" fmla="*/ 64 w 8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8" h="24">
                          <a:moveTo>
                            <a:pt x="64" y="24"/>
                          </a:moveTo>
                          <a:lnTo>
                            <a:pt x="0" y="21"/>
                          </a:lnTo>
                          <a:lnTo>
                            <a:pt x="24" y="0"/>
                          </a:lnTo>
                          <a:lnTo>
                            <a:pt x="88" y="0"/>
                          </a:lnTo>
                          <a:lnTo>
                            <a:pt x="64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auto"/>
                      <a:endParaRPr lang="zh-CN" altLang="en-US" strike="noStrike" noProof="1"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22" name="TextBox 20">
                  <a:extLst>
                    <a:ext uri="{FF2B5EF4-FFF2-40B4-BE49-F238E27FC236}">
                      <a16:creationId xmlns:a16="http://schemas.microsoft.com/office/drawing/2014/main" id="{2D20653E-26A6-6856-F41B-F7FE600F56E0}"/>
                    </a:ext>
                  </a:extLst>
                </p:cNvPr>
                <p:cNvSpPr txBox="1"/>
                <p:nvPr/>
              </p:nvSpPr>
              <p:spPr>
                <a:xfrm>
                  <a:off x="8260" y="5746"/>
                  <a:ext cx="3113" cy="1221"/>
                </a:xfrm>
                <a:prstGeom prst="rect">
                  <a:avLst/>
                </a:prstGeom>
                <a:noFill/>
              </p:spPr>
              <p:txBody>
                <a:bodyPr wrap="square" lIns="70907" tIns="35455" rIns="70907" bIns="35455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000" b="1" kern="100" dirty="0">
                      <a:solidFill>
                        <a:srgbClr val="0067A2"/>
                      </a:solidFill>
                      <a:latin typeface="Tw Cen MT" panose="020B0602020104020603" pitchFamily="34" charset="0"/>
                      <a:ea typeface="汉仪粗黑简" charset="-122"/>
                      <a:cs typeface="Times New Roman" panose="02020603050405020304" pitchFamily="18" charset="0"/>
                      <a:sym typeface="+mn-lt"/>
                    </a:rPr>
                    <a:t>The Promoter of the Industry</a:t>
                  </a:r>
                </a:p>
              </p:txBody>
            </p: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BECABE52-5337-F641-6F5E-314365BCF508}"/>
                    </a:ext>
                  </a:extLst>
                </p:cNvPr>
                <p:cNvCxnSpPr/>
                <p:nvPr/>
              </p:nvCxnSpPr>
              <p:spPr>
                <a:xfrm>
                  <a:off x="9205" y="7190"/>
                  <a:ext cx="1200" cy="0"/>
                </a:xfrm>
                <a:prstGeom prst="line">
                  <a:avLst/>
                </a:prstGeom>
                <a:ln w="57150">
                  <a:solidFill>
                    <a:srgbClr val="769F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FDB1CAD-A703-3764-CA50-A743C5C0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5262" y="3550723"/>
              <a:ext cx="2654910" cy="2654910"/>
            </a:xfrm>
            <a:prstGeom prst="rect">
              <a:avLst/>
            </a:prstGeom>
          </p:spPr>
        </p:pic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987967B3-79F2-A85A-72D6-4E270A92CAFF}"/>
                </a:ext>
              </a:extLst>
            </p:cNvPr>
            <p:cNvSpPr/>
            <p:nvPr/>
          </p:nvSpPr>
          <p:spPr>
            <a:xfrm rot="13429796">
              <a:off x="4386424" y="4504371"/>
              <a:ext cx="1233995" cy="265861"/>
            </a:xfrm>
            <a:custGeom>
              <a:avLst/>
              <a:gdLst/>
              <a:ahLst/>
              <a:cxnLst>
                <a:cxn ang="0">
                  <a:pos x="3159792" y="485109"/>
                </a:cxn>
                <a:cxn ang="0">
                  <a:pos x="3259157" y="28030"/>
                </a:cxn>
                <a:cxn ang="0">
                  <a:pos x="1702446" y="14782"/>
                </a:cxn>
                <a:cxn ang="0">
                  <a:pos x="59619" y="319501"/>
                </a:cxn>
                <a:cxn ang="0">
                  <a:pos x="0" y="352623"/>
                </a:cxn>
                <a:cxn ang="0">
                  <a:pos x="66243" y="750083"/>
                </a:cxn>
                <a:cxn ang="0">
                  <a:pos x="1185750" y="538104"/>
                </a:cxn>
                <a:cxn ang="0">
                  <a:pos x="3477759" y="610972"/>
                </a:cxn>
                <a:cxn ang="0">
                  <a:pos x="3159792" y="485109"/>
                </a:cxn>
              </a:cxnLst>
              <a:rect l="0" t="0" r="0" b="0"/>
              <a:pathLst>
                <a:path w="3477758" h="750082">
                  <a:moveTo>
                    <a:pt x="3159792" y="485109"/>
                  </a:moveTo>
                  <a:cubicBezTo>
                    <a:pt x="2603351" y="240009"/>
                    <a:pt x="3259157" y="28030"/>
                    <a:pt x="3259157" y="28030"/>
                  </a:cubicBezTo>
                  <a:cubicBezTo>
                    <a:pt x="3259157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218602" y="637469"/>
                    <a:pt x="437204" y="617596"/>
                    <a:pt x="1185750" y="538104"/>
                  </a:cubicBezTo>
                  <a:cubicBezTo>
                    <a:pt x="2020412" y="451988"/>
                    <a:pt x="3477759" y="610972"/>
                    <a:pt x="3477759" y="610972"/>
                  </a:cubicBezTo>
                  <a:cubicBezTo>
                    <a:pt x="3477759" y="610972"/>
                    <a:pt x="3226035" y="518231"/>
                    <a:pt x="3159792" y="485109"/>
                  </a:cubicBezTo>
                  <a:close/>
                </a:path>
              </a:pathLst>
            </a:custGeom>
            <a:gradFill>
              <a:gsLst>
                <a:gs pos="0">
                  <a:srgbClr val="00477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ln w="66136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3C68C8D0-8239-7760-0399-CD711E591FB9}"/>
                </a:ext>
              </a:extLst>
            </p:cNvPr>
            <p:cNvSpPr/>
            <p:nvPr/>
          </p:nvSpPr>
          <p:spPr>
            <a:xfrm rot="16403499">
              <a:off x="5854890" y="3684732"/>
              <a:ext cx="1233995" cy="265861"/>
            </a:xfrm>
            <a:custGeom>
              <a:avLst/>
              <a:gdLst/>
              <a:ahLst/>
              <a:cxnLst>
                <a:cxn ang="0">
                  <a:pos x="3159792" y="485109"/>
                </a:cxn>
                <a:cxn ang="0">
                  <a:pos x="3259157" y="28030"/>
                </a:cxn>
                <a:cxn ang="0">
                  <a:pos x="1702446" y="14782"/>
                </a:cxn>
                <a:cxn ang="0">
                  <a:pos x="59619" y="319501"/>
                </a:cxn>
                <a:cxn ang="0">
                  <a:pos x="0" y="352623"/>
                </a:cxn>
                <a:cxn ang="0">
                  <a:pos x="66243" y="750083"/>
                </a:cxn>
                <a:cxn ang="0">
                  <a:pos x="1185750" y="538104"/>
                </a:cxn>
                <a:cxn ang="0">
                  <a:pos x="3477759" y="610972"/>
                </a:cxn>
                <a:cxn ang="0">
                  <a:pos x="3159792" y="485109"/>
                </a:cxn>
              </a:cxnLst>
              <a:rect l="0" t="0" r="0" b="0"/>
              <a:pathLst>
                <a:path w="3477758" h="750082">
                  <a:moveTo>
                    <a:pt x="3159792" y="485109"/>
                  </a:moveTo>
                  <a:cubicBezTo>
                    <a:pt x="2603351" y="240009"/>
                    <a:pt x="3259157" y="28030"/>
                    <a:pt x="3259157" y="28030"/>
                  </a:cubicBezTo>
                  <a:cubicBezTo>
                    <a:pt x="3259157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218602" y="637469"/>
                    <a:pt x="437204" y="617596"/>
                    <a:pt x="1185750" y="538104"/>
                  </a:cubicBezTo>
                  <a:cubicBezTo>
                    <a:pt x="2020412" y="451988"/>
                    <a:pt x="3477759" y="610972"/>
                    <a:pt x="3477759" y="610972"/>
                  </a:cubicBezTo>
                  <a:cubicBezTo>
                    <a:pt x="3477759" y="610972"/>
                    <a:pt x="3226035" y="518231"/>
                    <a:pt x="3159792" y="485109"/>
                  </a:cubicBezTo>
                  <a:close/>
                </a:path>
              </a:pathLst>
            </a:custGeom>
            <a:gradFill>
              <a:gsLst>
                <a:gs pos="0">
                  <a:srgbClr val="00477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ln w="66136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Arial" panose="020B0604020202020204" pitchFamily="34" charset="0"/>
              </a:endParaRPr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E0B4F419-A304-948A-D53B-466B7408E18C}"/>
                </a:ext>
              </a:extLst>
            </p:cNvPr>
            <p:cNvSpPr/>
            <p:nvPr/>
          </p:nvSpPr>
          <p:spPr>
            <a:xfrm rot="19279186">
              <a:off x="7003978" y="4744290"/>
              <a:ext cx="1233995" cy="265861"/>
            </a:xfrm>
            <a:custGeom>
              <a:avLst/>
              <a:gdLst/>
              <a:ahLst/>
              <a:cxnLst>
                <a:cxn ang="0">
                  <a:pos x="3159792" y="485109"/>
                </a:cxn>
                <a:cxn ang="0">
                  <a:pos x="3259157" y="28030"/>
                </a:cxn>
                <a:cxn ang="0">
                  <a:pos x="1702446" y="14782"/>
                </a:cxn>
                <a:cxn ang="0">
                  <a:pos x="59619" y="319501"/>
                </a:cxn>
                <a:cxn ang="0">
                  <a:pos x="0" y="352623"/>
                </a:cxn>
                <a:cxn ang="0">
                  <a:pos x="66243" y="750083"/>
                </a:cxn>
                <a:cxn ang="0">
                  <a:pos x="1185750" y="538104"/>
                </a:cxn>
                <a:cxn ang="0">
                  <a:pos x="3477759" y="610972"/>
                </a:cxn>
                <a:cxn ang="0">
                  <a:pos x="3159792" y="485109"/>
                </a:cxn>
              </a:cxnLst>
              <a:rect l="0" t="0" r="0" b="0"/>
              <a:pathLst>
                <a:path w="3477758" h="750082">
                  <a:moveTo>
                    <a:pt x="3159792" y="485109"/>
                  </a:moveTo>
                  <a:cubicBezTo>
                    <a:pt x="2603351" y="240009"/>
                    <a:pt x="3259157" y="28030"/>
                    <a:pt x="3259157" y="28030"/>
                  </a:cubicBezTo>
                  <a:cubicBezTo>
                    <a:pt x="3259157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218602" y="637469"/>
                    <a:pt x="437204" y="617596"/>
                    <a:pt x="1185750" y="538104"/>
                  </a:cubicBezTo>
                  <a:cubicBezTo>
                    <a:pt x="2020412" y="451988"/>
                    <a:pt x="3477759" y="610972"/>
                    <a:pt x="3477759" y="610972"/>
                  </a:cubicBezTo>
                  <a:cubicBezTo>
                    <a:pt x="3477759" y="610972"/>
                    <a:pt x="3226035" y="518231"/>
                    <a:pt x="3159792" y="485109"/>
                  </a:cubicBezTo>
                  <a:close/>
                </a:path>
              </a:pathLst>
            </a:custGeom>
            <a:gradFill>
              <a:gsLst>
                <a:gs pos="0">
                  <a:srgbClr val="00477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ln w="66136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Arial" panose="020B0604020202020204" pitchFamily="34" charset="0"/>
              </a:endParaRPr>
            </a:p>
          </p:txBody>
        </p:sp>
      </p:grpSp>
      <p:sp>
        <p:nvSpPr>
          <p:cNvPr id="196" name="文本框 195">
            <a:extLst>
              <a:ext uri="{FF2B5EF4-FFF2-40B4-BE49-F238E27FC236}">
                <a16:creationId xmlns:a16="http://schemas.microsoft.com/office/drawing/2014/main" id="{8E506FBC-0083-FFCB-3E84-8C234BF25D66}"/>
              </a:ext>
            </a:extLst>
          </p:cNvPr>
          <p:cNvSpPr txBox="1"/>
          <p:nvPr/>
        </p:nvSpPr>
        <p:spPr>
          <a:xfrm>
            <a:off x="52111" y="1494206"/>
            <a:ext cx="4771875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" cap="all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Tw Cen MT" panose="020B0602020104020603" pitchFamily="34" charset="0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the only </a:t>
            </a:r>
            <a:r>
              <a:rPr lang="en-US" altLang="zh-CN" sz="2400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national</a:t>
            </a:r>
            <a:r>
              <a:rPr lang="en-US" altLang="zh-CN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sector-oriented</a:t>
            </a:r>
            <a:r>
              <a:rPr lang="en-US" altLang="zh-CN" sz="2400" dirty="0">
                <a:latin typeface="Tw Cen MT" panose="020B0602020104020603" pitchFamily="34" charset="0"/>
                <a:cs typeface="Times New Roman" panose="02020603050405020304" pitchFamily="18" charset="0"/>
              </a:rPr>
              <a:t>,</a:t>
            </a:r>
            <a:r>
              <a:rPr lang="en-US" altLang="zh-CN" sz="2400" dirty="0">
                <a:solidFill>
                  <a:srgbClr val="FF0000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 non-profit 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organization in China for the meteorological industry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w Cen MT" panose="020B0602020104020603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544F8441-DE4A-255F-A49A-60D04BE3E294}"/>
              </a:ext>
            </a:extLst>
          </p:cNvPr>
          <p:cNvSpPr txBox="1"/>
          <p:nvPr/>
        </p:nvSpPr>
        <p:spPr>
          <a:xfrm>
            <a:off x="7266616" y="4847955"/>
            <a:ext cx="4222525" cy="1694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>
                <a:solidFill>
                  <a:srgbClr val="FF0000"/>
                </a:solidFill>
                <a:latin typeface="Tw Cen MT" panose="020B0602020104020603" pitchFamily="34" charset="0"/>
                <a:ea typeface="方正小标宋_GBK" panose="03000509000000000000" charset="-122"/>
                <a:cs typeface="+mn-ea"/>
              </a:rPr>
              <a:t>680+</a:t>
            </a:r>
            <a:r>
              <a:rPr lang="en-US" altLang="zh-CN" sz="2400" b="1" kern="100" dirty="0">
                <a:solidFill>
                  <a:srgbClr val="0067A2"/>
                </a:solidFill>
                <a:latin typeface="Tw Cen MT" panose="020B0602020104020603" pitchFamily="34" charset="0"/>
                <a:ea typeface="方正小标宋_GBK" panose="03000509000000000000" charset="-122"/>
                <a:cs typeface="+mn-ea"/>
              </a:rPr>
              <a:t> 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members 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>
                <a:solidFill>
                  <a:srgbClr val="FF0000"/>
                </a:solidFill>
                <a:latin typeface="Tw Cen MT" panose="020B0602020104020603" pitchFamily="34" charset="0"/>
                <a:ea typeface="方正小标宋_GBK" panose="03000509000000000000" charset="-122"/>
                <a:cs typeface="+mn-ea"/>
              </a:rPr>
              <a:t>60% 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private sectors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>
                <a:solidFill>
                  <a:srgbClr val="0067A2"/>
                </a:solidFill>
                <a:latin typeface="Tw Cen MT" panose="020B0602020104020603" pitchFamily="34" charset="0"/>
                <a:ea typeface="方正小标宋_GBK" panose="03000509000000000000" charset="-122"/>
                <a:cs typeface="+mn-ea"/>
              </a:rPr>
              <a:t>17 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Specialized Committees</a:t>
            </a: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 b="1" cap="all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Tw Cen MT" panose="020B0602020104020603" pitchFamily="34" charset="0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1">
            <a:extLst>
              <a:ext uri="{FF2B5EF4-FFF2-40B4-BE49-F238E27FC236}">
                <a16:creationId xmlns:a16="http://schemas.microsoft.com/office/drawing/2014/main" id="{160121CE-BF30-7583-C307-0C8CD2F4F152}"/>
              </a:ext>
            </a:extLst>
          </p:cNvPr>
          <p:cNvSpPr txBox="1"/>
          <p:nvPr/>
        </p:nvSpPr>
        <p:spPr>
          <a:xfrm>
            <a:off x="390447" y="1408670"/>
            <a:ext cx="10481837" cy="1448830"/>
          </a:xfrm>
          <a:prstGeom prst="rect">
            <a:avLst/>
          </a:prstGeom>
          <a:noFill/>
        </p:spPr>
        <p:txBody>
          <a:bodyPr wrap="square" lIns="70907" tIns="35455" rIns="70907" bIns="35455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spc="-150" dirty="0">
              <a:solidFill>
                <a:srgbClr val="4489C8"/>
              </a:solidFill>
              <a:latin typeface="Times New Roman" panose="02020603050405020304" pitchFamily="18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400" b="1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  <a:sym typeface="+mn-ea"/>
              </a:rPr>
              <a:t>China International Fair For Trade In Services (CIFTIS)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spc="-150" dirty="0">
                <a:gradFill>
                  <a:gsLst>
                    <a:gs pos="0">
                      <a:srgbClr val="004776"/>
                    </a:gs>
                    <a:gs pos="100000">
                      <a:srgbClr val="769FB8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汉仪粗黑简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Meteorology and Global Trade Services 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Exhibition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Climate Economy Summit</a:t>
            </a:r>
            <a:endParaRPr lang="en-US" altLang="zh-CN" sz="2400" b="1" spc="-150" dirty="0">
              <a:solidFill>
                <a:srgbClr val="4489C8"/>
              </a:solidFill>
              <a:latin typeface="Times New Roman" panose="02020603050405020304" pitchFamily="18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buClrTx/>
              <a:buSzTx/>
              <a:buFont typeface="Arial" panose="020B0604020202020204" pitchFamily="34" charset="0"/>
              <a:buChar char="•"/>
            </a:pPr>
            <a:endParaRPr lang="en-US" altLang="zh-CN" sz="2400" b="1" spc="-150" dirty="0">
              <a:solidFill>
                <a:srgbClr val="4489C8"/>
              </a:solidFill>
              <a:latin typeface="Times New Roman" panose="02020603050405020304" pitchFamily="18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        </a:t>
            </a:r>
            <a:endParaRPr lang="zh-CN" altLang="en-US" spc="-150" dirty="0">
              <a:solidFill>
                <a:srgbClr val="4489C8"/>
              </a:solidFill>
              <a:latin typeface="Times New Roman" panose="02020603050405020304" pitchFamily="18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       </a:t>
            </a:r>
            <a:endParaRPr lang="en-US" altLang="zh-CN" sz="2000" spc="-150" dirty="0">
              <a:gradFill>
                <a:gsLst>
                  <a:gs pos="0">
                    <a:srgbClr val="004776"/>
                  </a:gs>
                  <a:gs pos="100000">
                    <a:srgbClr val="769FB8"/>
                  </a:gs>
                </a:gsLst>
                <a:lin ang="5400000" scaled="0"/>
              </a:gradFill>
              <a:latin typeface="Times New Roman" panose="02020603050405020304" pitchFamily="18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41D43D7-E224-F053-0C71-ADB7C5DC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17"/>
          <a:stretch>
            <a:fillRect/>
          </a:stretch>
        </p:blipFill>
        <p:spPr>
          <a:xfrm flipH="1">
            <a:off x="354345" y="4584766"/>
            <a:ext cx="3297555" cy="2029460"/>
          </a:xfrm>
          <a:prstGeom prst="rect">
            <a:avLst/>
          </a:prstGeom>
        </p:spPr>
      </p:pic>
      <p:pic>
        <p:nvPicPr>
          <p:cNvPr id="17" name="图片 16" descr="一群人站在火车旁的站台上&#10;&#10;描述已自动生成">
            <a:extLst>
              <a:ext uri="{FF2B5EF4-FFF2-40B4-BE49-F238E27FC236}">
                <a16:creationId xmlns:a16="http://schemas.microsoft.com/office/drawing/2014/main" id="{0AECEC59-4BAF-D007-2C76-844FF95AA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14" y="4584766"/>
            <a:ext cx="3029170" cy="2014728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F42BFD4-FE16-8BAD-3531-02407C131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 bwMode="auto">
          <a:xfrm>
            <a:off x="3735192" y="4584766"/>
            <a:ext cx="402463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07D4439-8D38-6A1F-68EE-6A5A4A1AF7CF}"/>
              </a:ext>
            </a:extLst>
          </p:cNvPr>
          <p:cNvSpPr txBox="1"/>
          <p:nvPr/>
        </p:nvSpPr>
        <p:spPr>
          <a:xfrm>
            <a:off x="177062" y="0"/>
            <a:ext cx="376840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3600" b="1" cap="all" dirty="0">
                <a:solidFill>
                  <a:schemeClr val="bg1"/>
                </a:solidFill>
                <a:latin typeface="Tw Cen MT" panose="020B0602020104020603" pitchFamily="34" charset="0"/>
                <a:ea typeface="思源黑体 CN Bold" panose="020B0800000000000000" charset="-122"/>
              </a:rPr>
              <a:t>Practice Cases</a:t>
            </a:r>
          </a:p>
          <a:p>
            <a:pPr>
              <a:lnSpc>
                <a:spcPts val="3800"/>
              </a:lnSpc>
            </a:pPr>
            <a:r>
              <a:rPr lang="en-US" altLang="zh-CN" sz="3600" b="1" cap="all" dirty="0">
                <a:solidFill>
                  <a:schemeClr val="bg1"/>
                </a:solidFill>
                <a:latin typeface="Tw Cen MT" panose="020B0602020104020603" pitchFamily="34" charset="0"/>
                <a:ea typeface="思源黑体 CN Bold" panose="020B0800000000000000" charset="-122"/>
              </a:rPr>
              <a:t> in China</a:t>
            </a:r>
            <a:endParaRPr lang="zh-CN" altLang="en-US" sz="3600" b="1" cap="all" dirty="0">
              <a:solidFill>
                <a:schemeClr val="bg1"/>
              </a:solidFill>
              <a:latin typeface="Tw Cen MT" panose="020B0602020104020603" pitchFamily="34" charset="0"/>
              <a:ea typeface="思源黑体 CN Bold" panose="020B0800000000000000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6A41774-E130-7AE3-E3B2-5123CBFD4689}"/>
              </a:ext>
            </a:extLst>
          </p:cNvPr>
          <p:cNvSpPr txBox="1"/>
          <p:nvPr/>
        </p:nvSpPr>
        <p:spPr>
          <a:xfrm>
            <a:off x="354345" y="2984566"/>
            <a:ext cx="953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</a:rPr>
              <a:t> the China-ASEAN Meteorological Equipment and Services Exhibition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</a:rPr>
              <a:t>Annual Conference of  CMSA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90B2EBA-60CC-AF50-1B5B-3C986D98903E}"/>
              </a:ext>
            </a:extLst>
          </p:cNvPr>
          <p:cNvSpPr txBox="1"/>
          <p:nvPr/>
        </p:nvSpPr>
        <p:spPr>
          <a:xfrm>
            <a:off x="277407" y="1147060"/>
            <a:ext cx="104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</a:rPr>
              <a:t>Ⅰ</a:t>
            </a:r>
            <a:r>
              <a:rPr lang="en-US" altLang="zh-CN" sz="2800" b="1" spc="-150" dirty="0">
                <a:solidFill>
                  <a:srgbClr val="4489C8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</a:rPr>
              <a:t>. Serve as a platform for public-private exchange in the field of meteorology</a:t>
            </a:r>
            <a:endParaRPr lang="zh-CN" altLang="en-US" sz="2800" b="1" spc="-150" dirty="0">
              <a:solidFill>
                <a:srgbClr val="4489C8"/>
              </a:solidFill>
              <a:latin typeface="Tw Cen MT" panose="020B0602020104020603" pitchFamily="34" charset="0"/>
              <a:ea typeface="汉仪粗黑简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13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432935" y="2087245"/>
            <a:ext cx="3326130" cy="3326130"/>
          </a:xfrm>
          <a:prstGeom prst="ellipse">
            <a:avLst/>
          </a:prstGeom>
          <a:noFill/>
          <a:ln>
            <a:solidFill>
              <a:srgbClr val="448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996815" y="2651125"/>
            <a:ext cx="2198370" cy="2198370"/>
          </a:xfrm>
          <a:prstGeom prst="ellipse">
            <a:avLst/>
          </a:prstGeom>
          <a:solidFill>
            <a:srgbClr val="448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500245" y="2438400"/>
            <a:ext cx="563880" cy="2688590"/>
            <a:chOff x="7087" y="3840"/>
            <a:chExt cx="888" cy="4234"/>
          </a:xfrm>
        </p:grpSpPr>
        <p:sp>
          <p:nvSpPr>
            <p:cNvPr id="15" name="椭圆 14"/>
            <p:cNvSpPr/>
            <p:nvPr/>
          </p:nvSpPr>
          <p:spPr>
            <a:xfrm>
              <a:off x="7087" y="3840"/>
              <a:ext cx="888" cy="888"/>
            </a:xfrm>
            <a:prstGeom prst="ellipse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7087" y="7186"/>
              <a:ext cx="888" cy="888"/>
            </a:xfrm>
            <a:prstGeom prst="ellipse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7421980" y="3329305"/>
            <a:ext cx="563880" cy="563880"/>
          </a:xfrm>
          <a:prstGeom prst="ellipse">
            <a:avLst/>
          </a:prstGeom>
          <a:solidFill>
            <a:srgbClr val="448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500245" y="3211830"/>
            <a:ext cx="319214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CASES IN</a:t>
            </a:r>
          </a:p>
          <a:p>
            <a:pPr algn="ctr"/>
            <a:r>
              <a:rPr lang="en-US" altLang="zh-CN" sz="3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CHINA</a:t>
            </a:r>
            <a:endParaRPr lang="zh-CN" altLang="en-US" sz="3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8505" y="1879600"/>
            <a:ext cx="3728085" cy="2682875"/>
            <a:chOff x="1491" y="2629"/>
            <a:chExt cx="5871" cy="4225"/>
          </a:xfrm>
        </p:grpSpPr>
        <p:sp>
          <p:nvSpPr>
            <p:cNvPr id="9" name="文本框 8"/>
            <p:cNvSpPr txBox="1"/>
            <p:nvPr/>
          </p:nvSpPr>
          <p:spPr>
            <a:xfrm>
              <a:off x="1491" y="2629"/>
              <a:ext cx="5136" cy="1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w Cen MT" panose="020B0602020104020603" pitchFamily="34" charset="0"/>
                  <a:ea typeface="思源黑体 CN Medium" panose="020B0600000000000000" charset="-122"/>
                  <a:cs typeface="思源黑体 CN Medium" panose="020B0600000000000000" charset="-122"/>
                </a:rPr>
                <a:t>National meteorological "14th Five-Year plan"</a:t>
              </a:r>
            </a:p>
            <a:p>
              <a:pPr algn="l">
                <a:lnSpc>
                  <a:spcPct val="150000"/>
                </a:lnSpc>
              </a:pP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94" y="3870"/>
              <a:ext cx="5768" cy="2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  <a:alpha val="77000"/>
                    </a:schemeClr>
                  </a:solidFill>
                  <a:latin typeface="Times New Roman" panose="02020603050405020304" pitchFamily="18" charset="0"/>
                  <a:ea typeface="思源黑体 CN Medium" panose="020B0600000000000000" charset="-122"/>
                  <a:cs typeface="Times New Roman" panose="02020603050405020304" pitchFamily="18" charset="0"/>
                </a:rPr>
                <a:t>Put forward: "improve diversified investment mechanism", "increase openness and cooperation", "encourage social resources to participate in meteorological service supply"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8335" y="3008931"/>
            <a:ext cx="9979366" cy="3128010"/>
            <a:chOff x="2150" y="-230"/>
            <a:chExt cx="4246" cy="4926"/>
          </a:xfrm>
        </p:grpSpPr>
        <p:sp>
          <p:nvSpPr>
            <p:cNvPr id="13" name="文本框 12"/>
            <p:cNvSpPr txBox="1"/>
            <p:nvPr/>
          </p:nvSpPr>
          <p:spPr>
            <a:xfrm>
              <a:off x="2150" y="3387"/>
              <a:ext cx="4246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  <a:ea typeface="思源黑体 CN Medium" panose="020B0600000000000000" charset="-122"/>
                  <a:cs typeface="思源黑体 CN Medium" panose="020B0600000000000000" charset="-122"/>
                </a:rPr>
                <a:t>CMSA led a joint effort to bid for the emergency rescue command system which provides decision support to the Ministry of Emergency Management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3534" y="3106"/>
              <a:ext cx="404" cy="110"/>
            </a:xfrm>
            <a:prstGeom prst="rect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5A63B04-6C84-4A40-B757-EF270049B51E}"/>
                </a:ext>
              </a:extLst>
            </p:cNvPr>
            <p:cNvSpPr/>
            <p:nvPr/>
          </p:nvSpPr>
          <p:spPr>
            <a:xfrm>
              <a:off x="3538" y="-230"/>
              <a:ext cx="404" cy="110"/>
            </a:xfrm>
            <a:prstGeom prst="rect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759065" y="1829870"/>
            <a:ext cx="4671060" cy="2857500"/>
            <a:chOff x="1164" y="456"/>
            <a:chExt cx="7356" cy="4500"/>
          </a:xfrm>
        </p:grpSpPr>
        <p:sp>
          <p:nvSpPr>
            <p:cNvPr id="50" name="文本框 49"/>
            <p:cNvSpPr txBox="1"/>
            <p:nvPr/>
          </p:nvSpPr>
          <p:spPr>
            <a:xfrm>
              <a:off x="1164" y="456"/>
              <a:ext cx="735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w Cen MT" panose="020B0602020104020603" pitchFamily="34" charset="0"/>
                  <a:ea typeface="思源黑体 CN Medium" panose="020B0600000000000000" charset="-122"/>
                  <a:cs typeface="思源黑体 CN Medium" panose="020B0600000000000000" charset="-122"/>
                </a:rPr>
                <a:t>The State Council issued the Outline for the high-quality Development of Meteorology(2022-2035)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694" y="3717"/>
              <a:ext cx="6451" cy="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  <a:alpha val="77000"/>
                    </a:schemeClr>
                  </a:solidFill>
                  <a:latin typeface="Times New Roman" panose="02020603050405020304" pitchFamily="18" charset="0"/>
                  <a:ea typeface="思源黑体 CN Medium" panose="020B0600000000000000" charset="-122"/>
                  <a:cs typeface="Times New Roman" panose="02020603050405020304" pitchFamily="18" charset="0"/>
                </a:rPr>
                <a:t>“Actively guide social forces to promote high-quality meteorological development."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1573" y="3298"/>
              <a:ext cx="1232" cy="119"/>
            </a:xfrm>
            <a:prstGeom prst="rect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4500245" y="2524125"/>
            <a:ext cx="564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01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7454900" y="3411855"/>
            <a:ext cx="564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02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4499610" y="4658360"/>
            <a:ext cx="564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03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6BE9F3C-2686-4D28-8412-7B5B10B1EB45}"/>
              </a:ext>
            </a:extLst>
          </p:cNvPr>
          <p:cNvSpPr txBox="1"/>
          <p:nvPr/>
        </p:nvSpPr>
        <p:spPr>
          <a:xfrm>
            <a:off x="337981" y="61436"/>
            <a:ext cx="4234019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思源黑体 CN Bold" panose="020B0800000000000000" charset="-122"/>
                <a:cs typeface="+mn-cs"/>
              </a:rPr>
              <a:t>Practice Cases</a:t>
            </a: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思源黑体 CN Bold" panose="020B0800000000000000" charset="-122"/>
                <a:cs typeface="+mn-cs"/>
              </a:rPr>
              <a:t> in China</a:t>
            </a:r>
            <a:endParaRPr kumimoji="0" lang="zh-CN" altLang="en-US" sz="3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8B11E2-C4D9-F5DA-4F98-E3E1A99C8420}"/>
              </a:ext>
            </a:extLst>
          </p:cNvPr>
          <p:cNvSpPr txBox="1"/>
          <p:nvPr/>
        </p:nvSpPr>
        <p:spPr>
          <a:xfrm>
            <a:off x="0" y="116567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w Cen MT" panose="020B0602020104020603" pitchFamily="34" charset="0"/>
                <a:ea typeface="思源黑体 CN Medium" panose="020B0600000000000000" charset="-122"/>
              </a:rPr>
              <a:t>Ⅱ. Facilitate  private enterprises in bidding for government  sponsored  projects </a:t>
            </a:r>
            <a:r>
              <a:rPr lang="zh-CN" altLang="en-US" sz="2800" b="1" dirty="0">
                <a:solidFill>
                  <a:srgbClr val="0070C0"/>
                </a:solidFill>
                <a:latin typeface="Tw Cen MT" panose="020B0602020104020603" pitchFamily="34" charset="0"/>
                <a:ea typeface="思源黑体 CN Medium" panose="020B0600000000000000" charset="-122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070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97EE25FC-EEB0-B8D7-1992-F696E1EF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15" y="4087618"/>
            <a:ext cx="3992190" cy="189553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CD208D46-3AE5-9004-FC9E-390B6F4FE009}"/>
              </a:ext>
            </a:extLst>
          </p:cNvPr>
          <p:cNvSpPr txBox="1"/>
          <p:nvPr/>
        </p:nvSpPr>
        <p:spPr>
          <a:xfrm>
            <a:off x="648943" y="1048267"/>
            <a:ext cx="10761344" cy="810266"/>
          </a:xfrm>
          <a:prstGeom prst="rect">
            <a:avLst/>
          </a:prstGeom>
          <a:noFill/>
        </p:spPr>
        <p:txBody>
          <a:bodyPr wrap="square" lIns="70907" tIns="35455" rIns="70907" bIns="35455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spc="-150" dirty="0">
                <a:solidFill>
                  <a:srgbClr val="0070C0"/>
                </a:solidFill>
                <a:latin typeface="Times New Roman" panose="02020603050405020304" pitchFamily="18" charset="0"/>
                <a:ea typeface="汉仪粗黑简" charset="-122"/>
                <a:cs typeface="Times New Roman" panose="02020603050405020304" pitchFamily="18" charset="0"/>
                <a:sym typeface="+mn-ea"/>
              </a:rPr>
              <a:t>Bring the meteorological sector  and local governments  together under the national strategy of  </a:t>
            </a:r>
            <a:r>
              <a:rPr lang="en-US" altLang="zh-CN" sz="2400" b="1" spc="-150" dirty="0">
                <a:solidFill>
                  <a:srgbClr val="0070C0"/>
                </a:solidFill>
                <a:latin typeface="Times New Roman" panose="02020603050405020304" pitchFamily="18" charset="0"/>
                <a:ea typeface="汉仪粗黑简" charset="-122"/>
                <a:cs typeface="Times New Roman" panose="02020603050405020304" pitchFamily="18" charset="0"/>
              </a:rPr>
              <a:t>green and low carbon development</a:t>
            </a:r>
            <a:endParaRPr lang="en-US" altLang="zh-CN" sz="2400" b="1" spc="-150" dirty="0">
              <a:solidFill>
                <a:srgbClr val="0070C0"/>
              </a:solidFill>
              <a:latin typeface="Times New Roman" panose="02020603050405020304" pitchFamily="18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7188656E-31AA-114B-FE8B-AB0A0CB71C2C}"/>
              </a:ext>
            </a:extLst>
          </p:cNvPr>
          <p:cNvSpPr txBox="1"/>
          <p:nvPr/>
        </p:nvSpPr>
        <p:spPr>
          <a:xfrm>
            <a:off x="715327" y="6017201"/>
            <a:ext cx="1076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Designate China's natural oxygen park as a green industry cluster, unleashing the potential of meteorology for economic development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B886A3-4561-6F3C-5F88-DAB980F53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501" y="4087618"/>
            <a:ext cx="3209290" cy="19221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187A37-1B47-26F9-0ACB-EB50896AD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172" y="2091833"/>
            <a:ext cx="3209290" cy="199644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85B734-DAAF-8E90-C983-19907B923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43" y="2029447"/>
            <a:ext cx="3932238" cy="2325985"/>
          </a:xfrm>
          <a:prstGeom prst="rect">
            <a:avLst/>
          </a:prstGeom>
        </p:spPr>
      </p:pic>
      <p:pic>
        <p:nvPicPr>
          <p:cNvPr id="47" name="图片 46" descr="街道边的草地和树&#10;&#10;描述已自动生成">
            <a:extLst>
              <a:ext uri="{FF2B5EF4-FFF2-40B4-BE49-F238E27FC236}">
                <a16:creationId xmlns:a16="http://schemas.microsoft.com/office/drawing/2014/main" id="{C699F887-99EB-B7D6-426B-16D38D6CB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07" y="2064567"/>
            <a:ext cx="2938939" cy="3918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16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38" y="2028825"/>
            <a:ext cx="5718747" cy="342802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5400040" y="2028825"/>
            <a:ext cx="3552190" cy="622300"/>
            <a:chOff x="8577" y="3561"/>
            <a:chExt cx="5594" cy="980"/>
          </a:xfrm>
        </p:grpSpPr>
        <p:sp>
          <p:nvSpPr>
            <p:cNvPr id="7" name="圆角矩形 6"/>
            <p:cNvSpPr/>
            <p:nvPr/>
          </p:nvSpPr>
          <p:spPr>
            <a:xfrm>
              <a:off x="8577" y="3561"/>
              <a:ext cx="5367" cy="980"/>
            </a:xfrm>
            <a:prstGeom prst="roundRect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804" y="3579"/>
              <a:ext cx="5367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chemeClr val="bg2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INN</a:t>
              </a:r>
              <a:r>
                <a:rPr lang="en-US" altLang="zh-CN" b="1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OVATION PLATFORM</a:t>
              </a:r>
              <a:endParaRPr lang="zh-CN" altLang="en-US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6204584" y="2983693"/>
            <a:ext cx="59874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  <a:alpha val="77000"/>
                  </a:schemeClr>
                </a:solidFill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</a:rPr>
              <a:t>drive market-oriented technology innovation with the joint efforts of  governments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  <a:alpha val="77000"/>
                  </a:schemeClr>
                </a:solidFill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</a:rPr>
              <a:t>, industries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  <a:alpha val="77000"/>
                  </a:schemeClr>
                </a:solidFill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</a:rPr>
              <a:t>and the academics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1">
                  <a:lumMod val="65000"/>
                  <a:lumOff val="35000"/>
                  <a:alpha val="77000"/>
                </a:schemeClr>
              </a:solidFill>
              <a:latin typeface="Times New Roman" panose="02020603050405020304" pitchFamily="18" charset="0"/>
              <a:ea typeface="思源黑体 CN Medium" panose="020B0600000000000000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  <a:alpha val="77000"/>
                  </a:schemeClr>
                </a:solidFill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</a:rPr>
              <a:t>enhance the capacity of  innovation in meteorological science and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chemeClr val="tx1">
                  <a:lumMod val="65000"/>
                  <a:lumOff val="35000"/>
                  <a:alpha val="77000"/>
                </a:schemeClr>
              </a:solidFill>
              <a:latin typeface="Times New Roman" panose="02020603050405020304" pitchFamily="18" charset="0"/>
              <a:ea typeface="思源黑体 CN Medium" panose="020B0600000000000000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  <a:alpha val="77000"/>
                  </a:schemeClr>
                </a:solidFill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</a:rPr>
              <a:t>promote the application of  technologies </a:t>
            </a:r>
            <a:endParaRPr lang="zh-CN" altLang="en-US" sz="2000" dirty="0">
              <a:solidFill>
                <a:schemeClr val="tx1">
                  <a:lumMod val="65000"/>
                  <a:lumOff val="35000"/>
                  <a:alpha val="77000"/>
                </a:schemeClr>
              </a:solidFill>
              <a:latin typeface="Times New Roman" panose="02020603050405020304" pitchFamily="18" charset="0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7188656E-31AA-114B-FE8B-AB0A0CB71C2C}"/>
              </a:ext>
            </a:extLst>
          </p:cNvPr>
          <p:cNvSpPr txBox="1"/>
          <p:nvPr/>
        </p:nvSpPr>
        <p:spPr>
          <a:xfrm>
            <a:off x="1151098" y="5721178"/>
            <a:ext cx="705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b="1" dirty="0">
                <a:solidFill>
                  <a:srgbClr val="4489C8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a </a:t>
            </a:r>
            <a:r>
              <a:rPr lang="en-US" altLang="zh-CN" dirty="0"/>
              <a:t>meteorological </a:t>
            </a:r>
            <a:r>
              <a:rPr kumimoji="1" b="1" dirty="0">
                <a:solidFill>
                  <a:srgbClr val="4489C8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 innovation platform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ECAD3A-3B7B-D195-70A9-42CBE6B446E3}"/>
              </a:ext>
            </a:extLst>
          </p:cNvPr>
          <p:cNvSpPr txBox="1"/>
          <p:nvPr/>
        </p:nvSpPr>
        <p:spPr>
          <a:xfrm>
            <a:off x="177063" y="1136822"/>
            <a:ext cx="1325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Tw Cen MT" panose="020B0602020104020603" pitchFamily="34" charset="0"/>
                <a:ea typeface="思源黑体 CN Medium" panose="020B0600000000000000" charset="-122"/>
              </a:rPr>
              <a:t>Ⅲ. Facilitate public-private cooperation in meteorological  research and development </a:t>
            </a:r>
            <a:endParaRPr lang="zh-CN" altLang="en-US" sz="2400" b="1" dirty="0">
              <a:solidFill>
                <a:srgbClr val="0070C0"/>
              </a:solidFill>
              <a:latin typeface="Tw Cen MT" panose="020B0602020104020603" pitchFamily="34" charset="0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A92280-85EF-2CC1-1DBF-49AB1A6BDD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664210" y="2343519"/>
            <a:ext cx="6032500" cy="325755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146925" y="2506908"/>
            <a:ext cx="4791075" cy="2844800"/>
            <a:chOff x="11274" y="3316"/>
            <a:chExt cx="7545" cy="4480"/>
          </a:xfrm>
        </p:grpSpPr>
        <p:sp>
          <p:nvSpPr>
            <p:cNvPr id="7" name="圆角矩形 6"/>
            <p:cNvSpPr/>
            <p:nvPr/>
          </p:nvSpPr>
          <p:spPr>
            <a:xfrm>
              <a:off x="11606" y="3316"/>
              <a:ext cx="5367" cy="980"/>
            </a:xfrm>
            <a:prstGeom prst="roundRect">
              <a:avLst/>
            </a:prstGeom>
            <a:solidFill>
              <a:srgbClr val="448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1274" y="3322"/>
              <a:ext cx="7545" cy="4474"/>
              <a:chOff x="11832" y="2830"/>
              <a:chExt cx="8063" cy="4474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1832" y="4105"/>
                <a:ext cx="8063" cy="3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思源黑体 CN Medium" panose="02010600030101010101" charset="-122"/>
                    <a:cs typeface="Times New Roman" panose="02020603050405020304" pitchFamily="18" charset="0"/>
                  </a:rPr>
                  <a:t>The data circulation and transaction among the members of the Committee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思源黑体 CN Medium" panose="02010600030101010101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思源黑体 CN Medium" panose="02010600030101010101" charset="-122"/>
                    <a:cs typeface="Times New Roman" panose="02020603050405020304" pitchFamily="18" charset="0"/>
                  </a:rPr>
                  <a:t> one-stop data registration, management, trading, and service.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思源黑体 CN Medium" panose="02010600030101010101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思源黑体 CN Medium" panose="02010600030101010101" charset="-122"/>
                    <a:cs typeface="Times New Roman" panose="02020603050405020304" pitchFamily="18" charset="0"/>
                  </a:rPr>
                  <a:t>Based on the public cloud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Medium" panose="02010600030101010101" charset="-122"/>
                  <a:ea typeface="思源黑体 CN Medium" panose="0201060003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2415" y="2830"/>
                <a:ext cx="5736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Trading platform for social observation data </a:t>
                </a:r>
                <a:endParaRPr lang="zh-CN" altLang="en-US" b="1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</p:grpSp>
      <p:sp>
        <p:nvSpPr>
          <p:cNvPr id="3" name="文本框 11">
            <a:extLst>
              <a:ext uri="{FF2B5EF4-FFF2-40B4-BE49-F238E27FC236}">
                <a16:creationId xmlns:a16="http://schemas.microsoft.com/office/drawing/2014/main" id="{CD208D46-3AE5-9004-FC9E-390B6F4FE009}"/>
              </a:ext>
            </a:extLst>
          </p:cNvPr>
          <p:cNvSpPr txBox="1"/>
          <p:nvPr/>
        </p:nvSpPr>
        <p:spPr>
          <a:xfrm>
            <a:off x="368647" y="1210259"/>
            <a:ext cx="10020876" cy="502490"/>
          </a:xfrm>
          <a:prstGeom prst="rect">
            <a:avLst/>
          </a:prstGeom>
          <a:noFill/>
        </p:spPr>
        <p:txBody>
          <a:bodyPr wrap="square" lIns="70907" tIns="35455" rIns="70907" bIns="35455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spc="-150" dirty="0">
                <a:solidFill>
                  <a:srgbClr val="0070C0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  <a:sym typeface="+mn-ea"/>
              </a:rPr>
              <a:t>Ⅳ</a:t>
            </a:r>
            <a:r>
              <a:rPr lang="zh-CN" altLang="en-US" sz="2800" b="1" spc="-150" dirty="0">
                <a:solidFill>
                  <a:srgbClr val="0070C0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zh-CN" sz="2800" b="1" spc="-150" dirty="0">
                <a:solidFill>
                  <a:srgbClr val="0070C0"/>
                </a:solidFill>
                <a:latin typeface="Tw Cen MT" panose="020B0602020104020603" pitchFamily="34" charset="0"/>
                <a:ea typeface="汉仪粗黑简" charset="-122"/>
                <a:cs typeface="Times New Roman" panose="02020603050405020304" pitchFamily="18" charset="0"/>
                <a:sym typeface="+mn-ea"/>
              </a:rPr>
              <a:t>Partnership for the sharing  of meteorological data</a:t>
            </a:r>
            <a:endParaRPr lang="zh-CN" altLang="en-US" sz="2800" b="1" spc="-150" dirty="0">
              <a:solidFill>
                <a:srgbClr val="0070C0"/>
              </a:solidFill>
              <a:latin typeface="Tw Cen MT" panose="020B0602020104020603" pitchFamily="34" charset="0"/>
              <a:ea typeface="汉仪粗黑简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7188656E-31AA-114B-FE8B-AB0A0CB71C2C}"/>
              </a:ext>
            </a:extLst>
          </p:cNvPr>
          <p:cNvSpPr txBox="1"/>
          <p:nvPr/>
        </p:nvSpPr>
        <p:spPr>
          <a:xfrm>
            <a:off x="177062" y="6009108"/>
            <a:ext cx="1076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rgbClr val="4489C8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System architecture of the trading platform for Earth system social observation data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0FE5550-564B-EC58-5F20-FC45C9C8D15F}"/>
              </a:ext>
            </a:extLst>
          </p:cNvPr>
          <p:cNvSpPr txBox="1"/>
          <p:nvPr/>
        </p:nvSpPr>
        <p:spPr>
          <a:xfrm>
            <a:off x="1312545" y="2709279"/>
            <a:ext cx="14420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Industry ministries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77C9EF-E187-9A66-30C1-44C1D95E8296}"/>
              </a:ext>
            </a:extLst>
          </p:cNvPr>
          <p:cNvSpPr txBox="1"/>
          <p:nvPr/>
        </p:nvSpPr>
        <p:spPr>
          <a:xfrm>
            <a:off x="2632710" y="2632444"/>
            <a:ext cx="3902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cientific </a:t>
            </a:r>
          </a:p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research institution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69B3CE-A2DA-C054-6BBA-63505E4AF03D}"/>
              </a:ext>
            </a:extLst>
          </p:cNvPr>
          <p:cNvSpPr txBox="1"/>
          <p:nvPr/>
        </p:nvSpPr>
        <p:spPr>
          <a:xfrm>
            <a:off x="3759200" y="2709279"/>
            <a:ext cx="14262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Social individual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ED7A60-A97E-31CB-1074-E05A4CE4281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49395" y="2950579"/>
            <a:ext cx="14262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trading</a:t>
            </a:r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 portal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531DED-5214-1F64-7DB2-B92E9FF173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420" y="3388094"/>
            <a:ext cx="1426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Data browsing and acquisition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B09797-4814-3AA2-9496-1ABE23259D4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11730" y="3388094"/>
            <a:ext cx="1426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Data release and management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CFC75E-6AA8-15B5-5054-6E53A5FF708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44240" y="3388094"/>
            <a:ext cx="1426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Online development and analysis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4927DA5-42A0-589B-2717-A4CDE2776BC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48505" y="3388094"/>
            <a:ext cx="14262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Data trading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B704D09-6A9C-0506-E1DE-4079A3D60B9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270500" y="3388094"/>
            <a:ext cx="1426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user </a:t>
            </a:r>
          </a:p>
          <a:p>
            <a:r>
              <a: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55B3933-327B-84F1-FFCC-822D62934E4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221105" y="432027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acceptance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300090B-4CE5-A805-7212-107F1D01851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221105" y="3840849"/>
            <a:ext cx="1873885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sz="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convergence</a:t>
            </a:r>
            <a:r>
              <a:rPr sz="80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8D1B21E-FEAC-681F-24A2-E208CAC5C61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06980" y="3840849"/>
            <a:ext cx="1873885" cy="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sz="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storage </a:t>
            </a:r>
            <a:r>
              <a:rPr sz="80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5AD5FAC-ABE7-7EA7-C747-24EDE38A2C3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647440" y="3825609"/>
            <a:ext cx="187388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sz="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processing </a:t>
            </a:r>
            <a:r>
              <a:rPr sz="80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1D8FE65-123B-ACDC-0E46-9D725C0BFD1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965700" y="3846564"/>
            <a:ext cx="187388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sz="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service  </a:t>
            </a:r>
            <a:r>
              <a:rPr sz="80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EE1F895-2BD9-1A1C-E014-4E5D22DDEF6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851660" y="432027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Cleaning treatment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3CA0A38-4402-3F5B-EBA3-032EF08FC258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1730" y="430630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Metadata processing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A41EA49-E72F-BD98-5C84-6993B39BEC5E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992755" y="430630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data management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426DA1B-1A5A-0C2C-8E76-E0D365509C5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276725" y="432535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scheduling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FF73E7A-7E5B-CEED-80C4-FEABC6C1D1C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872355" y="4329799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Download and push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FE95BE4-98EC-F0E9-B919-F4340DED116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5464810" y="432662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interface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C36E1D4-68F5-F31F-5CB7-C36F56D60CFC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3686175" y="4309479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algorithms library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829764C-1296-F9F8-3D97-371915D0A7F5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328420" y="5514074"/>
            <a:ext cx="902970" cy="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ount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C3BA7EE-4FA2-C778-B1F3-2A60F8079105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0" y="3003919"/>
            <a:ext cx="846455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specification 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4EC135B-23A0-E19D-58DD-1FAADA61717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583680" y="4277729"/>
            <a:ext cx="902970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Operation and maintenance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A34BCDE-C60B-ECDB-2243-0D2D8FDD1B7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556375" y="3748774"/>
            <a:ext cx="9029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Surveillance Warning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FB0B799-C607-DB04-4151-84953B4041F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563995" y="3080119"/>
            <a:ext cx="914400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Monitoring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5A93F61-86B1-0B54-83B9-13849C37C84E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506980" y="5163554"/>
            <a:ext cx="2524125" cy="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Resources 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(Public Cloud)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6D7FF83-6455-CBA1-DDA2-225EA97207E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5379085" y="5514074"/>
            <a:ext cx="902970" cy="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iddleware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97268E5-5B33-FEE8-D2EC-F9841A44250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049395" y="5514074"/>
            <a:ext cx="902970" cy="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ata </a:t>
            </a:r>
            <a:r>
              <a:rPr 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ase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042ECB-D8AF-D075-19A7-F97D5630EF79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632710" y="5514074"/>
            <a:ext cx="902970" cy="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C155768-E71F-BE59-7164-6EF2F626E844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43510" y="3786874"/>
            <a:ext cx="63627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Trading norms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590E69D-6BF1-DAC6-37F5-3437DB80E990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37465" y="4329799"/>
            <a:ext cx="742315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sz="1000">
                <a:latin typeface="Times New Roman" panose="02020603050405020304" pitchFamily="18" charset="0"/>
                <a:cs typeface="Times New Roman" panose="02020603050405020304" pitchFamily="18" charset="0"/>
              </a:rPr>
              <a:t>Technical Standards</a:t>
            </a:r>
          </a:p>
        </p:txBody>
      </p:sp>
      <p:sp>
        <p:nvSpPr>
          <p:cNvPr id="2" name="圆角矩形 80">
            <a:extLst>
              <a:ext uri="{FF2B5EF4-FFF2-40B4-BE49-F238E27FC236}">
                <a16:creationId xmlns:a16="http://schemas.microsoft.com/office/drawing/2014/main" id="{9868A35B-BD97-3DDD-7834-90BE12CF2B1F}"/>
              </a:ext>
            </a:extLst>
          </p:cNvPr>
          <p:cNvSpPr/>
          <p:nvPr/>
        </p:nvSpPr>
        <p:spPr>
          <a:xfrm rot="16200000">
            <a:off x="8751043" y="134173"/>
            <a:ext cx="622300" cy="2654661"/>
          </a:xfrm>
          <a:prstGeom prst="roundRect">
            <a:avLst/>
          </a:prstGeom>
          <a:solidFill>
            <a:srgbClr val="A5BFD1"/>
          </a:solidFill>
          <a:ln w="19050" cap="flat" cmpd="sng" algn="ctr">
            <a:solidFill>
              <a:srgbClr val="AEC5D6"/>
            </a:solidFill>
            <a:prstDash val="solid"/>
            <a:miter lim="800000"/>
          </a:ln>
          <a:effectLst/>
        </p:spPr>
        <p:txBody>
          <a:bodyPr vert="eaVert" lIns="91433" tIns="45715" rIns="91433" bIns="45715" rtlCol="0" anchor="ctr"/>
          <a:lstStyle/>
          <a:p>
            <a:pPr marL="0" marR="0" lvl="0" indent="0" algn="ctr" defTabSz="21602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kern="0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Professional </a:t>
            </a:r>
            <a:r>
              <a:rPr kumimoji="0" lang="zh-CN" altLang="en-US" sz="1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Committee on Earth System Social Observations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657F88-2FFE-999C-263B-47BE24604F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74130" y="4268470"/>
            <a:ext cx="5182235" cy="17938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06CFA8-6533-5AFE-1100-78D824AC1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35" y="1107428"/>
            <a:ext cx="5030433" cy="3032137"/>
          </a:xfrm>
          <a:prstGeom prst="rect">
            <a:avLst/>
          </a:prstGeom>
        </p:spPr>
      </p:pic>
      <p:pic>
        <p:nvPicPr>
          <p:cNvPr id="4" name="图片 3" descr="图形用户界面&#10;&#10;描述已自动生成">
            <a:extLst>
              <a:ext uri="{FF2B5EF4-FFF2-40B4-BE49-F238E27FC236}">
                <a16:creationId xmlns:a16="http://schemas.microsoft.com/office/drawing/2014/main" id="{1AF40CAC-CEB2-7A7F-369F-4F4FD19BD8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5159" t="5418" r="7193" b="34224"/>
          <a:stretch>
            <a:fillRect/>
          </a:stretch>
        </p:blipFill>
        <p:spPr>
          <a:xfrm>
            <a:off x="0" y="3682220"/>
            <a:ext cx="5182235" cy="28321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B12462-9693-68DF-D6FF-6A4B89EA15C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6468249"/>
            <a:ext cx="582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b="1" dirty="0">
                <a:solidFill>
                  <a:srgbClr val="01203C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Global-to-Regional Integrated forecast SysTem (GRIST)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BDE2AC8-32EE-2469-04C6-E47A038DF38B}"/>
              </a:ext>
            </a:extLst>
          </p:cNvPr>
          <p:cNvSpPr txBox="1"/>
          <p:nvPr/>
        </p:nvSpPr>
        <p:spPr>
          <a:xfrm>
            <a:off x="6255657" y="6191250"/>
            <a:ext cx="602333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b="1" dirty="0">
                <a:solidFill>
                  <a:srgbClr val="0070C0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  <a:sym typeface="+mn-ea"/>
              </a:rPr>
              <a:t>Quality Rating of </a:t>
            </a:r>
            <a:r>
              <a:rPr kumimoji="1" b="1" dirty="0">
                <a:solidFill>
                  <a:srgbClr val="0070C0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assessed APP Weather Hazard Warning Signal Dissemination  (2022 Part)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B13A29B-9B99-28BC-6277-E59E19F438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6" y="1588867"/>
            <a:ext cx="4148455" cy="20575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E97C2C7-8B9D-A942-75D6-4AAA22B71906}"/>
              </a:ext>
            </a:extLst>
          </p:cNvPr>
          <p:cNvSpPr txBox="1"/>
          <p:nvPr/>
        </p:nvSpPr>
        <p:spPr>
          <a:xfrm>
            <a:off x="-704533" y="984082"/>
            <a:ext cx="659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01203C"/>
                </a:solidFill>
                <a:latin typeface="Times New Roman" panose="02020603050405020304" pitchFamily="18" charset="0"/>
                <a:ea typeface="LANTINGHEI SC DEMIBOLD" panose="02000000000000000000" pitchFamily="2" charset="-122"/>
                <a:cs typeface="Times New Roman" panose="02020603050405020304" pitchFamily="18" charset="0"/>
              </a:rPr>
              <a:t>Unified weather-climate model system</a:t>
            </a:r>
            <a:endParaRPr kumimoji="1" lang="zh-CN" altLang="en-US" sz="2400" b="1" dirty="0">
              <a:solidFill>
                <a:srgbClr val="01203C"/>
              </a:solidFill>
              <a:latin typeface="Times New Roman" panose="02020603050405020304" pitchFamily="18" charset="0"/>
              <a:ea typeface="LANTINGHEI SC DEMIBOLD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076E8A-EAB4-8776-8E23-806E7B6B0218}"/>
              </a:ext>
            </a:extLst>
          </p:cNvPr>
          <p:cNvSpPr txBox="1"/>
          <p:nvPr/>
        </p:nvSpPr>
        <p:spPr>
          <a:xfrm>
            <a:off x="177063" y="-8111"/>
            <a:ext cx="415339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3200" b="1" cap="all" dirty="0">
                <a:solidFill>
                  <a:schemeClr val="bg1"/>
                </a:solidFill>
                <a:latin typeface="Tw Cen MT" panose="020B0602020104020603" pitchFamily="34" charset="0"/>
                <a:ea typeface="思源黑体 CN Bold" panose="020B0800000000000000" charset="-122"/>
              </a:rPr>
              <a:t>PIESAT </a:t>
            </a:r>
          </a:p>
          <a:p>
            <a:pPr>
              <a:lnSpc>
                <a:spcPts val="3800"/>
              </a:lnSpc>
            </a:pPr>
            <a:r>
              <a:rPr lang="en-US" altLang="zh-CN" sz="3200" b="1" cap="all" dirty="0">
                <a:solidFill>
                  <a:schemeClr val="bg1"/>
                </a:solidFill>
                <a:latin typeface="Tw Cen MT" panose="020B0602020104020603" pitchFamily="34" charset="0"/>
                <a:ea typeface="思源黑体 CN Bold" panose="020B0800000000000000" charset="-122"/>
              </a:rPr>
              <a:t>MOJI Weather</a:t>
            </a:r>
            <a:endParaRPr lang="zh-CN" altLang="en-US" sz="3200" b="1" cap="all" dirty="0">
              <a:solidFill>
                <a:schemeClr val="bg1"/>
              </a:solidFill>
              <a:latin typeface="Tw Cen MT" panose="020B0602020104020603" pitchFamily="34" charset="0"/>
              <a:ea typeface="思源黑体 CN Bold" panose="020B08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9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项目推近资源 2"/>
          <p:cNvPicPr>
            <a:picLocks noChangeAspect="1"/>
          </p:cNvPicPr>
          <p:nvPr/>
        </p:nvPicPr>
        <p:blipFill>
          <a:blip r:embed="rId4"/>
          <a:srcRect r="1290" b="3342"/>
          <a:stretch>
            <a:fillRect/>
          </a:stretch>
        </p:blipFill>
        <p:spPr>
          <a:xfrm>
            <a:off x="6009005" y="4017645"/>
            <a:ext cx="6182995" cy="2840355"/>
          </a:xfrm>
          <a:prstGeom prst="rect">
            <a:avLst/>
          </a:prstGeom>
        </p:spPr>
      </p:pic>
      <p:pic>
        <p:nvPicPr>
          <p:cNvPr id="4" name="图片 3" descr="项目推近资源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721735" cy="373570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890270" y="2220495"/>
            <a:ext cx="10756265" cy="3050540"/>
            <a:chOff x="2498" y="2820"/>
            <a:chExt cx="16939" cy="4804"/>
          </a:xfrm>
        </p:grpSpPr>
        <p:sp>
          <p:nvSpPr>
            <p:cNvPr id="6" name="文本框 5"/>
            <p:cNvSpPr txBox="1"/>
            <p:nvPr/>
          </p:nvSpPr>
          <p:spPr>
            <a:xfrm>
              <a:off x="2498" y="2820"/>
              <a:ext cx="16939" cy="4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b="1" dirty="0">
                  <a:solidFill>
                    <a:srgbClr val="0070C0"/>
                  </a:solidFill>
                  <a:latin typeface="Tw Cen MT" panose="020B0602020104020603" pitchFamily="34" charset="0"/>
                </a:rPr>
                <a:t>Thanks for listening</a:t>
              </a:r>
            </a:p>
            <a:p>
              <a:pPr algn="ctr"/>
              <a:endParaRPr lang="zh-CN" altLang="en-US" sz="6600" cap="all" dirty="0">
                <a:solidFill>
                  <a:srgbClr val="4489C8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017" y="5055"/>
              <a:ext cx="1108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cap="all" dirty="0">
                <a:solidFill>
                  <a:srgbClr val="01203C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482" y="6966"/>
              <a:ext cx="8970" cy="658"/>
            </a:xfrm>
            <a:prstGeom prst="roundRect">
              <a:avLst/>
            </a:prstGeom>
            <a:solidFill>
              <a:srgbClr val="4489C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158" y="7042"/>
              <a:ext cx="961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cap="all" dirty="0">
                  <a:solidFill>
                    <a:schemeClr val="bg1"/>
                  </a:solidFill>
                  <a:uFillTx/>
                  <a:latin typeface="Times New Roman" panose="02020603050405020304" pitchFamily="18" charset="0"/>
                  <a:ea typeface="思源黑体 CN Medium" panose="020B0600000000000000" charset="-122"/>
                  <a:cs typeface="Times New Roman" panose="02020603050405020304" pitchFamily="18" charset="0"/>
                </a:rPr>
                <a:t>China Meteorological Service Association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9196" y="6241"/>
              <a:ext cx="3000" cy="29"/>
            </a:xfrm>
            <a:prstGeom prst="line">
              <a:avLst/>
            </a:prstGeom>
            <a:ln>
              <a:solidFill>
                <a:srgbClr val="4489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534BFF9-A46F-983A-536B-8EA07D9EA230}"/>
              </a:ext>
            </a:extLst>
          </p:cNvPr>
          <p:cNvSpPr txBox="1"/>
          <p:nvPr/>
        </p:nvSpPr>
        <p:spPr>
          <a:xfrm>
            <a:off x="1860867" y="3764028"/>
            <a:ext cx="955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E-mail: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cmsa@chinamsa.org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Contact number:0086-10-58993503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63edf57-a1c2-4169-891c-1fea60a077a6"/>
  <p:tag name="COMMONDATA" val="eyJjb3VudCI6MSwiaGRpZCI6IjYwYzZlNmUyZDNkZjVlNTMyYjFjMDY0ODA5OGI3MDU1IiwidXNlckNvdW50Ijox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31,&quot;width&quot;:755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83,&quot;width&quot;:58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1101</Words>
  <Application>Microsoft Office PowerPoint</Application>
  <PresentationFormat>Widescreen</PresentationFormat>
  <Paragraphs>134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quya</cp:lastModifiedBy>
  <cp:revision>276</cp:revision>
  <dcterms:created xsi:type="dcterms:W3CDTF">2019-06-19T02:08:00Z</dcterms:created>
  <dcterms:modified xsi:type="dcterms:W3CDTF">2023-10-06T09:35:17Z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E31401CE6FB54762A2FFEAE40A93FBE6_11</vt:lpwstr>
  </property>
  <property fmtid="{D5CDD505-2E9C-101B-9397-08002B2CF9AE}" pid="4" name="KSOTemplateUUID">
    <vt:lpwstr>v1.0_mb_Zfpo6d2sMsdyXULXfozY4g==</vt:lpwstr>
  </property>
</Properties>
</file>