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6"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
      <p:font typeface="Poppins" panose="00000500000000000000" pitchFamily="2"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Roboto Medium" panose="02000000000000000000" pitchFamily="2"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j0qcuv02i9AhIy7qCgAKrBsMj0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78F51-64F7-712B-9D67-34116D1476B5}" v="4" dt="2023-04-30T13:29:03.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77"/>
  </p:normalViewPr>
  <p:slideViewPr>
    <p:cSldViewPr snapToGrid="0">
      <p:cViewPr varScale="1">
        <p:scale>
          <a:sx n="101" d="100"/>
          <a:sy n="101" d="100"/>
        </p:scale>
        <p:origin x="118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21" Type="http://schemas.openxmlformats.org/officeDocument/2006/relationships/font" Target="fonts/font10.fntdata"/><Relationship Id="rId34" Type="http://schemas.openxmlformats.org/officeDocument/2006/relationships/font" Target="fonts/font23.fntdata"/><Relationship Id="rId42" Type="http://customschemas.google.com/relationships/presentationmetadata" Target="metadata"/><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font" Target="fonts/font20.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1pPr>
            <a:lvl2pPr marL="914400" marR="0" lvl="1"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2pPr>
            <a:lvl3pPr marL="1371600" marR="0" lvl="2"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3pPr>
            <a:lvl4pPr marL="1828800" marR="0" lvl="3"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4pPr>
            <a:lvl5pPr marL="2286000" marR="0" lvl="4"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5pPr>
            <a:lvl6pPr marL="2743200" marR="0" lvl="5"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6pPr>
            <a:lvl7pPr marL="3200400" marR="0" lvl="6"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7pPr>
            <a:lvl8pPr marL="3657600" marR="0" lvl="7"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8pPr>
            <a:lvl9pPr marL="4114800" marR="0" lvl="8"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148c02d36c_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 name="Google Shape;64;g2148c02d36c_8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rPr>
              <a:t>ウェザーニューズは民間の気象会社で、</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極端気象に対する適応策を提供し、</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社会の気象リスク・気候リスクを減じる役割を担っています。</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リスクが減じた分の一部を費用対効果の出る形で対価をいただくことで、</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ビジネスをしております。</a:t>
            </a:r>
            <a:endParaRPr>
              <a:solidFill>
                <a:schemeClr val="dk1"/>
              </a:solidFill>
            </a:endParaRPr>
          </a:p>
          <a:p>
            <a:pPr marL="457200" marR="0" lvl="0" indent="-228600" algn="l" rtl="0">
              <a:lnSpc>
                <a:spcPct val="125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148c02d36c_8_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rPr>
              <a:t>会社の状況を紹介いたします。</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現在、１１００人のスタッフで４４の産業に対してサービスを行っています。</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世界中に予報技術者が３００人、IT技術者が３００人（数字要確認）で</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しっかりとした気象技術をもとに、顧客のビジネスにあわせて対応策をお届けしています。</a:t>
            </a:r>
            <a:endParaRPr/>
          </a:p>
        </p:txBody>
      </p:sp>
      <p:sp>
        <p:nvSpPr>
          <p:cNvPr id="76" name="Google Shape;76;g2148c02d36c_8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148f2aeffb_5_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3</a:t>
            </a:fld>
            <a:endParaRPr sz="1200" b="0" i="0" u="none" strike="noStrike" cap="none">
              <a:solidFill>
                <a:schemeClr val="lt1"/>
              </a:solidFill>
              <a:latin typeface="Arial"/>
              <a:ea typeface="Arial"/>
              <a:cs typeface="Arial"/>
              <a:sym typeface="Arial"/>
            </a:endParaRPr>
          </a:p>
        </p:txBody>
      </p:sp>
      <p:sp>
        <p:nvSpPr>
          <p:cNvPr id="99" name="Google Shape;99;g2148f2aeffb_5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 name="Google Shape;100;g2148f2aeffb_5_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rPr>
              <a:t>社会の気象リスクへの対策ニーズを満たすために民間の力を最大化するには、</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気象局と民間との役割分担が明確であることが前提です。</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日本の気象庁は、気象警報、国の公的観測を実施し、民間は企業や個人向けのサービスの開発を実施します。民間は国の役割をリスペクトし、また国は民間の役割を尊重し、互いに意見交換を行うことで、</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日本では官民のPPEが非常に良く機能しております。</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また、国のすべてのデータにデータハンドリングコストのみでアクセスできることが、あらゆる社会の気象リスクを持つ人が、リーズナブルに解決策を得られることにつながり、ひいては社会の気象災害に対するレジリエンスの強化を通じて、日本の防災力を強める原動力となっています。</a:t>
            </a:r>
            <a:endParaRPr>
              <a:solidFill>
                <a:schemeClr val="dk1"/>
              </a:solidFill>
            </a:endParaRPr>
          </a:p>
          <a:p>
            <a:pPr marL="0" marR="0" lvl="0" indent="0" algn="l" rtl="0">
              <a:lnSpc>
                <a:spcPct val="125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48c02d36c_8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g2148c02d36c_8_6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rPr>
              <a:t>気象サービスを通じて、社会の企業・個人の気象災害に対するレジリエンスを高める</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チャレンジを各国でも実現していきたいと思って活動しております。</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タイでは、現地の数百の工場にヒアリング（マーケティング）を実施したところ</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気象・気候の雨のリスクでみなさん困っていることがわかりました。</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気象レーダーから、降雨のナウキャストを開発し、工場向けの気象サービスを</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今月から開始いたしました。WNIによる気象レーダー及び観測機の設置で、</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日本と同じ密度の観測</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また、ベトナムではWMOのVCPスキームを通じて、Xバンドレーダーを設置いたしました。</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来月に引き渡しセレモニーが行われ、運用を開始する予定です。</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ベトナムでもベトナム気象局と協力して、特にハノイエリアでの気象リスクに最初はターゲットを</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あてて気象・気候リスクの低減のサービスを構築します。</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インドネシアでは、BMKGとAIを用いたライブカメラ画像解析による雲形の自動判別を共同研究し、</a:t>
            </a: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雲の観測をAIがサポートすることを目指しています。</a:t>
            </a:r>
            <a:endParaRPr>
              <a:solidFill>
                <a:schemeClr val="dk1"/>
              </a:solidFill>
            </a:endParaRPr>
          </a:p>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48c02d36c_8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g2148c02d36c_8_7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148c02d36c_8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g2148c02d36c_8_8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148c02d36c_8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g2148c02d36c_8_10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48c02d36c_8_1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
        <p:nvSpPr>
          <p:cNvPr id="178" name="Google Shape;178;g2148c02d36c_8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9" name="Google Shape;179;g2148c02d36c_8_12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28600" algn="l" rtl="0">
              <a:lnSpc>
                <a:spcPct val="125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2" name="Google Shape;1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34"/>
          <p:cNvSpPr txBox="1">
            <a:spLocks noGrp="1"/>
          </p:cNvSpPr>
          <p:nvPr>
            <p:ph type="sldNum" idx="12"/>
          </p:nvPr>
        </p:nvSpPr>
        <p:spPr>
          <a:xfrm>
            <a:off x="4386856" y="6449062"/>
            <a:ext cx="350244" cy="269239"/>
          </a:xfrm>
          <a:prstGeom prst="rect">
            <a:avLst/>
          </a:prstGeom>
          <a:noFill/>
          <a:ln>
            <a:noFill/>
          </a:ln>
        </p:spPr>
        <p:txBody>
          <a:bodyPr spcFirstLastPara="1" wrap="square" lIns="45700" tIns="45700" rIns="4570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AND_BODY_1_1" type="tx">
  <p:cSld name="TITLE_AND_BODY">
    <p:spTree>
      <p:nvGrpSpPr>
        <p:cNvPr id="1" name="Shape 54"/>
        <p:cNvGrpSpPr/>
        <p:nvPr/>
      </p:nvGrpSpPr>
      <p:grpSpPr>
        <a:xfrm>
          <a:off x="0" y="0"/>
          <a:ext cx="0" cy="0"/>
          <a:chOff x="0" y="0"/>
          <a:chExt cx="0" cy="0"/>
        </a:xfrm>
      </p:grpSpPr>
      <p:sp>
        <p:nvSpPr>
          <p:cNvPr id="55" name="Google Shape;55;g2148f2aeffb_5_16"/>
          <p:cNvSpPr txBox="1">
            <a:spLocks noGrp="1"/>
          </p:cNvSpPr>
          <p:nvPr>
            <p:ph type="sldNum" idx="12"/>
          </p:nvPr>
        </p:nvSpPr>
        <p:spPr>
          <a:xfrm>
            <a:off x="4386922" y="5677231"/>
            <a:ext cx="330600" cy="323700"/>
          </a:xfrm>
          <a:prstGeom prst="rect">
            <a:avLst/>
          </a:prstGeom>
          <a:noFill/>
          <a:ln>
            <a:noFill/>
          </a:ln>
        </p:spPr>
        <p:txBody>
          <a:bodyPr spcFirstLastPara="1" wrap="square" lIns="64950" tIns="64950" rIns="64950" bIns="64950" anchor="b" anchorCtr="0">
            <a:noAutofit/>
          </a:bodyPr>
          <a:lstStyle>
            <a:lvl1pPr marL="0" marR="0" lvl="0"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Middle Pages">
  <p:cSld name="Middle Pages">
    <p:spTree>
      <p:nvGrpSpPr>
        <p:cNvPr id="1" name="Shape 56"/>
        <p:cNvGrpSpPr/>
        <p:nvPr/>
      </p:nvGrpSpPr>
      <p:grpSpPr>
        <a:xfrm>
          <a:off x="0" y="0"/>
          <a:ext cx="0" cy="0"/>
          <a:chOff x="0" y="0"/>
          <a:chExt cx="0" cy="0"/>
        </a:xfrm>
      </p:grpSpPr>
      <p:pic>
        <p:nvPicPr>
          <p:cNvPr id="57" name="Google Shape;57;g2148f2aeffb_5_18"/>
          <p:cNvPicPr preferRelativeResize="0"/>
          <p:nvPr/>
        </p:nvPicPr>
        <p:blipFill rotWithShape="1">
          <a:blip r:embed="rId2">
            <a:alphaModFix/>
          </a:blip>
          <a:srcRect/>
          <a:stretch/>
        </p:blipFill>
        <p:spPr>
          <a:xfrm>
            <a:off x="0" y="1587"/>
            <a:ext cx="7092901" cy="581200"/>
          </a:xfrm>
          <a:prstGeom prst="rect">
            <a:avLst/>
          </a:prstGeom>
          <a:noFill/>
          <a:ln>
            <a:noFill/>
          </a:ln>
        </p:spPr>
      </p:pic>
      <p:pic>
        <p:nvPicPr>
          <p:cNvPr id="58" name="Google Shape;58;g2148f2aeffb_5_18"/>
          <p:cNvPicPr preferRelativeResize="0"/>
          <p:nvPr/>
        </p:nvPicPr>
        <p:blipFill rotWithShape="1">
          <a:blip r:embed="rId3">
            <a:alphaModFix/>
          </a:blip>
          <a:srcRect/>
          <a:stretch/>
        </p:blipFill>
        <p:spPr>
          <a:xfrm>
            <a:off x="7049475" y="14612"/>
            <a:ext cx="1938217" cy="422127"/>
          </a:xfrm>
          <a:prstGeom prst="rect">
            <a:avLst/>
          </a:prstGeom>
          <a:noFill/>
          <a:ln>
            <a:noFill/>
          </a:ln>
        </p:spPr>
      </p:pic>
      <p:sp>
        <p:nvSpPr>
          <p:cNvPr id="59" name="Google Shape;59;g2148f2aeffb_5_18"/>
          <p:cNvSpPr txBox="1">
            <a:spLocks noGrp="1"/>
          </p:cNvSpPr>
          <p:nvPr>
            <p:ph type="sldNum" idx="12"/>
          </p:nvPr>
        </p:nvSpPr>
        <p:spPr>
          <a:xfrm>
            <a:off x="4478435" y="6532932"/>
            <a:ext cx="266400" cy="325200"/>
          </a:xfrm>
          <a:prstGeom prst="rect">
            <a:avLst/>
          </a:prstGeom>
          <a:noFill/>
          <a:ln>
            <a:noFill/>
          </a:ln>
        </p:spPr>
        <p:txBody>
          <a:bodyPr spcFirstLastPara="1" wrap="square" lIns="45675" tIns="45675" rIns="45675" bIns="45675" anchor="b" anchorCtr="0">
            <a:noAutofit/>
          </a:bodyPr>
          <a:lstStyle>
            <a:lvl1pPr marL="0" marR="0" lvl="0"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g2148f2aeffb_5_18"/>
          <p:cNvSpPr/>
          <p:nvPr/>
        </p:nvSpPr>
        <p:spPr>
          <a:xfrm>
            <a:off x="7295530" y="6642133"/>
            <a:ext cx="1815000" cy="1821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5A5A5A"/>
                </a:solidFill>
                <a:latin typeface="Helvetica Neue"/>
                <a:ea typeface="Helvetica Neue"/>
                <a:cs typeface="Helvetica Neue"/>
                <a:sym typeface="Helvetica Neue"/>
              </a:rPr>
              <a:t>Copyright©Weathernews Inc.          </a:t>
            </a:r>
            <a:endParaRPr sz="1400" b="0" i="0" u="none" strike="noStrike" cap="none">
              <a:solidFill>
                <a:srgbClr val="000000"/>
              </a:solidFill>
              <a:latin typeface="Arial"/>
              <a:ea typeface="Arial"/>
              <a:cs typeface="Arial"/>
              <a:sym typeface="Arial"/>
            </a:endParaRPr>
          </a:p>
        </p:txBody>
      </p:sp>
      <p:sp>
        <p:nvSpPr>
          <p:cNvPr id="61" name="Google Shape;61;g2148f2aeffb_5_18"/>
          <p:cNvSpPr/>
          <p:nvPr/>
        </p:nvSpPr>
        <p:spPr>
          <a:xfrm>
            <a:off x="8449278" y="596232"/>
            <a:ext cx="699300" cy="16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A7A7A7"/>
                </a:solidFill>
                <a:latin typeface="Helvetica Neue"/>
                <a:ea typeface="Helvetica Neue"/>
                <a:cs typeface="Helvetica Neue"/>
                <a:sym typeface="Helvetica Neue"/>
              </a:rPr>
              <a:t>“Confidential”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ree">
  <p:cSld name="free">
    <p:spTree>
      <p:nvGrpSpPr>
        <p:cNvPr id="1"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6"/>
        <p:cNvGrpSpPr/>
        <p:nvPr/>
      </p:nvGrpSpPr>
      <p:grpSpPr>
        <a:xfrm>
          <a:off x="0" y="0"/>
          <a:ext cx="0" cy="0"/>
          <a:chOff x="0" y="0"/>
          <a:chExt cx="0" cy="0"/>
        </a:xfrm>
      </p:grpSpPr>
      <p:sp>
        <p:nvSpPr>
          <p:cNvPr id="17" name="Google Shape;17;p40"/>
          <p:cNvSpPr txBox="1">
            <a:spLocks noGrp="1"/>
          </p:cNvSpPr>
          <p:nvPr>
            <p:ph type="sldNum" idx="12"/>
          </p:nvPr>
        </p:nvSpPr>
        <p:spPr>
          <a:xfrm>
            <a:off x="-76" y="6655709"/>
            <a:ext cx="9144000" cy="269100"/>
          </a:xfrm>
          <a:prstGeom prst="rect">
            <a:avLst/>
          </a:prstGeom>
          <a:noFill/>
          <a:ln>
            <a:noFill/>
          </a:ln>
        </p:spPr>
        <p:txBody>
          <a:bodyPr spcFirstLastPara="1" wrap="square" lIns="45700" tIns="45700" rIns="45700" bIns="45700" anchor="ctr" anchorCtr="0">
            <a:noAutofit/>
          </a:bodyPr>
          <a:lstStyle>
            <a:lvl1pPr marL="0" marR="0" lvl="0"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250"/>
              <a:buFont typeface="Arial"/>
              <a:buNone/>
              <a:defRPr sz="1000" b="1" i="0" u="none" strike="noStrike" cap="none">
                <a:solidFill>
                  <a:srgbClr val="1155CC"/>
                </a:solidFill>
                <a:latin typeface="Trebuchet MS"/>
                <a:ea typeface="Trebuchet MS"/>
                <a:cs typeface="Trebuchet MS"/>
                <a:sym typeface="Trebuchet MS"/>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sz="1200">
              <a:solidFill>
                <a:srgbClr val="0C419A"/>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8"/>
        <p:cNvGrpSpPr/>
        <p:nvPr/>
      </p:nvGrpSpPr>
      <p:grpSpPr>
        <a:xfrm>
          <a:off x="0" y="0"/>
          <a:ext cx="0" cy="0"/>
          <a:chOff x="0" y="0"/>
          <a:chExt cx="0" cy="0"/>
        </a:xfrm>
      </p:grpSpPr>
      <p:sp>
        <p:nvSpPr>
          <p:cNvPr id="19" name="Google Shape;19;p36"/>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9pPr>
          </a:lstStyle>
          <a:p>
            <a:endParaRPr/>
          </a:p>
        </p:txBody>
      </p:sp>
      <p:sp>
        <p:nvSpPr>
          <p:cNvPr id="20" name="Google Shape;20;p36"/>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9pPr>
          </a:lstStyle>
          <a:p>
            <a:endParaRPr/>
          </a:p>
        </p:txBody>
      </p:sp>
      <p:sp>
        <p:nvSpPr>
          <p:cNvPr id="21" name="Google Shape;21;p36"/>
          <p:cNvSpPr txBox="1">
            <a:spLocks noGrp="1"/>
          </p:cNvSpPr>
          <p:nvPr>
            <p:ph type="sldNum" idx="12"/>
          </p:nvPr>
        </p:nvSpPr>
        <p:spPr>
          <a:xfrm>
            <a:off x="4386856" y="6449062"/>
            <a:ext cx="350244" cy="269239"/>
          </a:xfrm>
          <a:prstGeom prst="rect">
            <a:avLst/>
          </a:prstGeom>
          <a:noFill/>
          <a:ln>
            <a:noFill/>
          </a:ln>
        </p:spPr>
        <p:txBody>
          <a:bodyPr spcFirstLastPara="1" wrap="square" lIns="45700" tIns="45700" rIns="4570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Middle Pages">
  <p:cSld name="1_Middle Pages">
    <p:spTree>
      <p:nvGrpSpPr>
        <p:cNvPr id="1" name="Shape 22"/>
        <p:cNvGrpSpPr/>
        <p:nvPr/>
      </p:nvGrpSpPr>
      <p:grpSpPr>
        <a:xfrm>
          <a:off x="0" y="0"/>
          <a:ext cx="0" cy="0"/>
          <a:chOff x="0" y="0"/>
          <a:chExt cx="0" cy="0"/>
        </a:xfrm>
      </p:grpSpPr>
      <p:pic>
        <p:nvPicPr>
          <p:cNvPr id="23" name="Google Shape;23;p38"/>
          <p:cNvPicPr preferRelativeResize="0"/>
          <p:nvPr/>
        </p:nvPicPr>
        <p:blipFill rotWithShape="1">
          <a:blip r:embed="rId2">
            <a:alphaModFix/>
          </a:blip>
          <a:srcRect/>
          <a:stretch/>
        </p:blipFill>
        <p:spPr>
          <a:xfrm>
            <a:off x="0" y="1587"/>
            <a:ext cx="7092900" cy="581200"/>
          </a:xfrm>
          <a:prstGeom prst="rect">
            <a:avLst/>
          </a:prstGeom>
          <a:noFill/>
          <a:ln>
            <a:noFill/>
          </a:ln>
        </p:spPr>
      </p:pic>
      <p:pic>
        <p:nvPicPr>
          <p:cNvPr id="24" name="Google Shape;24;p38"/>
          <p:cNvPicPr preferRelativeResize="0"/>
          <p:nvPr/>
        </p:nvPicPr>
        <p:blipFill rotWithShape="1">
          <a:blip r:embed="rId3">
            <a:alphaModFix/>
          </a:blip>
          <a:srcRect/>
          <a:stretch/>
        </p:blipFill>
        <p:spPr>
          <a:xfrm>
            <a:off x="7049475" y="14612"/>
            <a:ext cx="1938217" cy="422127"/>
          </a:xfrm>
          <a:prstGeom prst="rect">
            <a:avLst/>
          </a:prstGeom>
          <a:noFill/>
          <a:ln>
            <a:noFill/>
          </a:ln>
        </p:spPr>
      </p:pic>
      <p:sp>
        <p:nvSpPr>
          <p:cNvPr id="25" name="Google Shape;25;p38"/>
          <p:cNvSpPr txBox="1">
            <a:spLocks noGrp="1"/>
          </p:cNvSpPr>
          <p:nvPr>
            <p:ph type="sldNum" idx="12"/>
          </p:nvPr>
        </p:nvSpPr>
        <p:spPr>
          <a:xfrm>
            <a:off x="4478435" y="6532932"/>
            <a:ext cx="266353" cy="325068"/>
          </a:xfrm>
          <a:prstGeom prst="rect">
            <a:avLst/>
          </a:prstGeom>
          <a:noFill/>
          <a:ln>
            <a:noFill/>
          </a:ln>
        </p:spPr>
        <p:txBody>
          <a:bodyPr spcFirstLastPara="1" wrap="square" lIns="45675" tIns="45675" rIns="45675" bIns="45675" anchor="b"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26" name="Google Shape;26;p38"/>
          <p:cNvSpPr/>
          <p:nvPr/>
        </p:nvSpPr>
        <p:spPr>
          <a:xfrm>
            <a:off x="7295530" y="6642133"/>
            <a:ext cx="1814852" cy="1820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5A5A5A"/>
                </a:solidFill>
                <a:latin typeface="Helvetica Neue"/>
                <a:ea typeface="Helvetica Neue"/>
                <a:cs typeface="Helvetica Neue"/>
                <a:sym typeface="Helvetica Neue"/>
              </a:rPr>
              <a:t>Copyright©Weathernews Inc.          </a:t>
            </a:r>
            <a:endParaRPr sz="1400" b="0" i="0" u="none" strike="noStrike" cap="none">
              <a:solidFill>
                <a:srgbClr val="000000"/>
              </a:solidFill>
              <a:latin typeface="Arial"/>
              <a:ea typeface="Arial"/>
              <a:cs typeface="Arial"/>
              <a:sym typeface="Arial"/>
            </a:endParaRPr>
          </a:p>
        </p:txBody>
      </p:sp>
      <p:sp>
        <p:nvSpPr>
          <p:cNvPr id="27" name="Google Shape;27;p38"/>
          <p:cNvSpPr/>
          <p:nvPr/>
        </p:nvSpPr>
        <p:spPr>
          <a:xfrm>
            <a:off x="8449278" y="596232"/>
            <a:ext cx="699204" cy="16933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A7A7A7"/>
                </a:solidFill>
                <a:latin typeface="Helvetica Neue"/>
                <a:ea typeface="Helvetica Neue"/>
                <a:cs typeface="Helvetica Neue"/>
                <a:sym typeface="Helvetica Neue"/>
              </a:rPr>
              <a:t>“Confidential”  </a:t>
            </a:r>
            <a:endParaRPr sz="1400" b="0" i="0" u="none" strike="noStrike" cap="none">
              <a:solidFill>
                <a:srgbClr val="000000"/>
              </a:solidFill>
              <a:latin typeface="Arial"/>
              <a:ea typeface="Arial"/>
              <a:cs typeface="Arial"/>
              <a:sym typeface="Arial"/>
            </a:endParaRPr>
          </a:p>
        </p:txBody>
      </p:sp>
      <p:sp>
        <p:nvSpPr>
          <p:cNvPr id="28" name="Google Shape;28;p38"/>
          <p:cNvSpPr txBox="1">
            <a:spLocks noGrp="1"/>
          </p:cNvSpPr>
          <p:nvPr>
            <p:ph type="title"/>
          </p:nvPr>
        </p:nvSpPr>
        <p:spPr>
          <a:xfrm>
            <a:off x="0" y="1"/>
            <a:ext cx="9144000" cy="58937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6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9pPr>
          </a:lstStyle>
          <a:p>
            <a:endParaRPr/>
          </a:p>
        </p:txBody>
      </p:sp>
      <p:sp>
        <p:nvSpPr>
          <p:cNvPr id="29" name="Google Shape;29;p38"/>
          <p:cNvSpPr txBox="1">
            <a:spLocks noGrp="1"/>
          </p:cNvSpPr>
          <p:nvPr>
            <p:ph type="body" idx="1"/>
          </p:nvPr>
        </p:nvSpPr>
        <p:spPr>
          <a:xfrm>
            <a:off x="298450" y="935565"/>
            <a:ext cx="8377516" cy="5356892"/>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00"/>
              </a:spcBef>
              <a:spcAft>
                <a:spcPts val="0"/>
              </a:spcAft>
              <a:buClr>
                <a:srgbClr val="262626"/>
              </a:buClr>
              <a:buSzPts val="2400"/>
              <a:buFont typeface="Noto Sans"/>
              <a:buChar char="▪"/>
              <a:defRPr sz="2400" b="0" i="0" u="none" strike="noStrike" cap="none">
                <a:solidFill>
                  <a:srgbClr val="262626"/>
                </a:solidFill>
                <a:latin typeface="Helvetica Neue"/>
                <a:ea typeface="Helvetica Neue"/>
                <a:cs typeface="Helvetica Neue"/>
                <a:sym typeface="Helvetica Neue"/>
              </a:defRPr>
            </a:lvl1pPr>
            <a:lvl2pPr marL="914400" marR="0" lvl="1" indent="-355600" algn="l" rtl="0">
              <a:lnSpc>
                <a:spcPct val="100000"/>
              </a:lnSpc>
              <a:spcBef>
                <a:spcPts val="400"/>
              </a:spcBef>
              <a:spcAft>
                <a:spcPts val="0"/>
              </a:spcAft>
              <a:buClr>
                <a:srgbClr val="262626"/>
              </a:buClr>
              <a:buSzPts val="2000"/>
              <a:buFont typeface="Noto Sans"/>
              <a:buChar char="⮚"/>
              <a:defRPr sz="2000" b="0" i="0" u="none" strike="noStrike" cap="none">
                <a:solidFill>
                  <a:srgbClr val="262626"/>
                </a:solidFill>
                <a:latin typeface="Calibri"/>
                <a:ea typeface="Calibri"/>
                <a:cs typeface="Calibri"/>
                <a:sym typeface="Calibri"/>
              </a:defRPr>
            </a:lvl2pPr>
            <a:lvl3pPr marL="1371600" marR="0" lvl="2" indent="-342900" algn="l" rtl="0">
              <a:lnSpc>
                <a:spcPct val="100000"/>
              </a:lnSpc>
              <a:spcBef>
                <a:spcPts val="40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3pPr>
            <a:lvl4pPr marL="1828800" marR="0" lvl="3" indent="-342900" algn="l" rtl="0">
              <a:lnSpc>
                <a:spcPct val="100000"/>
              </a:lnSpc>
              <a:spcBef>
                <a:spcPts val="40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4pPr>
            <a:lvl5pPr marL="2286000" marR="0" lvl="4" indent="-342900" algn="l" rtl="0">
              <a:lnSpc>
                <a:spcPct val="100000"/>
              </a:lnSpc>
              <a:spcBef>
                <a:spcPts val="40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5pPr>
            <a:lvl6pPr marL="2743200" marR="0" lvl="5"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6pPr>
            <a:lvl7pPr marL="3200400" marR="0" lvl="6"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7pPr>
            <a:lvl8pPr marL="3657600" marR="0" lvl="7"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8pPr>
            <a:lvl9pPr marL="4114800" marR="0" lvl="8"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AND_BODY_1_1" type="tx">
  <p:cSld name="TITLE_AND_BODY">
    <p:spTree>
      <p:nvGrpSpPr>
        <p:cNvPr id="1" name="Shape 30"/>
        <p:cNvGrpSpPr/>
        <p:nvPr/>
      </p:nvGrpSpPr>
      <p:grpSpPr>
        <a:xfrm>
          <a:off x="0" y="0"/>
          <a:ext cx="0" cy="0"/>
          <a:chOff x="0" y="0"/>
          <a:chExt cx="0" cy="0"/>
        </a:xfrm>
      </p:grpSpPr>
      <p:sp>
        <p:nvSpPr>
          <p:cNvPr id="31" name="Google Shape;31;g17e8fbccc0f_0_33"/>
          <p:cNvSpPr txBox="1">
            <a:spLocks noGrp="1"/>
          </p:cNvSpPr>
          <p:nvPr>
            <p:ph type="sldNum" idx="12"/>
          </p:nvPr>
        </p:nvSpPr>
        <p:spPr>
          <a:xfrm>
            <a:off x="4386922" y="5677231"/>
            <a:ext cx="330600" cy="323700"/>
          </a:xfrm>
          <a:prstGeom prst="rect">
            <a:avLst/>
          </a:prstGeom>
          <a:noFill/>
          <a:ln>
            <a:noFill/>
          </a:ln>
        </p:spPr>
        <p:txBody>
          <a:bodyPr spcFirstLastPara="1" wrap="square" lIns="64950" tIns="64950" rIns="64950" bIns="64950" anchor="b" anchorCtr="0">
            <a:noAutofit/>
          </a:bodyPr>
          <a:lstStyle>
            <a:lvl1pPr marL="0" marR="0" lvl="0"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6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iddle Pages">
  <p:cSld name="Middle Pages">
    <p:spTree>
      <p:nvGrpSpPr>
        <p:cNvPr id="1" name="Shape 32"/>
        <p:cNvGrpSpPr/>
        <p:nvPr/>
      </p:nvGrpSpPr>
      <p:grpSpPr>
        <a:xfrm>
          <a:off x="0" y="0"/>
          <a:ext cx="0" cy="0"/>
          <a:chOff x="0" y="0"/>
          <a:chExt cx="0" cy="0"/>
        </a:xfrm>
      </p:grpSpPr>
      <p:pic>
        <p:nvPicPr>
          <p:cNvPr id="33" name="Google Shape;33;g1c72050e5ad_0_129"/>
          <p:cNvPicPr preferRelativeResize="0"/>
          <p:nvPr/>
        </p:nvPicPr>
        <p:blipFill rotWithShape="1">
          <a:blip r:embed="rId2">
            <a:alphaModFix/>
          </a:blip>
          <a:srcRect/>
          <a:stretch/>
        </p:blipFill>
        <p:spPr>
          <a:xfrm>
            <a:off x="0" y="1587"/>
            <a:ext cx="7092901" cy="581200"/>
          </a:xfrm>
          <a:prstGeom prst="rect">
            <a:avLst/>
          </a:prstGeom>
          <a:noFill/>
          <a:ln>
            <a:noFill/>
          </a:ln>
        </p:spPr>
      </p:pic>
      <p:pic>
        <p:nvPicPr>
          <p:cNvPr id="34" name="Google Shape;34;g1c72050e5ad_0_129"/>
          <p:cNvPicPr preferRelativeResize="0"/>
          <p:nvPr/>
        </p:nvPicPr>
        <p:blipFill rotWithShape="1">
          <a:blip r:embed="rId3">
            <a:alphaModFix/>
          </a:blip>
          <a:srcRect/>
          <a:stretch/>
        </p:blipFill>
        <p:spPr>
          <a:xfrm>
            <a:off x="7049475" y="14612"/>
            <a:ext cx="1938217" cy="422127"/>
          </a:xfrm>
          <a:prstGeom prst="rect">
            <a:avLst/>
          </a:prstGeom>
          <a:noFill/>
          <a:ln>
            <a:noFill/>
          </a:ln>
        </p:spPr>
      </p:pic>
      <p:sp>
        <p:nvSpPr>
          <p:cNvPr id="35" name="Google Shape;35;g1c72050e5ad_0_129"/>
          <p:cNvSpPr txBox="1">
            <a:spLocks noGrp="1"/>
          </p:cNvSpPr>
          <p:nvPr>
            <p:ph type="sldNum" idx="12"/>
          </p:nvPr>
        </p:nvSpPr>
        <p:spPr>
          <a:xfrm>
            <a:off x="4478435" y="6532932"/>
            <a:ext cx="266400" cy="325200"/>
          </a:xfrm>
          <a:prstGeom prst="rect">
            <a:avLst/>
          </a:prstGeom>
          <a:noFill/>
          <a:ln>
            <a:noFill/>
          </a:ln>
        </p:spPr>
        <p:txBody>
          <a:bodyPr spcFirstLastPara="1" wrap="square" lIns="45675" tIns="45675" rIns="45675" bIns="45675" anchor="b" anchorCtr="0">
            <a:noAutofit/>
          </a:bodyPr>
          <a:lstStyle>
            <a:lvl1pPr marL="0" marR="0" lvl="0"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000" b="1" i="0" u="none" strike="noStrike" cap="none">
                <a:solidFill>
                  <a:srgbClr val="0C419A"/>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1c72050e5ad_0_129"/>
          <p:cNvSpPr/>
          <p:nvPr/>
        </p:nvSpPr>
        <p:spPr>
          <a:xfrm>
            <a:off x="7295530" y="6642133"/>
            <a:ext cx="1815000" cy="1821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5A5A5A"/>
                </a:solidFill>
                <a:latin typeface="Helvetica Neue"/>
                <a:ea typeface="Helvetica Neue"/>
                <a:cs typeface="Helvetica Neue"/>
                <a:sym typeface="Helvetica Neue"/>
              </a:rPr>
              <a:t>Copyright©Weathernews Inc.          </a:t>
            </a:r>
            <a:endParaRPr sz="1400" b="0" i="0" u="none" strike="noStrike" cap="none">
              <a:solidFill>
                <a:srgbClr val="000000"/>
              </a:solidFill>
              <a:latin typeface="Arial"/>
              <a:ea typeface="Arial"/>
              <a:cs typeface="Arial"/>
              <a:sym typeface="Arial"/>
            </a:endParaRPr>
          </a:p>
        </p:txBody>
      </p:sp>
      <p:sp>
        <p:nvSpPr>
          <p:cNvPr id="37" name="Google Shape;37;g1c72050e5ad_0_129"/>
          <p:cNvSpPr/>
          <p:nvPr/>
        </p:nvSpPr>
        <p:spPr>
          <a:xfrm>
            <a:off x="8449278" y="596232"/>
            <a:ext cx="699300" cy="16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A7A7A7"/>
                </a:solidFill>
                <a:latin typeface="Helvetica Neue"/>
                <a:ea typeface="Helvetica Neue"/>
                <a:cs typeface="Helvetica Neue"/>
                <a:sym typeface="Helvetica Neue"/>
              </a:rPr>
              <a:t>“Confidential”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42"/>
        <p:cNvGrpSpPr/>
        <p:nvPr/>
      </p:nvGrpSpPr>
      <p:grpSpPr>
        <a:xfrm>
          <a:off x="0" y="0"/>
          <a:ext cx="0" cy="0"/>
          <a:chOff x="0" y="0"/>
          <a:chExt cx="0" cy="0"/>
        </a:xfrm>
      </p:grpSpPr>
      <p:sp>
        <p:nvSpPr>
          <p:cNvPr id="43" name="Google Shape;43;g2148f2aeffb_5_4"/>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9pPr>
          </a:lstStyle>
          <a:p>
            <a:endParaRPr/>
          </a:p>
        </p:txBody>
      </p:sp>
      <p:sp>
        <p:nvSpPr>
          <p:cNvPr id="44" name="Google Shape;44;g2148f2aeffb_5_4"/>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9pPr>
          </a:lstStyle>
          <a:p>
            <a:endParaRPr/>
          </a:p>
        </p:txBody>
      </p:sp>
      <p:sp>
        <p:nvSpPr>
          <p:cNvPr id="45" name="Google Shape;45;g2148f2aeffb_5_4"/>
          <p:cNvSpPr txBox="1">
            <a:spLocks noGrp="1"/>
          </p:cNvSpPr>
          <p:nvPr>
            <p:ph type="sldNum" idx="12"/>
          </p:nvPr>
        </p:nvSpPr>
        <p:spPr>
          <a:xfrm>
            <a:off x="4386856" y="6449062"/>
            <a:ext cx="350244" cy="269239"/>
          </a:xfrm>
          <a:prstGeom prst="rect">
            <a:avLst/>
          </a:prstGeom>
          <a:noFill/>
          <a:ln>
            <a:noFill/>
          </a:ln>
        </p:spPr>
        <p:txBody>
          <a:bodyPr spcFirstLastPara="1" wrap="square" lIns="45700" tIns="45700" rIns="4570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Middle Pages">
  <p:cSld name="1_Middle Pages">
    <p:spTree>
      <p:nvGrpSpPr>
        <p:cNvPr id="1" name="Shape 46"/>
        <p:cNvGrpSpPr/>
        <p:nvPr/>
      </p:nvGrpSpPr>
      <p:grpSpPr>
        <a:xfrm>
          <a:off x="0" y="0"/>
          <a:ext cx="0" cy="0"/>
          <a:chOff x="0" y="0"/>
          <a:chExt cx="0" cy="0"/>
        </a:xfrm>
      </p:grpSpPr>
      <p:pic>
        <p:nvPicPr>
          <p:cNvPr id="47" name="Google Shape;47;g2148f2aeffb_5_8"/>
          <p:cNvPicPr preferRelativeResize="0"/>
          <p:nvPr/>
        </p:nvPicPr>
        <p:blipFill rotWithShape="1">
          <a:blip r:embed="rId2">
            <a:alphaModFix/>
          </a:blip>
          <a:srcRect/>
          <a:stretch/>
        </p:blipFill>
        <p:spPr>
          <a:xfrm>
            <a:off x="0" y="1587"/>
            <a:ext cx="7092900" cy="581200"/>
          </a:xfrm>
          <a:prstGeom prst="rect">
            <a:avLst/>
          </a:prstGeom>
          <a:noFill/>
          <a:ln>
            <a:noFill/>
          </a:ln>
        </p:spPr>
      </p:pic>
      <p:pic>
        <p:nvPicPr>
          <p:cNvPr id="48" name="Google Shape;48;g2148f2aeffb_5_8"/>
          <p:cNvPicPr preferRelativeResize="0"/>
          <p:nvPr/>
        </p:nvPicPr>
        <p:blipFill rotWithShape="1">
          <a:blip r:embed="rId3">
            <a:alphaModFix/>
          </a:blip>
          <a:srcRect/>
          <a:stretch/>
        </p:blipFill>
        <p:spPr>
          <a:xfrm>
            <a:off x="7049475" y="14612"/>
            <a:ext cx="1938217" cy="422127"/>
          </a:xfrm>
          <a:prstGeom prst="rect">
            <a:avLst/>
          </a:prstGeom>
          <a:noFill/>
          <a:ln>
            <a:noFill/>
          </a:ln>
        </p:spPr>
      </p:pic>
      <p:sp>
        <p:nvSpPr>
          <p:cNvPr id="49" name="Google Shape;49;g2148f2aeffb_5_8"/>
          <p:cNvSpPr txBox="1">
            <a:spLocks noGrp="1"/>
          </p:cNvSpPr>
          <p:nvPr>
            <p:ph type="sldNum" idx="12"/>
          </p:nvPr>
        </p:nvSpPr>
        <p:spPr>
          <a:xfrm>
            <a:off x="4478435" y="6532932"/>
            <a:ext cx="266353" cy="325068"/>
          </a:xfrm>
          <a:prstGeom prst="rect">
            <a:avLst/>
          </a:prstGeom>
          <a:noFill/>
          <a:ln>
            <a:noFill/>
          </a:ln>
        </p:spPr>
        <p:txBody>
          <a:bodyPr spcFirstLastPara="1" wrap="square" lIns="45675" tIns="45675" rIns="45675" bIns="45675" anchor="b"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0C419A"/>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g2148f2aeffb_5_8"/>
          <p:cNvSpPr/>
          <p:nvPr/>
        </p:nvSpPr>
        <p:spPr>
          <a:xfrm>
            <a:off x="7295530" y="6642133"/>
            <a:ext cx="1814852" cy="182001"/>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5A5A5A"/>
                </a:solidFill>
                <a:latin typeface="Helvetica Neue"/>
                <a:ea typeface="Helvetica Neue"/>
                <a:cs typeface="Helvetica Neue"/>
                <a:sym typeface="Helvetica Neue"/>
              </a:rPr>
              <a:t>Copyright©Weathernews Inc.          </a:t>
            </a:r>
            <a:endParaRPr sz="1400" b="0" i="0" u="none" strike="noStrike" cap="none">
              <a:solidFill>
                <a:srgbClr val="000000"/>
              </a:solidFill>
              <a:latin typeface="Arial"/>
              <a:ea typeface="Arial"/>
              <a:cs typeface="Arial"/>
              <a:sym typeface="Arial"/>
            </a:endParaRPr>
          </a:p>
        </p:txBody>
      </p:sp>
      <p:sp>
        <p:nvSpPr>
          <p:cNvPr id="51" name="Google Shape;51;g2148f2aeffb_5_8"/>
          <p:cNvSpPr/>
          <p:nvPr/>
        </p:nvSpPr>
        <p:spPr>
          <a:xfrm>
            <a:off x="8449278" y="596232"/>
            <a:ext cx="699204" cy="16933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A7A7A7"/>
                </a:solidFill>
                <a:latin typeface="Helvetica Neue"/>
                <a:ea typeface="Helvetica Neue"/>
                <a:cs typeface="Helvetica Neue"/>
                <a:sym typeface="Helvetica Neue"/>
              </a:rPr>
              <a:t>“Confidential”  </a:t>
            </a:r>
            <a:endParaRPr sz="1400" b="0" i="0" u="none" strike="noStrike" cap="none">
              <a:solidFill>
                <a:srgbClr val="000000"/>
              </a:solidFill>
              <a:latin typeface="Arial"/>
              <a:ea typeface="Arial"/>
              <a:cs typeface="Arial"/>
              <a:sym typeface="Arial"/>
            </a:endParaRPr>
          </a:p>
        </p:txBody>
      </p:sp>
      <p:sp>
        <p:nvSpPr>
          <p:cNvPr id="52" name="Google Shape;52;g2148f2aeffb_5_8"/>
          <p:cNvSpPr txBox="1">
            <a:spLocks noGrp="1"/>
          </p:cNvSpPr>
          <p:nvPr>
            <p:ph type="title"/>
          </p:nvPr>
        </p:nvSpPr>
        <p:spPr>
          <a:xfrm>
            <a:off x="0" y="1"/>
            <a:ext cx="9144000" cy="58937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6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600" b="1" i="0" u="none" strike="noStrike" cap="none">
                <a:solidFill>
                  <a:srgbClr val="0C419A"/>
                </a:solidFill>
                <a:latin typeface="Calibri"/>
                <a:ea typeface="Calibri"/>
                <a:cs typeface="Calibri"/>
                <a:sym typeface="Calibri"/>
              </a:defRPr>
            </a:lvl9pPr>
          </a:lstStyle>
          <a:p>
            <a:endParaRPr/>
          </a:p>
        </p:txBody>
      </p:sp>
      <p:sp>
        <p:nvSpPr>
          <p:cNvPr id="53" name="Google Shape;53;g2148f2aeffb_5_8"/>
          <p:cNvSpPr txBox="1">
            <a:spLocks noGrp="1"/>
          </p:cNvSpPr>
          <p:nvPr>
            <p:ph type="body" idx="1"/>
          </p:nvPr>
        </p:nvSpPr>
        <p:spPr>
          <a:xfrm>
            <a:off x="298450" y="935565"/>
            <a:ext cx="8377516" cy="5356892"/>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00"/>
              </a:spcBef>
              <a:spcAft>
                <a:spcPts val="0"/>
              </a:spcAft>
              <a:buClr>
                <a:srgbClr val="262626"/>
              </a:buClr>
              <a:buSzPts val="2400"/>
              <a:buFont typeface="Noto Sans"/>
              <a:buChar char="▪"/>
              <a:defRPr sz="2400" b="0" i="0" u="none" strike="noStrike" cap="none">
                <a:solidFill>
                  <a:srgbClr val="262626"/>
                </a:solidFill>
                <a:latin typeface="Helvetica Neue"/>
                <a:ea typeface="Helvetica Neue"/>
                <a:cs typeface="Helvetica Neue"/>
                <a:sym typeface="Helvetica Neue"/>
              </a:defRPr>
            </a:lvl1pPr>
            <a:lvl2pPr marL="914400" marR="0" lvl="1" indent="-355600" algn="l" rtl="0">
              <a:lnSpc>
                <a:spcPct val="100000"/>
              </a:lnSpc>
              <a:spcBef>
                <a:spcPts val="400"/>
              </a:spcBef>
              <a:spcAft>
                <a:spcPts val="0"/>
              </a:spcAft>
              <a:buClr>
                <a:srgbClr val="262626"/>
              </a:buClr>
              <a:buSzPts val="2000"/>
              <a:buFont typeface="Noto Sans"/>
              <a:buChar char="⮚"/>
              <a:defRPr sz="2000" b="0" i="0" u="none" strike="noStrike" cap="none">
                <a:solidFill>
                  <a:srgbClr val="262626"/>
                </a:solidFill>
                <a:latin typeface="Calibri"/>
                <a:ea typeface="Calibri"/>
                <a:cs typeface="Calibri"/>
                <a:sym typeface="Calibri"/>
              </a:defRPr>
            </a:lvl2pPr>
            <a:lvl3pPr marL="1371600" marR="0" lvl="2" indent="-342900" algn="l" rtl="0">
              <a:lnSpc>
                <a:spcPct val="100000"/>
              </a:lnSpc>
              <a:spcBef>
                <a:spcPts val="40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3pPr>
            <a:lvl4pPr marL="1828800" marR="0" lvl="3" indent="-342900" algn="l" rtl="0">
              <a:lnSpc>
                <a:spcPct val="100000"/>
              </a:lnSpc>
              <a:spcBef>
                <a:spcPts val="40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4pPr>
            <a:lvl5pPr marL="2286000" marR="0" lvl="4" indent="-342900" algn="l" rtl="0">
              <a:lnSpc>
                <a:spcPct val="100000"/>
              </a:lnSpc>
              <a:spcBef>
                <a:spcPts val="400"/>
              </a:spcBef>
              <a:spcAft>
                <a:spcPts val="0"/>
              </a:spcAft>
              <a:buClr>
                <a:srgbClr val="262626"/>
              </a:buClr>
              <a:buSzPts val="1800"/>
              <a:buFont typeface="Calibri"/>
              <a:buChar char="-"/>
              <a:defRPr sz="1800" b="0" i="0" u="none" strike="noStrike" cap="none">
                <a:solidFill>
                  <a:srgbClr val="262626"/>
                </a:solidFill>
                <a:latin typeface="Calibri"/>
                <a:ea typeface="Calibri"/>
                <a:cs typeface="Calibri"/>
                <a:sym typeface="Calibri"/>
              </a:defRPr>
            </a:lvl5pPr>
            <a:lvl6pPr marL="2743200" marR="0" lvl="5"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6pPr>
            <a:lvl7pPr marL="3200400" marR="0" lvl="6"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7pPr>
            <a:lvl8pPr marL="3657600" marR="0" lvl="7"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8pPr>
            <a:lvl9pPr marL="4114800" marR="0" lvl="8" indent="-228600" algn="ctr" rtl="0">
              <a:lnSpc>
                <a:spcPct val="100000"/>
              </a:lnSpc>
              <a:spcBef>
                <a:spcPts val="400"/>
              </a:spcBef>
              <a:spcAft>
                <a:spcPts val="0"/>
              </a:spcAft>
              <a:buClr>
                <a:srgbClr val="000000"/>
              </a:buClr>
              <a:buSzPts val="1400"/>
              <a:buFont typeface="Arial"/>
              <a:buNone/>
              <a:defRPr sz="2000" b="0" i="0" u="none" strike="noStrike" cap="none">
                <a:solidFill>
                  <a:srgbClr val="262626"/>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33"/>
          <p:cNvPicPr preferRelativeResize="0"/>
          <p:nvPr/>
        </p:nvPicPr>
        <p:blipFill rotWithShape="1">
          <a:blip r:embed="rId9">
            <a:alphaModFix/>
          </a:blip>
          <a:srcRect/>
          <a:stretch/>
        </p:blipFill>
        <p:spPr>
          <a:xfrm>
            <a:off x="0" y="1587"/>
            <a:ext cx="7092950" cy="581027"/>
          </a:xfrm>
          <a:prstGeom prst="rect">
            <a:avLst/>
          </a:prstGeom>
          <a:noFill/>
          <a:ln>
            <a:noFill/>
          </a:ln>
        </p:spPr>
      </p:pic>
      <p:pic>
        <p:nvPicPr>
          <p:cNvPr id="7" name="Google Shape;7;p33"/>
          <p:cNvPicPr preferRelativeResize="0"/>
          <p:nvPr/>
        </p:nvPicPr>
        <p:blipFill rotWithShape="1">
          <a:blip r:embed="rId10">
            <a:alphaModFix/>
          </a:blip>
          <a:srcRect/>
          <a:stretch/>
        </p:blipFill>
        <p:spPr>
          <a:xfrm>
            <a:off x="7204914" y="86548"/>
            <a:ext cx="1939086" cy="421998"/>
          </a:xfrm>
          <a:prstGeom prst="rect">
            <a:avLst/>
          </a:prstGeom>
          <a:noFill/>
          <a:ln>
            <a:noFill/>
          </a:ln>
        </p:spPr>
      </p:pic>
      <p:sp>
        <p:nvSpPr>
          <p:cNvPr id="8" name="Google Shape;8;p33"/>
          <p:cNvSpPr txBox="1">
            <a:spLocks noGrp="1"/>
          </p:cNvSpPr>
          <p:nvPr>
            <p:ph type="sldNum" idx="12"/>
          </p:nvPr>
        </p:nvSpPr>
        <p:spPr>
          <a:xfrm>
            <a:off x="4386856" y="6449062"/>
            <a:ext cx="350244" cy="269239"/>
          </a:xfrm>
          <a:prstGeom prst="rect">
            <a:avLst/>
          </a:prstGeom>
          <a:noFill/>
          <a:ln>
            <a:noFill/>
          </a:ln>
        </p:spPr>
        <p:txBody>
          <a:bodyPr spcFirstLastPara="1" wrap="square" lIns="45700" tIns="45700" rIns="45700" bIns="4570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
        <p:cNvGrpSpPr/>
        <p:nvPr/>
      </p:nvGrpSpPr>
      <p:grpSpPr>
        <a:xfrm>
          <a:off x="0" y="0"/>
          <a:ext cx="0" cy="0"/>
          <a:chOff x="0" y="0"/>
          <a:chExt cx="0" cy="0"/>
        </a:xfrm>
      </p:grpSpPr>
      <p:pic>
        <p:nvPicPr>
          <p:cNvPr id="39" name="Google Shape;39;g2148f2aeffb_5_0"/>
          <p:cNvPicPr preferRelativeResize="0"/>
          <p:nvPr/>
        </p:nvPicPr>
        <p:blipFill rotWithShape="1">
          <a:blip r:embed="rId6">
            <a:alphaModFix/>
          </a:blip>
          <a:srcRect/>
          <a:stretch/>
        </p:blipFill>
        <p:spPr>
          <a:xfrm>
            <a:off x="0" y="1587"/>
            <a:ext cx="7092950" cy="581027"/>
          </a:xfrm>
          <a:prstGeom prst="rect">
            <a:avLst/>
          </a:prstGeom>
          <a:noFill/>
          <a:ln>
            <a:noFill/>
          </a:ln>
        </p:spPr>
      </p:pic>
      <p:pic>
        <p:nvPicPr>
          <p:cNvPr id="40" name="Google Shape;40;g2148f2aeffb_5_0"/>
          <p:cNvPicPr preferRelativeResize="0"/>
          <p:nvPr/>
        </p:nvPicPr>
        <p:blipFill rotWithShape="1">
          <a:blip r:embed="rId7">
            <a:alphaModFix/>
          </a:blip>
          <a:srcRect/>
          <a:stretch/>
        </p:blipFill>
        <p:spPr>
          <a:xfrm>
            <a:off x="7204914" y="86548"/>
            <a:ext cx="1939086" cy="421998"/>
          </a:xfrm>
          <a:prstGeom prst="rect">
            <a:avLst/>
          </a:prstGeom>
          <a:noFill/>
          <a:ln>
            <a:noFill/>
          </a:ln>
        </p:spPr>
      </p:pic>
      <p:sp>
        <p:nvSpPr>
          <p:cNvPr id="41" name="Google Shape;41;g2148f2aeffb_5_0"/>
          <p:cNvSpPr txBox="1">
            <a:spLocks noGrp="1"/>
          </p:cNvSpPr>
          <p:nvPr>
            <p:ph type="sldNum" idx="12"/>
          </p:nvPr>
        </p:nvSpPr>
        <p:spPr>
          <a:xfrm>
            <a:off x="4386856" y="6449062"/>
            <a:ext cx="350244" cy="269239"/>
          </a:xfrm>
          <a:prstGeom prst="rect">
            <a:avLst/>
          </a:prstGeom>
          <a:noFill/>
          <a:ln>
            <a:noFill/>
          </a:ln>
        </p:spPr>
        <p:txBody>
          <a:bodyPr spcFirstLastPara="1" wrap="square" lIns="45700" tIns="45700" rIns="45700" bIns="4570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0C419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2148c02d36c_8_0"/>
          <p:cNvSpPr/>
          <p:nvPr/>
        </p:nvSpPr>
        <p:spPr>
          <a:xfrm>
            <a:off x="-3218" y="6615"/>
            <a:ext cx="9144000" cy="6858000"/>
          </a:xfrm>
          <a:prstGeom prst="rect">
            <a:avLst/>
          </a:prstGeom>
          <a:gradFill>
            <a:gsLst>
              <a:gs pos="0">
                <a:srgbClr val="0070C0"/>
              </a:gs>
              <a:gs pos="99000">
                <a:srgbClr val="1C2E47"/>
              </a:gs>
              <a:gs pos="100000">
                <a:srgbClr val="1C2E47"/>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highlight>
                <a:srgbClr val="000000"/>
              </a:highlight>
              <a:latin typeface="Arial"/>
              <a:ea typeface="Arial"/>
              <a:cs typeface="Arial"/>
              <a:sym typeface="Arial"/>
            </a:endParaRPr>
          </a:p>
        </p:txBody>
      </p:sp>
      <p:sp>
        <p:nvSpPr>
          <p:cNvPr id="67" name="Google Shape;67;g2148c02d36c_8_0"/>
          <p:cNvSpPr/>
          <p:nvPr/>
        </p:nvSpPr>
        <p:spPr>
          <a:xfrm>
            <a:off x="0" y="0"/>
            <a:ext cx="2988875" cy="6858000"/>
          </a:xfrm>
          <a:prstGeom prst="parallelogram">
            <a:avLst>
              <a:gd name="adj" fmla="val 27335"/>
            </a:avLst>
          </a:prstGeom>
          <a:solidFill>
            <a:srgbClr val="FFFFFF">
              <a:alpha val="2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 name="Google Shape;68;g2148c02d36c_8_0"/>
          <p:cNvSpPr txBox="1"/>
          <p:nvPr/>
        </p:nvSpPr>
        <p:spPr>
          <a:xfrm>
            <a:off x="2741480" y="3765586"/>
            <a:ext cx="6315765" cy="781694"/>
          </a:xfrm>
          <a:prstGeom prst="rect">
            <a:avLst/>
          </a:prstGeom>
          <a:noFill/>
          <a:ln>
            <a:noFill/>
          </a:ln>
        </p:spPr>
        <p:txBody>
          <a:bodyPr spcFirstLastPara="1" wrap="square" lIns="91425" tIns="45700" rIns="91425" bIns="45700" anchor="t" anchorCtr="0">
            <a:noAutofit/>
          </a:bodyPr>
          <a:lstStyle/>
          <a:p>
            <a:pPr marL="0" marR="0" lvl="0" indent="0" algn="r" rtl="0">
              <a:lnSpc>
                <a:spcPct val="80000"/>
              </a:lnSpc>
              <a:spcBef>
                <a:spcPts val="400"/>
              </a:spcBef>
              <a:spcAft>
                <a:spcPts val="0"/>
              </a:spcAft>
              <a:buClr>
                <a:schemeClr val="dk1"/>
              </a:buClr>
              <a:buSzPts val="1700"/>
              <a:buFont typeface="Arial"/>
              <a:buNone/>
            </a:pPr>
            <a:r>
              <a:rPr lang="en-US" sz="1600" b="1" i="0" u="none" strike="noStrike" cap="none">
                <a:solidFill>
                  <a:srgbClr val="B3C6E7"/>
                </a:solidFill>
                <a:latin typeface="Arial"/>
                <a:ea typeface="Arial"/>
                <a:cs typeface="Arial"/>
                <a:sym typeface="Arial"/>
              </a:rPr>
              <a:t>High-Level Regional Forum of the Open Consultative Platform  in WMO Regional Associations II and V</a:t>
            </a:r>
            <a:endParaRPr/>
          </a:p>
          <a:p>
            <a:pPr marL="0" marR="0" lvl="0" indent="0" algn="r" rtl="0">
              <a:lnSpc>
                <a:spcPct val="80000"/>
              </a:lnSpc>
              <a:spcBef>
                <a:spcPts val="400"/>
              </a:spcBef>
              <a:spcAft>
                <a:spcPts val="0"/>
              </a:spcAft>
              <a:buClr>
                <a:schemeClr val="dk1"/>
              </a:buClr>
              <a:buSzPts val="1700"/>
              <a:buFont typeface="Arial"/>
              <a:buNone/>
            </a:pPr>
            <a:r>
              <a:rPr lang="en-US" sz="1600" b="1" i="0" u="none" strike="noStrike" cap="none">
                <a:solidFill>
                  <a:srgbClr val="B3C6E7"/>
                </a:solidFill>
                <a:latin typeface="Arial"/>
                <a:ea typeface="Arial"/>
                <a:cs typeface="Arial"/>
                <a:sym typeface="Arial"/>
              </a:rPr>
              <a:t>Singapore, 18 April 2023</a:t>
            </a:r>
            <a:endParaRPr sz="1600" b="1" i="0" u="none" strike="noStrike" cap="none">
              <a:solidFill>
                <a:srgbClr val="B3C6E7"/>
              </a:solidFill>
              <a:latin typeface="Arial"/>
              <a:ea typeface="Arial"/>
              <a:cs typeface="Arial"/>
              <a:sym typeface="Arial"/>
            </a:endParaRPr>
          </a:p>
        </p:txBody>
      </p:sp>
      <p:sp>
        <p:nvSpPr>
          <p:cNvPr id="69" name="Google Shape;69;g2148c02d36c_8_0"/>
          <p:cNvSpPr txBox="1"/>
          <p:nvPr/>
        </p:nvSpPr>
        <p:spPr>
          <a:xfrm>
            <a:off x="2992091" y="914401"/>
            <a:ext cx="6097029" cy="304396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400"/>
              </a:spcBef>
              <a:spcAft>
                <a:spcPts val="0"/>
              </a:spcAft>
              <a:buClr>
                <a:schemeClr val="dk1"/>
              </a:buClr>
              <a:buSzPts val="1100"/>
              <a:buFont typeface="Arial"/>
              <a:buNone/>
            </a:pPr>
            <a:r>
              <a:rPr lang="en-US" sz="3000" b="1" i="0" u="none" strike="noStrike" cap="none">
                <a:solidFill>
                  <a:srgbClr val="E290FF"/>
                </a:solidFill>
                <a:latin typeface="Poppins"/>
                <a:ea typeface="Poppins"/>
                <a:cs typeface="Poppins"/>
                <a:sym typeface="Poppins"/>
              </a:rPr>
              <a:t>Challenges and Opportunities</a:t>
            </a:r>
            <a:endParaRPr/>
          </a:p>
          <a:p>
            <a:pPr marL="0" marR="0" lvl="0" indent="0" algn="l" rtl="0">
              <a:lnSpc>
                <a:spcPct val="80000"/>
              </a:lnSpc>
              <a:spcBef>
                <a:spcPts val="400"/>
              </a:spcBef>
              <a:spcAft>
                <a:spcPts val="0"/>
              </a:spcAft>
              <a:buClr>
                <a:schemeClr val="dk1"/>
              </a:buClr>
              <a:buSzPts val="1100"/>
              <a:buFont typeface="Arial"/>
              <a:buNone/>
            </a:pPr>
            <a:endParaRPr sz="3000" b="1" i="0" u="none" strike="noStrike" cap="none">
              <a:solidFill>
                <a:srgbClr val="E290FF"/>
              </a:solidFill>
              <a:latin typeface="Poppins"/>
              <a:ea typeface="Poppins"/>
              <a:cs typeface="Poppins"/>
              <a:sym typeface="Poppins"/>
            </a:endParaRPr>
          </a:p>
          <a:p>
            <a:pPr marL="0" marR="0" lvl="0" indent="0" algn="l" rtl="0">
              <a:lnSpc>
                <a:spcPct val="80000"/>
              </a:lnSpc>
              <a:spcBef>
                <a:spcPts val="400"/>
              </a:spcBef>
              <a:spcAft>
                <a:spcPts val="0"/>
              </a:spcAft>
              <a:buClr>
                <a:schemeClr val="dk1"/>
              </a:buClr>
              <a:buSzPts val="1100"/>
              <a:buFont typeface="Arial"/>
              <a:buNone/>
            </a:pPr>
            <a:r>
              <a:rPr lang="en-US" sz="3200" b="1" i="1" u="none" strike="noStrike" cap="none">
                <a:solidFill>
                  <a:srgbClr val="E290FF"/>
                </a:solidFill>
                <a:latin typeface="Poppins"/>
                <a:ea typeface="Poppins"/>
                <a:cs typeface="Poppins"/>
                <a:sym typeface="Poppins"/>
              </a:rPr>
              <a:t>A Private Company’s View</a:t>
            </a:r>
            <a:endParaRPr/>
          </a:p>
          <a:p>
            <a:pPr marL="0" marR="0" lvl="0" indent="0" algn="l" rtl="0">
              <a:lnSpc>
                <a:spcPct val="80000"/>
              </a:lnSpc>
              <a:spcBef>
                <a:spcPts val="400"/>
              </a:spcBef>
              <a:spcAft>
                <a:spcPts val="0"/>
              </a:spcAft>
              <a:buClr>
                <a:schemeClr val="dk1"/>
              </a:buClr>
              <a:buSzPts val="1100"/>
              <a:buFont typeface="Arial"/>
              <a:buNone/>
            </a:pPr>
            <a:endParaRPr sz="3000" b="1" i="0" u="none" strike="noStrike" cap="none">
              <a:solidFill>
                <a:srgbClr val="E290FF"/>
              </a:solidFill>
              <a:latin typeface="Poppins"/>
              <a:ea typeface="Poppins"/>
              <a:cs typeface="Poppins"/>
              <a:sym typeface="Poppins"/>
            </a:endParaRPr>
          </a:p>
          <a:p>
            <a:pPr marL="0" marR="0" lvl="0" indent="0" algn="l" rtl="0">
              <a:lnSpc>
                <a:spcPct val="80000"/>
              </a:lnSpc>
              <a:spcBef>
                <a:spcPts val="400"/>
              </a:spcBef>
              <a:spcAft>
                <a:spcPts val="0"/>
              </a:spcAft>
              <a:buClr>
                <a:schemeClr val="dk1"/>
              </a:buClr>
              <a:buSzPts val="1100"/>
              <a:buFont typeface="Arial"/>
              <a:buNone/>
            </a:pPr>
            <a:endParaRPr sz="3000" b="1" i="0" u="none" strike="noStrike" cap="none">
              <a:solidFill>
                <a:srgbClr val="E290FF"/>
              </a:solidFill>
              <a:latin typeface="Poppins"/>
              <a:ea typeface="Poppins"/>
              <a:cs typeface="Poppins"/>
              <a:sym typeface="Poppins"/>
            </a:endParaRPr>
          </a:p>
          <a:p>
            <a:pPr marL="0" marR="0" lvl="0" indent="0" algn="l" rtl="0">
              <a:lnSpc>
                <a:spcPct val="80000"/>
              </a:lnSpc>
              <a:spcBef>
                <a:spcPts val="400"/>
              </a:spcBef>
              <a:spcAft>
                <a:spcPts val="0"/>
              </a:spcAft>
              <a:buClr>
                <a:schemeClr val="dk1"/>
              </a:buClr>
              <a:buSzPts val="1100"/>
              <a:buFont typeface="Arial"/>
              <a:buNone/>
            </a:pPr>
            <a:r>
              <a:rPr lang="en-US" sz="2400" b="1" i="0" u="none" strike="noStrike" cap="none">
                <a:solidFill>
                  <a:srgbClr val="00E4B4"/>
                </a:solidFill>
                <a:latin typeface="Poppins"/>
                <a:ea typeface="Poppins"/>
                <a:cs typeface="Poppins"/>
                <a:sym typeface="Poppins"/>
              </a:rPr>
              <a:t>for an Efficient PPE/PPP Framework</a:t>
            </a:r>
            <a:endParaRPr sz="2400" b="1" i="0" u="none" strike="noStrike" cap="none">
              <a:solidFill>
                <a:srgbClr val="00E4B4"/>
              </a:solidFill>
              <a:latin typeface="Poppins"/>
              <a:ea typeface="Poppins"/>
              <a:cs typeface="Poppins"/>
              <a:sym typeface="Poppins"/>
            </a:endParaRPr>
          </a:p>
        </p:txBody>
      </p:sp>
      <p:pic>
        <p:nvPicPr>
          <p:cNvPr id="70" name="Google Shape;70;g2148c02d36c_8_0"/>
          <p:cNvPicPr preferRelativeResize="0"/>
          <p:nvPr/>
        </p:nvPicPr>
        <p:blipFill rotWithShape="1">
          <a:blip r:embed="rId3">
            <a:alphaModFix/>
          </a:blip>
          <a:srcRect/>
          <a:stretch/>
        </p:blipFill>
        <p:spPr>
          <a:xfrm>
            <a:off x="3218" y="4678977"/>
            <a:ext cx="9140781" cy="2179024"/>
          </a:xfrm>
          <a:prstGeom prst="rect">
            <a:avLst/>
          </a:prstGeom>
          <a:noFill/>
          <a:ln>
            <a:noFill/>
          </a:ln>
        </p:spPr>
      </p:pic>
      <p:pic>
        <p:nvPicPr>
          <p:cNvPr id="71" name="Google Shape;71;g2148c02d36c_8_0"/>
          <p:cNvPicPr preferRelativeResize="0"/>
          <p:nvPr/>
        </p:nvPicPr>
        <p:blipFill rotWithShape="1">
          <a:blip r:embed="rId4">
            <a:alphaModFix/>
          </a:blip>
          <a:srcRect/>
          <a:stretch/>
        </p:blipFill>
        <p:spPr>
          <a:xfrm>
            <a:off x="7553996" y="134996"/>
            <a:ext cx="1392776" cy="507912"/>
          </a:xfrm>
          <a:prstGeom prst="rect">
            <a:avLst/>
          </a:prstGeom>
          <a:noFill/>
          <a:ln>
            <a:noFill/>
          </a:ln>
        </p:spPr>
      </p:pic>
      <p:sp>
        <p:nvSpPr>
          <p:cNvPr id="72" name="Google Shape;72;g2148c02d36c_8_0"/>
          <p:cNvSpPr txBox="1"/>
          <p:nvPr/>
        </p:nvSpPr>
        <p:spPr>
          <a:xfrm>
            <a:off x="395169" y="3237768"/>
            <a:ext cx="2205000" cy="144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Arial"/>
                <a:ea typeface="Arial"/>
                <a:cs typeface="Arial"/>
                <a:sym typeface="Arial"/>
              </a:rPr>
              <a:t>Daisuke Abe</a:t>
            </a:r>
            <a:endParaRPr sz="2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1" u="none" strike="noStrike" cap="none">
                <a:solidFill>
                  <a:srgbClr val="000000"/>
                </a:solidFill>
                <a:latin typeface="Arial"/>
                <a:ea typeface="Arial"/>
                <a:cs typeface="Arial"/>
                <a:sym typeface="Arial"/>
              </a:rPr>
              <a:t>Managing Executive Officer</a:t>
            </a:r>
            <a:endParaRPr sz="13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1" u="none" strike="noStrike" cap="none">
                <a:solidFill>
                  <a:srgbClr val="000000"/>
                </a:solidFill>
                <a:latin typeface="Arial"/>
                <a:ea typeface="Arial"/>
                <a:cs typeface="Arial"/>
                <a:sym typeface="Arial"/>
              </a:rPr>
              <a:t>Service Operation and Development</a:t>
            </a:r>
            <a:endParaRPr sz="13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1" u="none" strike="noStrike" cap="none">
                <a:solidFill>
                  <a:srgbClr val="000000"/>
                </a:solidFill>
                <a:latin typeface="Arial"/>
                <a:ea typeface="Arial"/>
                <a:cs typeface="Arial"/>
                <a:sym typeface="Arial"/>
              </a:rPr>
              <a:t>Weathernews Inc. (WNI)</a:t>
            </a:r>
            <a:endParaRPr sz="1300" b="0" i="1" u="none" strike="noStrike" cap="none">
              <a:solidFill>
                <a:srgbClr val="000000"/>
              </a:solidFill>
              <a:latin typeface="Arial"/>
              <a:ea typeface="Arial"/>
              <a:cs typeface="Arial"/>
              <a:sym typeface="Arial"/>
            </a:endParaRPr>
          </a:p>
        </p:txBody>
      </p:sp>
      <p:pic>
        <p:nvPicPr>
          <p:cNvPr id="73" name="Google Shape;73;g2148c02d36c_8_0"/>
          <p:cNvPicPr preferRelativeResize="0"/>
          <p:nvPr/>
        </p:nvPicPr>
        <p:blipFill rotWithShape="1">
          <a:blip r:embed="rId5">
            <a:alphaModFix/>
          </a:blip>
          <a:srcRect l="3892"/>
          <a:stretch/>
        </p:blipFill>
        <p:spPr>
          <a:xfrm>
            <a:off x="7635" y="737036"/>
            <a:ext cx="2706623" cy="23042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2148c02d36c_8_12"/>
          <p:cNvSpPr/>
          <p:nvPr/>
        </p:nvSpPr>
        <p:spPr>
          <a:xfrm>
            <a:off x="0" y="0"/>
            <a:ext cx="9144000" cy="6858000"/>
          </a:xfrm>
          <a:prstGeom prst="rect">
            <a:avLst/>
          </a:prstGeom>
          <a:solidFill>
            <a:srgbClr val="F4F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9" name="Google Shape;79;g2148c02d36c_8_12"/>
          <p:cNvPicPr preferRelativeResize="0"/>
          <p:nvPr/>
        </p:nvPicPr>
        <p:blipFill rotWithShape="1">
          <a:blip r:embed="rId3">
            <a:alphaModFix/>
          </a:blip>
          <a:srcRect/>
          <a:stretch/>
        </p:blipFill>
        <p:spPr>
          <a:xfrm>
            <a:off x="284545" y="155058"/>
            <a:ext cx="8581842" cy="4803006"/>
          </a:xfrm>
          <a:prstGeom prst="rect">
            <a:avLst/>
          </a:prstGeom>
          <a:noFill/>
          <a:ln>
            <a:noFill/>
          </a:ln>
        </p:spPr>
      </p:pic>
      <p:pic>
        <p:nvPicPr>
          <p:cNvPr id="80" name="Google Shape;80;g2148c02d36c_8_12"/>
          <p:cNvPicPr preferRelativeResize="0"/>
          <p:nvPr/>
        </p:nvPicPr>
        <p:blipFill rotWithShape="1">
          <a:blip r:embed="rId4">
            <a:alphaModFix/>
          </a:blip>
          <a:srcRect/>
          <a:stretch/>
        </p:blipFill>
        <p:spPr>
          <a:xfrm>
            <a:off x="7576802" y="1541698"/>
            <a:ext cx="1341600" cy="913963"/>
          </a:xfrm>
          <a:prstGeom prst="rect">
            <a:avLst/>
          </a:prstGeom>
          <a:noFill/>
          <a:ln>
            <a:noFill/>
          </a:ln>
          <a:effectLst>
            <a:outerShdw dist="35921" dir="2700000" algn="ctr" rotWithShape="0">
              <a:schemeClr val="dk2"/>
            </a:outerShdw>
          </a:effectLst>
        </p:spPr>
      </p:pic>
      <p:pic>
        <p:nvPicPr>
          <p:cNvPr id="81" name="Google Shape;81;g2148c02d36c_8_12"/>
          <p:cNvPicPr preferRelativeResize="0"/>
          <p:nvPr/>
        </p:nvPicPr>
        <p:blipFill rotWithShape="1">
          <a:blip r:embed="rId5">
            <a:alphaModFix/>
          </a:blip>
          <a:srcRect/>
          <a:stretch/>
        </p:blipFill>
        <p:spPr>
          <a:xfrm>
            <a:off x="295124" y="1940729"/>
            <a:ext cx="1391100" cy="930298"/>
          </a:xfrm>
          <a:prstGeom prst="rect">
            <a:avLst/>
          </a:prstGeom>
          <a:noFill/>
          <a:ln>
            <a:noFill/>
          </a:ln>
          <a:effectLst>
            <a:outerShdw dist="35921" dir="2700000" algn="ctr" rotWithShape="0">
              <a:schemeClr val="dk2"/>
            </a:outerShdw>
          </a:effectLst>
        </p:spPr>
      </p:pic>
      <p:sp>
        <p:nvSpPr>
          <p:cNvPr id="82" name="Google Shape;82;g2148c02d36c_8_12"/>
          <p:cNvSpPr txBox="1"/>
          <p:nvPr/>
        </p:nvSpPr>
        <p:spPr>
          <a:xfrm>
            <a:off x="3696990" y="2398125"/>
            <a:ext cx="1385730" cy="430847"/>
          </a:xfrm>
          <a:prstGeom prst="rect">
            <a:avLst/>
          </a:prstGeom>
          <a:solidFill>
            <a:srgbClr val="0B28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100" b="1" i="0" u="none" strike="noStrike" cap="none">
                <a:solidFill>
                  <a:srgbClr val="FFFFFF"/>
                </a:solidFill>
                <a:latin typeface="Calibri"/>
                <a:ea typeface="Calibri"/>
                <a:cs typeface="Calibri"/>
                <a:sym typeface="Calibri"/>
              </a:rPr>
              <a:t>Amsterdam</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200"/>
              <a:buFont typeface="Arial"/>
              <a:buNone/>
            </a:pPr>
            <a:r>
              <a:rPr lang="en-US" sz="1100" b="1" i="0" u="none" strike="noStrike" cap="none">
                <a:solidFill>
                  <a:srgbClr val="FFFFFF"/>
                </a:solidFill>
                <a:latin typeface="Calibri"/>
                <a:ea typeface="Calibri"/>
                <a:cs typeface="Calibri"/>
                <a:sym typeface="Calibri"/>
              </a:rPr>
              <a:t>Operations Center</a:t>
            </a:r>
            <a:endParaRPr sz="1100" b="1" i="0" u="none" strike="noStrike" cap="none">
              <a:solidFill>
                <a:srgbClr val="FFFFFF"/>
              </a:solidFill>
              <a:latin typeface="Calibri"/>
              <a:ea typeface="Calibri"/>
              <a:cs typeface="Calibri"/>
              <a:sym typeface="Calibri"/>
            </a:endParaRPr>
          </a:p>
        </p:txBody>
      </p:sp>
      <p:sp>
        <p:nvSpPr>
          <p:cNvPr id="83" name="Google Shape;83;g2148c02d36c_8_12"/>
          <p:cNvSpPr txBox="1"/>
          <p:nvPr/>
        </p:nvSpPr>
        <p:spPr>
          <a:xfrm>
            <a:off x="270525" y="1495226"/>
            <a:ext cx="1440300" cy="430800"/>
          </a:xfrm>
          <a:prstGeom prst="rect">
            <a:avLst/>
          </a:prstGeom>
          <a:solidFill>
            <a:srgbClr val="0B2D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Calibri"/>
                <a:ea typeface="Calibri"/>
                <a:cs typeface="Calibri"/>
                <a:sym typeface="Calibri"/>
              </a:rPr>
              <a:t>Oklahoma Operations Center</a:t>
            </a:r>
            <a:endParaRPr sz="1100" b="1" i="0" u="none" strike="noStrike" cap="none">
              <a:solidFill>
                <a:srgbClr val="FFFFFF"/>
              </a:solidFill>
              <a:latin typeface="Calibri"/>
              <a:ea typeface="Calibri"/>
              <a:cs typeface="Calibri"/>
              <a:sym typeface="Calibri"/>
            </a:endParaRPr>
          </a:p>
        </p:txBody>
      </p:sp>
      <p:sp>
        <p:nvSpPr>
          <p:cNvPr id="84" name="Google Shape;84;g2148c02d36c_8_12"/>
          <p:cNvSpPr txBox="1"/>
          <p:nvPr/>
        </p:nvSpPr>
        <p:spPr>
          <a:xfrm>
            <a:off x="5642875" y="2858675"/>
            <a:ext cx="1341600" cy="415500"/>
          </a:xfrm>
          <a:prstGeom prst="rect">
            <a:avLst/>
          </a:prstGeom>
          <a:solidFill>
            <a:srgbClr val="0B2D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050"/>
              <a:buFont typeface="Arial"/>
              <a:buNone/>
            </a:pPr>
            <a:r>
              <a:rPr lang="en-US" sz="1100" b="1" i="0" u="none" strike="noStrike" cap="none">
                <a:solidFill>
                  <a:srgbClr val="FFFFFF"/>
                </a:solidFill>
                <a:latin typeface="Calibri"/>
                <a:ea typeface="Calibri"/>
                <a:cs typeface="Calibri"/>
                <a:sym typeface="Calibri"/>
              </a:rPr>
              <a:t>Yangon</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050"/>
              <a:buFont typeface="Arial"/>
              <a:buNone/>
            </a:pPr>
            <a:r>
              <a:rPr lang="en-US" sz="1100" b="1" i="0" u="none" strike="noStrike" cap="none">
                <a:solidFill>
                  <a:srgbClr val="FFFFFF"/>
                </a:solidFill>
                <a:latin typeface="Calibri"/>
                <a:ea typeface="Calibri"/>
                <a:cs typeface="Calibri"/>
                <a:sym typeface="Calibri"/>
              </a:rPr>
              <a:t>Operations Center</a:t>
            </a:r>
            <a:endParaRPr sz="1100" b="1" i="0" u="none" strike="noStrike" cap="none">
              <a:solidFill>
                <a:srgbClr val="FFFFFF"/>
              </a:solidFill>
              <a:latin typeface="Calibri"/>
              <a:ea typeface="Calibri"/>
              <a:cs typeface="Calibri"/>
              <a:sym typeface="Calibri"/>
            </a:endParaRPr>
          </a:p>
        </p:txBody>
      </p:sp>
      <p:pic>
        <p:nvPicPr>
          <p:cNvPr id="85" name="Google Shape;85;g2148c02d36c_8_12"/>
          <p:cNvPicPr preferRelativeResize="0"/>
          <p:nvPr/>
        </p:nvPicPr>
        <p:blipFill rotWithShape="1">
          <a:blip r:embed="rId6">
            <a:alphaModFix/>
          </a:blip>
          <a:srcRect/>
          <a:stretch/>
        </p:blipFill>
        <p:spPr>
          <a:xfrm>
            <a:off x="2304924" y="1333927"/>
            <a:ext cx="1298516" cy="913975"/>
          </a:xfrm>
          <a:prstGeom prst="rect">
            <a:avLst/>
          </a:prstGeom>
          <a:noFill/>
          <a:ln>
            <a:noFill/>
          </a:ln>
          <a:effectLst>
            <a:outerShdw dist="35921" dir="2700000" algn="ctr" rotWithShape="0">
              <a:schemeClr val="dk2"/>
            </a:outerShdw>
          </a:effectLst>
        </p:spPr>
      </p:pic>
      <p:sp>
        <p:nvSpPr>
          <p:cNvPr id="86" name="Google Shape;86;g2148c02d36c_8_12"/>
          <p:cNvSpPr txBox="1"/>
          <p:nvPr/>
        </p:nvSpPr>
        <p:spPr>
          <a:xfrm>
            <a:off x="899559" y="528456"/>
            <a:ext cx="7344900" cy="79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a:solidFill>
                  <a:srgbClr val="011893"/>
                </a:solidFill>
                <a:latin typeface="Roboto"/>
                <a:ea typeface="Roboto"/>
                <a:cs typeface="Roboto"/>
                <a:sym typeface="Roboto"/>
              </a:rPr>
              <a:t>Global Service Operation Network </a:t>
            </a:r>
            <a:endParaRPr sz="1800" b="1" i="0" u="none" strike="noStrike" cap="none">
              <a:solidFill>
                <a:srgbClr val="011893"/>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200"/>
              <a:buFont typeface="Arial"/>
              <a:buNone/>
            </a:pPr>
            <a:r>
              <a:rPr lang="en-US" sz="1400" b="1" i="0" u="none" strike="noStrike" cap="none">
                <a:solidFill>
                  <a:srgbClr val="011893"/>
                </a:solidFill>
                <a:latin typeface="Roboto"/>
                <a:ea typeface="Roboto"/>
                <a:cs typeface="Roboto"/>
                <a:sym typeface="Roboto"/>
              </a:rPr>
              <a:t>Supporting 24 x 7, from 32 offices in 21 countries</a:t>
            </a:r>
            <a:endParaRPr sz="1400" b="1" i="0" u="none" strike="noStrike" cap="none">
              <a:solidFill>
                <a:srgbClr val="011893"/>
              </a:solidFill>
              <a:latin typeface="Roboto"/>
              <a:ea typeface="Roboto"/>
              <a:cs typeface="Roboto"/>
              <a:sym typeface="Roboto"/>
            </a:endParaRPr>
          </a:p>
        </p:txBody>
      </p:sp>
      <p:pic>
        <p:nvPicPr>
          <p:cNvPr id="87" name="Google Shape;87;g2148c02d36c_8_12"/>
          <p:cNvPicPr preferRelativeResize="0"/>
          <p:nvPr/>
        </p:nvPicPr>
        <p:blipFill rotWithShape="1">
          <a:blip r:embed="rId7">
            <a:alphaModFix/>
          </a:blip>
          <a:srcRect/>
          <a:stretch/>
        </p:blipFill>
        <p:spPr>
          <a:xfrm>
            <a:off x="2297563" y="2399269"/>
            <a:ext cx="1305877" cy="817898"/>
          </a:xfrm>
          <a:prstGeom prst="rect">
            <a:avLst/>
          </a:prstGeom>
          <a:noFill/>
          <a:ln>
            <a:noFill/>
          </a:ln>
          <a:effectLst>
            <a:outerShdw dist="35921" dir="2700000" algn="ctr" rotWithShape="0">
              <a:schemeClr val="dk2"/>
            </a:outerShdw>
          </a:effectLst>
        </p:spPr>
      </p:pic>
      <p:sp>
        <p:nvSpPr>
          <p:cNvPr id="88" name="Google Shape;88;g2148c02d36c_8_12"/>
          <p:cNvSpPr txBox="1"/>
          <p:nvPr/>
        </p:nvSpPr>
        <p:spPr>
          <a:xfrm>
            <a:off x="3691620" y="1333935"/>
            <a:ext cx="1391100" cy="430800"/>
          </a:xfrm>
          <a:prstGeom prst="rect">
            <a:avLst/>
          </a:prstGeom>
          <a:solidFill>
            <a:srgbClr val="0B2D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Calibri"/>
                <a:ea typeface="Calibri"/>
                <a:cs typeface="Calibri"/>
                <a:sym typeface="Calibri"/>
              </a:rPr>
              <a:t>Copenhagen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Calibri"/>
                <a:ea typeface="Calibri"/>
                <a:cs typeface="Calibri"/>
                <a:sym typeface="Calibri"/>
              </a:rPr>
              <a:t>Operations Center</a:t>
            </a:r>
            <a:endParaRPr sz="1100" b="1" i="0" u="none" strike="noStrike" cap="none">
              <a:solidFill>
                <a:srgbClr val="FFFFFF"/>
              </a:solidFill>
              <a:latin typeface="Calibri"/>
              <a:ea typeface="Calibri"/>
              <a:cs typeface="Calibri"/>
              <a:sym typeface="Calibri"/>
            </a:endParaRPr>
          </a:p>
        </p:txBody>
      </p:sp>
      <p:sp>
        <p:nvSpPr>
          <p:cNvPr id="89" name="Google Shape;89;g2148c02d36c_8_12"/>
          <p:cNvSpPr txBox="1"/>
          <p:nvPr/>
        </p:nvSpPr>
        <p:spPr>
          <a:xfrm>
            <a:off x="7241745" y="3116352"/>
            <a:ext cx="1341600" cy="415500"/>
          </a:xfrm>
          <a:prstGeom prst="rect">
            <a:avLst/>
          </a:prstGeom>
          <a:solidFill>
            <a:srgbClr val="0B2D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050"/>
              <a:buFont typeface="Arial"/>
              <a:buNone/>
            </a:pPr>
            <a:r>
              <a:rPr lang="en-US" sz="1100" b="1" i="0" u="none" strike="noStrike" cap="none">
                <a:solidFill>
                  <a:srgbClr val="FFFFFF"/>
                </a:solidFill>
                <a:latin typeface="Calibri"/>
                <a:ea typeface="Calibri"/>
                <a:cs typeface="Calibri"/>
                <a:sym typeface="Calibri"/>
              </a:rPr>
              <a:t>Manila</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050"/>
              <a:buFont typeface="Arial"/>
              <a:buNone/>
            </a:pPr>
            <a:r>
              <a:rPr lang="en-US" sz="1100" b="1" i="0" u="none" strike="noStrike" cap="none">
                <a:solidFill>
                  <a:srgbClr val="FFFFFF"/>
                </a:solidFill>
                <a:latin typeface="Calibri"/>
                <a:ea typeface="Calibri"/>
                <a:cs typeface="Calibri"/>
                <a:sym typeface="Calibri"/>
              </a:rPr>
              <a:t>Operations Center</a:t>
            </a:r>
            <a:endParaRPr sz="1100" b="1" i="0" u="none" strike="noStrike" cap="none">
              <a:solidFill>
                <a:srgbClr val="FFFFFF"/>
              </a:solidFill>
              <a:latin typeface="Calibri"/>
              <a:ea typeface="Calibri"/>
              <a:cs typeface="Calibri"/>
              <a:sym typeface="Calibri"/>
            </a:endParaRPr>
          </a:p>
        </p:txBody>
      </p:sp>
      <p:sp>
        <p:nvSpPr>
          <p:cNvPr id="90" name="Google Shape;90;g2148c02d36c_8_12"/>
          <p:cNvSpPr txBox="1"/>
          <p:nvPr/>
        </p:nvSpPr>
        <p:spPr>
          <a:xfrm>
            <a:off x="7576801" y="2504779"/>
            <a:ext cx="1371271" cy="430800"/>
          </a:xfrm>
          <a:prstGeom prst="rect">
            <a:avLst/>
          </a:prstGeom>
          <a:solidFill>
            <a:srgbClr val="0B2D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Calibri"/>
                <a:ea typeface="Calibri"/>
                <a:cs typeface="Calibri"/>
                <a:sym typeface="Calibri"/>
              </a:rPr>
              <a:t>Tokyo Global Operations Center</a:t>
            </a:r>
            <a:endParaRPr sz="1100" b="1" i="0" u="none" strike="noStrike" cap="none">
              <a:solidFill>
                <a:srgbClr val="FFFFFF"/>
              </a:solidFill>
              <a:latin typeface="Calibri"/>
              <a:ea typeface="Calibri"/>
              <a:cs typeface="Calibri"/>
              <a:sym typeface="Calibri"/>
            </a:endParaRPr>
          </a:p>
        </p:txBody>
      </p:sp>
      <p:sp>
        <p:nvSpPr>
          <p:cNvPr id="91" name="Google Shape;91;g2148c02d36c_8_12"/>
          <p:cNvSpPr/>
          <p:nvPr/>
        </p:nvSpPr>
        <p:spPr>
          <a:xfrm>
            <a:off x="122538" y="3326716"/>
            <a:ext cx="4034700" cy="1893172"/>
          </a:xfrm>
          <a:prstGeom prst="rect">
            <a:avLst/>
          </a:prstGeom>
          <a:solidFill>
            <a:srgbClr val="00DDB8">
              <a:alpha val="81960"/>
            </a:srgbClr>
          </a:solidFill>
          <a:ln>
            <a:noFill/>
          </a:ln>
        </p:spPr>
        <p:txBody>
          <a:bodyPr spcFirstLastPara="1" wrap="square" lIns="91425" tIns="45700" rIns="91425" bIns="45700" anchor="ctr" anchorCtr="0">
            <a:noAutofit/>
          </a:bodyPr>
          <a:lstStyle/>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Established in 1986</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Sales in 44 areas of global market</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1,100+ employees</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 (including 200 Certified Forecasters,</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300 Risk Communicators &amp; 250 IT Experts)</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2,500+ BtoB customers in 50 countries</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2,000,000+ BtoS “Supporters”</a:t>
            </a:r>
            <a:endParaRPr sz="1300" b="0" i="0" u="none" strike="noStrike" cap="none">
              <a:solidFill>
                <a:schemeClr val="dk1"/>
              </a:solidFill>
              <a:latin typeface="Roboto"/>
              <a:ea typeface="Roboto"/>
              <a:cs typeface="Roboto"/>
              <a:sym typeface="Roboto"/>
            </a:endParaRPr>
          </a:p>
          <a:p>
            <a:pPr marL="0" marR="0" lvl="1" indent="0" algn="ctr" rtl="0">
              <a:lnSpc>
                <a:spcPct val="110000"/>
              </a:lnSpc>
              <a:spcBef>
                <a:spcPts val="0"/>
              </a:spcBef>
              <a:spcAft>
                <a:spcPts val="0"/>
              </a:spcAft>
              <a:buClr>
                <a:srgbClr val="000000"/>
              </a:buClr>
              <a:buSzPts val="1400"/>
              <a:buFont typeface="Arial"/>
              <a:buNone/>
            </a:pPr>
            <a:r>
              <a:rPr lang="en-US" sz="1300" b="0" i="0" u="none" strike="noStrike" cap="none">
                <a:solidFill>
                  <a:schemeClr val="dk1"/>
                </a:solidFill>
                <a:latin typeface="Roboto"/>
                <a:ea typeface="Roboto"/>
                <a:cs typeface="Roboto"/>
                <a:sym typeface="Roboto"/>
              </a:rPr>
              <a:t>180,000 Weather Reports / Day</a:t>
            </a:r>
            <a:endParaRPr sz="1300" b="0" i="0" u="none" strike="noStrike" cap="none">
              <a:solidFill>
                <a:schemeClr val="dk1"/>
              </a:solidFill>
              <a:latin typeface="Roboto"/>
              <a:ea typeface="Roboto"/>
              <a:cs typeface="Roboto"/>
              <a:sym typeface="Roboto"/>
            </a:endParaRPr>
          </a:p>
        </p:txBody>
      </p:sp>
      <p:sp>
        <p:nvSpPr>
          <p:cNvPr id="92" name="Google Shape;92;g2148c02d36c_8_12"/>
          <p:cNvSpPr txBox="1"/>
          <p:nvPr/>
        </p:nvSpPr>
        <p:spPr>
          <a:xfrm>
            <a:off x="5244457" y="1834787"/>
            <a:ext cx="1684500" cy="415500"/>
          </a:xfrm>
          <a:prstGeom prst="rect">
            <a:avLst/>
          </a:prstGeom>
          <a:solidFill>
            <a:srgbClr val="0B2885"/>
          </a:solidFill>
          <a:ln w="127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Athens </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Operations Sub-Center</a:t>
            </a:r>
            <a:endParaRPr sz="1100" b="1" i="0" u="none" strike="noStrike" cap="none">
              <a:solidFill>
                <a:srgbClr val="FFFFFF"/>
              </a:solidFill>
              <a:latin typeface="Calibri"/>
              <a:ea typeface="Calibri"/>
              <a:cs typeface="Calibri"/>
              <a:sym typeface="Calibri"/>
            </a:endParaRPr>
          </a:p>
        </p:txBody>
      </p:sp>
      <p:pic>
        <p:nvPicPr>
          <p:cNvPr id="93" name="Google Shape;93;g2148c02d36c_8_12"/>
          <p:cNvPicPr preferRelativeResize="0"/>
          <p:nvPr/>
        </p:nvPicPr>
        <p:blipFill rotWithShape="1">
          <a:blip r:embed="rId8">
            <a:alphaModFix/>
          </a:blip>
          <a:srcRect/>
          <a:stretch/>
        </p:blipFill>
        <p:spPr>
          <a:xfrm>
            <a:off x="4238875" y="3603391"/>
            <a:ext cx="4905125" cy="2979750"/>
          </a:xfrm>
          <a:prstGeom prst="rect">
            <a:avLst/>
          </a:prstGeom>
          <a:noFill/>
          <a:ln>
            <a:noFill/>
          </a:ln>
        </p:spPr>
      </p:pic>
      <p:pic>
        <p:nvPicPr>
          <p:cNvPr id="94" name="Google Shape;94;g2148c02d36c_8_12"/>
          <p:cNvPicPr preferRelativeResize="0"/>
          <p:nvPr/>
        </p:nvPicPr>
        <p:blipFill rotWithShape="1">
          <a:blip r:embed="rId9">
            <a:alphaModFix/>
          </a:blip>
          <a:srcRect/>
          <a:stretch/>
        </p:blipFill>
        <p:spPr>
          <a:xfrm>
            <a:off x="105390" y="5327900"/>
            <a:ext cx="4125725" cy="1461872"/>
          </a:xfrm>
          <a:prstGeom prst="rect">
            <a:avLst/>
          </a:prstGeom>
          <a:noFill/>
          <a:ln>
            <a:noFill/>
          </a:ln>
        </p:spPr>
      </p:pic>
      <p:sp>
        <p:nvSpPr>
          <p:cNvPr id="95" name="Google Shape;95;g2148c02d36c_8_12"/>
          <p:cNvSpPr txBox="1"/>
          <p:nvPr/>
        </p:nvSpPr>
        <p:spPr>
          <a:xfrm>
            <a:off x="0" y="53413"/>
            <a:ext cx="7935686"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DDB8"/>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Weathernews Inc. (WNI) in Brief </a:t>
            </a:r>
            <a:endParaRPr sz="1400" b="0" i="0" u="none" strike="noStrike" cap="none">
              <a:solidFill>
                <a:srgbClr val="000000"/>
              </a:solidFill>
              <a:latin typeface="Arial"/>
              <a:ea typeface="Arial"/>
              <a:cs typeface="Arial"/>
              <a:sym typeface="Arial"/>
            </a:endParaRPr>
          </a:p>
        </p:txBody>
      </p:sp>
      <p:pic>
        <p:nvPicPr>
          <p:cNvPr id="96" name="Google Shape;96;g2148c02d36c_8_12"/>
          <p:cNvPicPr preferRelativeResize="0"/>
          <p:nvPr/>
        </p:nvPicPr>
        <p:blipFill rotWithShape="1">
          <a:blip r:embed="rId10">
            <a:alphaModFix/>
          </a:blip>
          <a:srcRect/>
          <a:stretch/>
        </p:blipFill>
        <p:spPr>
          <a:xfrm>
            <a:off x="7965631" y="155058"/>
            <a:ext cx="1062763" cy="3875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148f2aeffb_5_24"/>
          <p:cNvSpPr/>
          <p:nvPr/>
        </p:nvSpPr>
        <p:spPr>
          <a:xfrm>
            <a:off x="0" y="0"/>
            <a:ext cx="9144000" cy="6858000"/>
          </a:xfrm>
          <a:prstGeom prst="rect">
            <a:avLst/>
          </a:prstGeom>
          <a:solidFill>
            <a:srgbClr val="F4F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g2148f2aeffb_5_24"/>
          <p:cNvSpPr txBox="1"/>
          <p:nvPr/>
        </p:nvSpPr>
        <p:spPr>
          <a:xfrm>
            <a:off x="0" y="625904"/>
            <a:ext cx="9144000" cy="7254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70C0"/>
                </a:solidFill>
                <a:latin typeface="Roboto"/>
                <a:ea typeface="Roboto"/>
                <a:cs typeface="Roboto"/>
                <a:sym typeface="Roboto"/>
              </a:rPr>
              <a:t>Legal Framework for Meteorological Services in Japan </a:t>
            </a:r>
            <a:br>
              <a:rPr lang="en-US" sz="2400" b="1" i="0" u="none" strike="noStrike" cap="none">
                <a:solidFill>
                  <a:srgbClr val="0070C0"/>
                </a:solidFill>
                <a:latin typeface="Roboto"/>
                <a:ea typeface="Roboto"/>
                <a:cs typeface="Roboto"/>
                <a:sym typeface="Roboto"/>
              </a:rPr>
            </a:br>
            <a:r>
              <a:rPr lang="en-US" sz="2400" b="1" i="0" u="none" strike="noStrike" cap="none">
                <a:solidFill>
                  <a:srgbClr val="0070C0"/>
                </a:solidFill>
                <a:latin typeface="Roboto"/>
                <a:ea typeface="Roboto"/>
                <a:cs typeface="Roboto"/>
                <a:sym typeface="Roboto"/>
              </a:rPr>
              <a:t>- Meteorological Service Act -  </a:t>
            </a:r>
            <a:r>
              <a:rPr lang="en-US" sz="1800" b="1" i="0" u="none" strike="noStrike" cap="none">
                <a:solidFill>
                  <a:srgbClr val="0070C0"/>
                </a:solidFill>
                <a:latin typeface="Roboto"/>
                <a:ea typeface="Roboto"/>
                <a:cs typeface="Roboto"/>
                <a:sym typeface="Roboto"/>
              </a:rPr>
              <a:t>(enact 1952)</a:t>
            </a:r>
            <a:endParaRPr sz="1800" b="1" i="0" u="none" strike="noStrike" cap="none">
              <a:solidFill>
                <a:srgbClr val="0070C0"/>
              </a:solidFill>
              <a:latin typeface="Roboto"/>
              <a:ea typeface="Roboto"/>
              <a:cs typeface="Roboto"/>
              <a:sym typeface="Roboto"/>
            </a:endParaRPr>
          </a:p>
        </p:txBody>
      </p:sp>
      <p:sp>
        <p:nvSpPr>
          <p:cNvPr id="104" name="Google Shape;104;g2148f2aeffb_5_24"/>
          <p:cNvSpPr txBox="1"/>
          <p:nvPr/>
        </p:nvSpPr>
        <p:spPr>
          <a:xfrm>
            <a:off x="784612" y="1366301"/>
            <a:ext cx="8191500" cy="936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300"/>
              <a:buFont typeface="Arial"/>
              <a:buNone/>
            </a:pPr>
            <a:r>
              <a:rPr lang="en-US" sz="1200" b="1" i="1" u="none" strike="noStrike" cap="none">
                <a:solidFill>
                  <a:srgbClr val="000000"/>
                </a:solidFill>
                <a:latin typeface="Roboto"/>
                <a:ea typeface="Roboto"/>
                <a:cs typeface="Roboto"/>
                <a:sym typeface="Roboto"/>
              </a:rPr>
              <a:t>1993: </a:t>
            </a:r>
            <a:r>
              <a:rPr lang="en-US" sz="1200" b="1" i="1" u="none" strike="noStrike" cap="none">
                <a:solidFill>
                  <a:srgbClr val="011893"/>
                </a:solidFill>
                <a:latin typeface="Roboto"/>
                <a:ea typeface="Roboto"/>
                <a:cs typeface="Roboto"/>
                <a:sym typeface="Roboto"/>
              </a:rPr>
              <a:t>Enhancement of Public-Private Partnership</a:t>
            </a:r>
            <a:endParaRPr sz="1200" b="1" i="1" u="none" strike="noStrike" cap="none">
              <a:solidFill>
                <a:srgbClr val="011893"/>
              </a:solidFill>
              <a:latin typeface="Roboto"/>
              <a:ea typeface="Roboto"/>
              <a:cs typeface="Roboto"/>
              <a:sym typeface="Roboto"/>
            </a:endParaRPr>
          </a:p>
          <a:p>
            <a:pPr marL="0" marR="0" lvl="0" indent="0" algn="l" rtl="0">
              <a:lnSpc>
                <a:spcPct val="120000"/>
              </a:lnSpc>
              <a:spcBef>
                <a:spcPts val="0"/>
              </a:spcBef>
              <a:spcAft>
                <a:spcPts val="0"/>
              </a:spcAft>
              <a:buClr>
                <a:srgbClr val="000000"/>
              </a:buClr>
              <a:buSzPts val="1300"/>
              <a:buFont typeface="Arial"/>
              <a:buNone/>
            </a:pPr>
            <a:r>
              <a:rPr lang="en-US" sz="1200" b="1" i="1" u="none" strike="noStrike" cap="none">
                <a:solidFill>
                  <a:srgbClr val="000000"/>
                </a:solidFill>
                <a:latin typeface="Roboto"/>
                <a:ea typeface="Roboto"/>
                <a:cs typeface="Roboto"/>
                <a:sym typeface="Roboto"/>
              </a:rPr>
              <a:t>- Establishment of an authorized organization for dissemination of meteorological data to the private sector</a:t>
            </a:r>
            <a:endParaRPr sz="1200" b="1" i="1" u="none" strike="noStrike" cap="none">
              <a:solidFill>
                <a:srgbClr val="000000"/>
              </a:solidFill>
              <a:latin typeface="Roboto"/>
              <a:ea typeface="Roboto"/>
              <a:cs typeface="Roboto"/>
              <a:sym typeface="Roboto"/>
            </a:endParaRPr>
          </a:p>
          <a:p>
            <a:pPr marL="0" marR="0" lvl="0" indent="0" algn="l" rtl="0">
              <a:lnSpc>
                <a:spcPct val="120000"/>
              </a:lnSpc>
              <a:spcBef>
                <a:spcPts val="0"/>
              </a:spcBef>
              <a:spcAft>
                <a:spcPts val="0"/>
              </a:spcAft>
              <a:buClr>
                <a:srgbClr val="000000"/>
              </a:buClr>
              <a:buSzPts val="1300"/>
              <a:buFont typeface="Arial"/>
              <a:buNone/>
            </a:pPr>
            <a:r>
              <a:rPr lang="en-US" sz="1200" b="1" i="1" u="none" strike="noStrike" cap="none">
                <a:solidFill>
                  <a:srgbClr val="000000"/>
                </a:solidFill>
                <a:latin typeface="Roboto"/>
                <a:ea typeface="Roboto"/>
                <a:cs typeface="Roboto"/>
                <a:sym typeface="Roboto"/>
              </a:rPr>
              <a:t>- Establishment of “certified meteorological forecasters” system</a:t>
            </a:r>
            <a:endParaRPr sz="1200" b="1" i="1" u="none" strike="noStrike" cap="none">
              <a:solidFill>
                <a:srgbClr val="000000"/>
              </a:solidFill>
              <a:latin typeface="Roboto"/>
              <a:ea typeface="Roboto"/>
              <a:cs typeface="Roboto"/>
              <a:sym typeface="Roboto"/>
            </a:endParaRPr>
          </a:p>
          <a:p>
            <a:pPr marL="0" marR="0" lvl="0" indent="0" algn="l" rtl="0">
              <a:lnSpc>
                <a:spcPct val="120000"/>
              </a:lnSpc>
              <a:spcBef>
                <a:spcPts val="0"/>
              </a:spcBef>
              <a:spcAft>
                <a:spcPts val="0"/>
              </a:spcAft>
              <a:buClr>
                <a:srgbClr val="000000"/>
              </a:buClr>
              <a:buSzPts val="1300"/>
              <a:buFont typeface="Arial"/>
              <a:buNone/>
            </a:pPr>
            <a:r>
              <a:rPr lang="en-US" sz="1200" b="1" i="1" u="none" strike="noStrike" cap="none">
                <a:solidFill>
                  <a:srgbClr val="000000"/>
                </a:solidFill>
                <a:latin typeface="Roboto"/>
                <a:ea typeface="Roboto"/>
                <a:cs typeface="Roboto"/>
                <a:sym typeface="Roboto"/>
              </a:rPr>
              <a:t>- Authorization of </a:t>
            </a:r>
            <a:r>
              <a:rPr lang="en-US" sz="1200" b="1" i="1" u="sng" strike="noStrike" cap="none">
                <a:solidFill>
                  <a:srgbClr val="000000"/>
                </a:solidFill>
                <a:latin typeface="Roboto"/>
                <a:ea typeface="Roboto"/>
                <a:cs typeface="Roboto"/>
                <a:sym typeface="Roboto"/>
              </a:rPr>
              <a:t>Public Weather Forecast </a:t>
            </a:r>
            <a:r>
              <a:rPr lang="en-US" sz="1200" b="1" i="1" u="none" strike="noStrike" cap="none">
                <a:solidFill>
                  <a:srgbClr val="000000"/>
                </a:solidFill>
                <a:latin typeface="Roboto"/>
                <a:ea typeface="Roboto"/>
                <a:cs typeface="Roboto"/>
                <a:sym typeface="Roboto"/>
              </a:rPr>
              <a:t>by the Private Sector</a:t>
            </a:r>
            <a:endParaRPr sz="1200" b="1" i="1" u="none" strike="noStrike" cap="none">
              <a:solidFill>
                <a:srgbClr val="000000"/>
              </a:solidFill>
              <a:latin typeface="Roboto"/>
              <a:ea typeface="Roboto"/>
              <a:cs typeface="Roboto"/>
              <a:sym typeface="Roboto"/>
            </a:endParaRPr>
          </a:p>
        </p:txBody>
      </p:sp>
      <p:sp>
        <p:nvSpPr>
          <p:cNvPr id="105" name="Google Shape;105;g2148f2aeffb_5_24"/>
          <p:cNvSpPr txBox="1"/>
          <p:nvPr/>
        </p:nvSpPr>
        <p:spPr>
          <a:xfrm>
            <a:off x="0" y="53413"/>
            <a:ext cx="7935686"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E4B4"/>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Public Private Engagement (PPE) in Japan </a:t>
            </a:r>
            <a:endParaRPr sz="1400" b="0" i="0" u="none" strike="noStrike" cap="none">
              <a:solidFill>
                <a:srgbClr val="000000"/>
              </a:solidFill>
              <a:latin typeface="Arial"/>
              <a:ea typeface="Arial"/>
              <a:cs typeface="Arial"/>
              <a:sym typeface="Arial"/>
            </a:endParaRPr>
          </a:p>
        </p:txBody>
      </p:sp>
      <p:pic>
        <p:nvPicPr>
          <p:cNvPr id="106" name="Google Shape;106;g2148f2aeffb_5_24"/>
          <p:cNvPicPr preferRelativeResize="0"/>
          <p:nvPr/>
        </p:nvPicPr>
        <p:blipFill rotWithShape="1">
          <a:blip r:embed="rId3">
            <a:alphaModFix/>
          </a:blip>
          <a:srcRect/>
          <a:stretch/>
        </p:blipFill>
        <p:spPr>
          <a:xfrm>
            <a:off x="7965631" y="155058"/>
            <a:ext cx="1062763" cy="387564"/>
          </a:xfrm>
          <a:prstGeom prst="rect">
            <a:avLst/>
          </a:prstGeom>
          <a:noFill/>
          <a:ln>
            <a:noFill/>
          </a:ln>
        </p:spPr>
      </p:pic>
      <p:pic>
        <p:nvPicPr>
          <p:cNvPr id="107" name="Google Shape;107;g2148f2aeffb_5_24" descr="A picture containing text, indoor, office, computer&#10;&#10;Description automatically generated"/>
          <p:cNvPicPr preferRelativeResize="0"/>
          <p:nvPr/>
        </p:nvPicPr>
        <p:blipFill rotWithShape="1">
          <a:blip r:embed="rId4">
            <a:alphaModFix/>
          </a:blip>
          <a:srcRect/>
          <a:stretch/>
        </p:blipFill>
        <p:spPr>
          <a:xfrm>
            <a:off x="6831991" y="2470862"/>
            <a:ext cx="2099454" cy="1478186"/>
          </a:xfrm>
          <a:prstGeom prst="rect">
            <a:avLst/>
          </a:prstGeom>
          <a:noFill/>
          <a:ln>
            <a:noFill/>
          </a:ln>
        </p:spPr>
      </p:pic>
      <p:pic>
        <p:nvPicPr>
          <p:cNvPr id="108" name="Google Shape;108;g2148f2aeffb_5_24" descr="Logo, company name&#10;&#10;Description automatically generated"/>
          <p:cNvPicPr preferRelativeResize="0"/>
          <p:nvPr/>
        </p:nvPicPr>
        <p:blipFill rotWithShape="1">
          <a:blip r:embed="rId5">
            <a:alphaModFix/>
          </a:blip>
          <a:srcRect/>
          <a:stretch/>
        </p:blipFill>
        <p:spPr>
          <a:xfrm>
            <a:off x="6831991" y="4056485"/>
            <a:ext cx="2144121" cy="1439624"/>
          </a:xfrm>
          <a:prstGeom prst="rect">
            <a:avLst/>
          </a:prstGeom>
          <a:noFill/>
          <a:ln>
            <a:noFill/>
          </a:ln>
        </p:spPr>
      </p:pic>
      <p:pic>
        <p:nvPicPr>
          <p:cNvPr id="109" name="Google Shape;109;g2148f2aeffb_5_24" descr="Text&#10;&#10;Description automatically generated"/>
          <p:cNvPicPr preferRelativeResize="0"/>
          <p:nvPr/>
        </p:nvPicPr>
        <p:blipFill rotWithShape="1">
          <a:blip r:embed="rId6">
            <a:alphaModFix/>
          </a:blip>
          <a:srcRect/>
          <a:stretch/>
        </p:blipFill>
        <p:spPr>
          <a:xfrm>
            <a:off x="7001658" y="5491699"/>
            <a:ext cx="1804785" cy="1200468"/>
          </a:xfrm>
          <a:prstGeom prst="rect">
            <a:avLst/>
          </a:prstGeom>
          <a:noFill/>
          <a:ln>
            <a:noFill/>
          </a:ln>
        </p:spPr>
      </p:pic>
      <p:pic>
        <p:nvPicPr>
          <p:cNvPr id="110" name="Google Shape;110;g2148f2aeffb_5_24" descr="Icon&#10;&#10;Description automatically generated with low confidence"/>
          <p:cNvPicPr preferRelativeResize="0"/>
          <p:nvPr/>
        </p:nvPicPr>
        <p:blipFill rotWithShape="1">
          <a:blip r:embed="rId7">
            <a:alphaModFix/>
          </a:blip>
          <a:srcRect/>
          <a:stretch/>
        </p:blipFill>
        <p:spPr>
          <a:xfrm>
            <a:off x="8013853" y="2177028"/>
            <a:ext cx="917592" cy="332231"/>
          </a:xfrm>
          <a:prstGeom prst="rect">
            <a:avLst/>
          </a:prstGeom>
          <a:noFill/>
          <a:ln>
            <a:noFill/>
          </a:ln>
        </p:spPr>
      </p:pic>
      <p:pic>
        <p:nvPicPr>
          <p:cNvPr id="111" name="Google Shape;111;g2148f2aeffb_5_24"/>
          <p:cNvPicPr preferRelativeResize="0"/>
          <p:nvPr/>
        </p:nvPicPr>
        <p:blipFill>
          <a:blip r:embed="rId8">
            <a:alphaModFix/>
          </a:blip>
          <a:stretch>
            <a:fillRect/>
          </a:stretch>
        </p:blipFill>
        <p:spPr>
          <a:xfrm>
            <a:off x="232900" y="2509250"/>
            <a:ext cx="6378726" cy="418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148c02d36c_8_61"/>
          <p:cNvSpPr/>
          <p:nvPr/>
        </p:nvSpPr>
        <p:spPr>
          <a:xfrm>
            <a:off x="0" y="0"/>
            <a:ext cx="9144000" cy="6858000"/>
          </a:xfrm>
          <a:prstGeom prst="rect">
            <a:avLst/>
          </a:prstGeom>
          <a:solidFill>
            <a:srgbClr val="F4F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 name="Google Shape;117;g2148c02d36c_8_61"/>
          <p:cNvSpPr txBox="1"/>
          <p:nvPr/>
        </p:nvSpPr>
        <p:spPr>
          <a:xfrm>
            <a:off x="-1" y="53413"/>
            <a:ext cx="9144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DDB8"/>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Our PPP in Asia</a:t>
            </a:r>
            <a:endParaRPr sz="2600" b="1" i="0" u="none" strike="noStrike" cap="none">
              <a:solidFill>
                <a:schemeClr val="dk1"/>
              </a:solidFill>
              <a:latin typeface="Roboto"/>
              <a:ea typeface="Roboto"/>
              <a:cs typeface="Roboto"/>
              <a:sym typeface="Roboto"/>
            </a:endParaRPr>
          </a:p>
        </p:txBody>
      </p:sp>
      <p:sp>
        <p:nvSpPr>
          <p:cNvPr id="118" name="Google Shape;118;g2148c02d36c_8_61"/>
          <p:cNvSpPr txBox="1"/>
          <p:nvPr/>
        </p:nvSpPr>
        <p:spPr>
          <a:xfrm>
            <a:off x="352500" y="746200"/>
            <a:ext cx="87063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300"/>
              <a:buFont typeface="Arial"/>
              <a:buNone/>
            </a:pPr>
            <a:endParaRPr sz="2000" b="1" i="0" u="none" strike="noStrike" cap="none">
              <a:solidFill>
                <a:srgbClr val="0070C0"/>
              </a:solidFill>
              <a:latin typeface="Roboto"/>
              <a:ea typeface="Roboto"/>
              <a:cs typeface="Roboto"/>
              <a:sym typeface="Roboto"/>
            </a:endParaRPr>
          </a:p>
        </p:txBody>
      </p:sp>
      <p:pic>
        <p:nvPicPr>
          <p:cNvPr id="119" name="Google Shape;119;g2148c02d36c_8_61"/>
          <p:cNvPicPr preferRelativeResize="0"/>
          <p:nvPr/>
        </p:nvPicPr>
        <p:blipFill rotWithShape="1">
          <a:blip r:embed="rId3">
            <a:alphaModFix/>
          </a:blip>
          <a:srcRect/>
          <a:stretch/>
        </p:blipFill>
        <p:spPr>
          <a:xfrm>
            <a:off x="2816375" y="81313"/>
            <a:ext cx="6175226" cy="2313175"/>
          </a:xfrm>
          <a:prstGeom prst="rect">
            <a:avLst/>
          </a:prstGeom>
          <a:noFill/>
          <a:ln>
            <a:noFill/>
          </a:ln>
        </p:spPr>
      </p:pic>
      <p:pic>
        <p:nvPicPr>
          <p:cNvPr id="120" name="Google Shape;120;g2148c02d36c_8_61"/>
          <p:cNvPicPr preferRelativeResize="0"/>
          <p:nvPr/>
        </p:nvPicPr>
        <p:blipFill rotWithShape="1">
          <a:blip r:embed="rId4">
            <a:alphaModFix/>
          </a:blip>
          <a:srcRect/>
          <a:stretch/>
        </p:blipFill>
        <p:spPr>
          <a:xfrm>
            <a:off x="668175" y="2470700"/>
            <a:ext cx="5772524" cy="2202100"/>
          </a:xfrm>
          <a:prstGeom prst="rect">
            <a:avLst/>
          </a:prstGeom>
          <a:noFill/>
          <a:ln>
            <a:noFill/>
          </a:ln>
        </p:spPr>
      </p:pic>
      <p:pic>
        <p:nvPicPr>
          <p:cNvPr id="121" name="Google Shape;121;g2148c02d36c_8_61"/>
          <p:cNvPicPr preferRelativeResize="0"/>
          <p:nvPr/>
        </p:nvPicPr>
        <p:blipFill rotWithShape="1">
          <a:blip r:embed="rId5">
            <a:alphaModFix/>
          </a:blip>
          <a:srcRect/>
          <a:stretch/>
        </p:blipFill>
        <p:spPr>
          <a:xfrm>
            <a:off x="2904800" y="4740976"/>
            <a:ext cx="6175225" cy="2107798"/>
          </a:xfrm>
          <a:prstGeom prst="rect">
            <a:avLst/>
          </a:prstGeom>
          <a:noFill/>
          <a:ln>
            <a:noFill/>
          </a:ln>
        </p:spPr>
      </p:pic>
      <p:pic>
        <p:nvPicPr>
          <p:cNvPr id="122" name="Google Shape;122;g2148c02d36c_8_61"/>
          <p:cNvPicPr preferRelativeResize="0"/>
          <p:nvPr/>
        </p:nvPicPr>
        <p:blipFill rotWithShape="1">
          <a:blip r:embed="rId6">
            <a:alphaModFix/>
          </a:blip>
          <a:srcRect/>
          <a:stretch/>
        </p:blipFill>
        <p:spPr>
          <a:xfrm>
            <a:off x="79349" y="701074"/>
            <a:ext cx="2695626" cy="1516275"/>
          </a:xfrm>
          <a:prstGeom prst="rect">
            <a:avLst/>
          </a:prstGeom>
          <a:noFill/>
          <a:ln>
            <a:noFill/>
          </a:ln>
        </p:spPr>
      </p:pic>
      <p:pic>
        <p:nvPicPr>
          <p:cNvPr id="123" name="Google Shape;123;g2148c02d36c_8_61"/>
          <p:cNvPicPr preferRelativeResize="0"/>
          <p:nvPr/>
        </p:nvPicPr>
        <p:blipFill rotWithShape="1">
          <a:blip r:embed="rId7">
            <a:alphaModFix/>
          </a:blip>
          <a:srcRect/>
          <a:stretch/>
        </p:blipFill>
        <p:spPr>
          <a:xfrm>
            <a:off x="6440700" y="2688218"/>
            <a:ext cx="2618100" cy="1963581"/>
          </a:xfrm>
          <a:prstGeom prst="rect">
            <a:avLst/>
          </a:prstGeom>
          <a:noFill/>
          <a:ln>
            <a:noFill/>
          </a:ln>
        </p:spPr>
      </p:pic>
      <p:pic>
        <p:nvPicPr>
          <p:cNvPr id="124" name="Google Shape;124;g2148c02d36c_8_61"/>
          <p:cNvPicPr preferRelativeResize="0"/>
          <p:nvPr/>
        </p:nvPicPr>
        <p:blipFill rotWithShape="1">
          <a:blip r:embed="rId8">
            <a:alphaModFix/>
          </a:blip>
          <a:srcRect/>
          <a:stretch/>
        </p:blipFill>
        <p:spPr>
          <a:xfrm>
            <a:off x="79350" y="2658475"/>
            <a:ext cx="2695624" cy="2023074"/>
          </a:xfrm>
          <a:prstGeom prst="rect">
            <a:avLst/>
          </a:prstGeom>
          <a:noFill/>
          <a:ln>
            <a:noFill/>
          </a:ln>
        </p:spPr>
      </p:pic>
      <p:pic>
        <p:nvPicPr>
          <p:cNvPr id="125" name="Google Shape;125;g2148c02d36c_8_61"/>
          <p:cNvPicPr preferRelativeResize="0"/>
          <p:nvPr/>
        </p:nvPicPr>
        <p:blipFill rotWithShape="1">
          <a:blip r:embed="rId9">
            <a:alphaModFix/>
          </a:blip>
          <a:srcRect/>
          <a:stretch/>
        </p:blipFill>
        <p:spPr>
          <a:xfrm>
            <a:off x="79350" y="5036525"/>
            <a:ext cx="2695625" cy="1742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148c02d36c_8_74"/>
          <p:cNvSpPr/>
          <p:nvPr/>
        </p:nvSpPr>
        <p:spPr>
          <a:xfrm>
            <a:off x="0" y="-231397"/>
            <a:ext cx="9144000" cy="7089397"/>
          </a:xfrm>
          <a:prstGeom prst="rect">
            <a:avLst/>
          </a:prstGeom>
          <a:solidFill>
            <a:srgbClr val="F4F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 name="Google Shape;131;g2148c02d36c_8_74"/>
          <p:cNvSpPr txBox="1"/>
          <p:nvPr/>
        </p:nvSpPr>
        <p:spPr>
          <a:xfrm>
            <a:off x="0" y="26706"/>
            <a:ext cx="7935686"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E4B4"/>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“Data” - Biggest Challenge/Opportunity</a:t>
            </a:r>
            <a:endParaRPr sz="1400" b="0" i="0" u="none" strike="noStrike" cap="none">
              <a:solidFill>
                <a:srgbClr val="000000"/>
              </a:solidFill>
              <a:latin typeface="Arial"/>
              <a:ea typeface="Arial"/>
              <a:cs typeface="Arial"/>
              <a:sym typeface="Arial"/>
            </a:endParaRPr>
          </a:p>
        </p:txBody>
      </p:sp>
      <p:pic>
        <p:nvPicPr>
          <p:cNvPr id="132" name="Google Shape;132;g2148c02d36c_8_74"/>
          <p:cNvPicPr preferRelativeResize="0"/>
          <p:nvPr/>
        </p:nvPicPr>
        <p:blipFill rotWithShape="1">
          <a:blip r:embed="rId3">
            <a:alphaModFix/>
          </a:blip>
          <a:srcRect/>
          <a:stretch/>
        </p:blipFill>
        <p:spPr>
          <a:xfrm>
            <a:off x="7965631" y="128351"/>
            <a:ext cx="1062763" cy="387564"/>
          </a:xfrm>
          <a:prstGeom prst="rect">
            <a:avLst/>
          </a:prstGeom>
          <a:noFill/>
          <a:ln>
            <a:noFill/>
          </a:ln>
        </p:spPr>
      </p:pic>
      <p:grpSp>
        <p:nvGrpSpPr>
          <p:cNvPr id="133" name="Google Shape;133;g2148c02d36c_8_74"/>
          <p:cNvGrpSpPr/>
          <p:nvPr/>
        </p:nvGrpSpPr>
        <p:grpSpPr>
          <a:xfrm>
            <a:off x="90594" y="677454"/>
            <a:ext cx="6534451" cy="5757050"/>
            <a:chOff x="2730699" y="746350"/>
            <a:chExt cx="6534451" cy="5757050"/>
          </a:xfrm>
        </p:grpSpPr>
        <p:pic>
          <p:nvPicPr>
            <p:cNvPr id="134" name="Google Shape;134;g2148c02d36c_8_74" descr="Diagram&#10;&#10;Description automatically generated"/>
            <p:cNvPicPr preferRelativeResize="0"/>
            <p:nvPr/>
          </p:nvPicPr>
          <p:blipFill rotWithShape="1">
            <a:blip r:embed="rId4">
              <a:alphaModFix/>
            </a:blip>
            <a:srcRect/>
            <a:stretch/>
          </p:blipFill>
          <p:spPr>
            <a:xfrm>
              <a:off x="2730699" y="746350"/>
              <a:ext cx="6351774" cy="4184075"/>
            </a:xfrm>
            <a:prstGeom prst="rect">
              <a:avLst/>
            </a:prstGeom>
            <a:noFill/>
            <a:ln>
              <a:noFill/>
            </a:ln>
          </p:spPr>
        </p:pic>
        <p:sp>
          <p:nvSpPr>
            <p:cNvPr id="135" name="Google Shape;135;g2148c02d36c_8_74"/>
            <p:cNvSpPr txBox="1"/>
            <p:nvPr/>
          </p:nvSpPr>
          <p:spPr>
            <a:xfrm>
              <a:off x="2883750" y="6207900"/>
              <a:ext cx="2861400" cy="29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JMA Surface Obs. Network (1,300)</a:t>
              </a:r>
              <a:endParaRPr sz="1300" b="0" i="0" u="none" strike="noStrike" cap="none">
                <a:solidFill>
                  <a:srgbClr val="000000"/>
                </a:solidFill>
                <a:latin typeface="Arial"/>
                <a:ea typeface="Arial"/>
                <a:cs typeface="Arial"/>
                <a:sym typeface="Arial"/>
              </a:endParaRPr>
            </a:p>
          </p:txBody>
        </p:sp>
        <p:sp>
          <p:nvSpPr>
            <p:cNvPr id="136" name="Google Shape;136;g2148c02d36c_8_74"/>
            <p:cNvSpPr txBox="1"/>
            <p:nvPr/>
          </p:nvSpPr>
          <p:spPr>
            <a:xfrm>
              <a:off x="5816050" y="6207900"/>
              <a:ext cx="3449100" cy="295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Available Total Surface Obs. Data (13,000)</a:t>
              </a:r>
              <a:endParaRPr sz="1300" b="0" i="0" u="none" strike="noStrike" cap="none">
                <a:solidFill>
                  <a:srgbClr val="000000"/>
                </a:solidFill>
                <a:latin typeface="Arial"/>
                <a:ea typeface="Arial"/>
                <a:cs typeface="Arial"/>
                <a:sym typeface="Arial"/>
              </a:endParaRPr>
            </a:p>
          </p:txBody>
        </p:sp>
        <p:pic>
          <p:nvPicPr>
            <p:cNvPr id="137" name="Google Shape;137;g2148c02d36c_8_74"/>
            <p:cNvPicPr preferRelativeResize="0"/>
            <p:nvPr/>
          </p:nvPicPr>
          <p:blipFill rotWithShape="1">
            <a:blip r:embed="rId5">
              <a:alphaModFix/>
            </a:blip>
            <a:srcRect/>
            <a:stretch/>
          </p:blipFill>
          <p:spPr>
            <a:xfrm>
              <a:off x="2812856" y="4955550"/>
              <a:ext cx="3003195" cy="1286624"/>
            </a:xfrm>
            <a:prstGeom prst="rect">
              <a:avLst/>
            </a:prstGeom>
            <a:noFill/>
            <a:ln>
              <a:noFill/>
            </a:ln>
          </p:spPr>
        </p:pic>
        <p:pic>
          <p:nvPicPr>
            <p:cNvPr id="138" name="Google Shape;138;g2148c02d36c_8_74"/>
            <p:cNvPicPr preferRelativeResize="0"/>
            <p:nvPr/>
          </p:nvPicPr>
          <p:blipFill rotWithShape="1">
            <a:blip r:embed="rId6">
              <a:alphaModFix/>
            </a:blip>
            <a:srcRect/>
            <a:stretch/>
          </p:blipFill>
          <p:spPr>
            <a:xfrm>
              <a:off x="5898200" y="4955558"/>
              <a:ext cx="3047399" cy="1286618"/>
            </a:xfrm>
            <a:prstGeom prst="rect">
              <a:avLst/>
            </a:prstGeom>
            <a:noFill/>
            <a:ln>
              <a:noFill/>
            </a:ln>
          </p:spPr>
        </p:pic>
      </p:grpSp>
      <p:pic>
        <p:nvPicPr>
          <p:cNvPr id="139" name="Google Shape;139;g2148c02d36c_8_74"/>
          <p:cNvPicPr preferRelativeResize="0"/>
          <p:nvPr/>
        </p:nvPicPr>
        <p:blipFill rotWithShape="1">
          <a:blip r:embed="rId7">
            <a:alphaModFix/>
          </a:blip>
          <a:srcRect l="5161" t="8860" r="16029" b="4257"/>
          <a:stretch/>
        </p:blipFill>
        <p:spPr>
          <a:xfrm>
            <a:off x="6627250" y="5078754"/>
            <a:ext cx="2305579" cy="1307102"/>
          </a:xfrm>
          <a:prstGeom prst="rect">
            <a:avLst/>
          </a:prstGeom>
          <a:noFill/>
          <a:ln>
            <a:noFill/>
          </a:ln>
        </p:spPr>
      </p:pic>
      <p:pic>
        <p:nvPicPr>
          <p:cNvPr id="140" name="Google Shape;140;g2148c02d36c_8_74" descr="Website&#10;&#10;Description automatically generated with medium confidence"/>
          <p:cNvPicPr preferRelativeResize="0"/>
          <p:nvPr/>
        </p:nvPicPr>
        <p:blipFill rotWithShape="1">
          <a:blip r:embed="rId8">
            <a:alphaModFix/>
          </a:blip>
          <a:srcRect/>
          <a:stretch/>
        </p:blipFill>
        <p:spPr>
          <a:xfrm>
            <a:off x="6663465" y="854048"/>
            <a:ext cx="2186621" cy="39839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148c02d36c_8_88"/>
          <p:cNvSpPr/>
          <p:nvPr/>
        </p:nvSpPr>
        <p:spPr>
          <a:xfrm>
            <a:off x="0" y="0"/>
            <a:ext cx="9144000" cy="6858000"/>
          </a:xfrm>
          <a:prstGeom prst="rect">
            <a:avLst/>
          </a:prstGeom>
          <a:solidFill>
            <a:srgbClr val="F4F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 name="Google Shape;146;g2148c02d36c_8_88"/>
          <p:cNvSpPr/>
          <p:nvPr/>
        </p:nvSpPr>
        <p:spPr>
          <a:xfrm>
            <a:off x="0" y="3345001"/>
            <a:ext cx="9144000" cy="499800"/>
          </a:xfrm>
          <a:prstGeom prst="rect">
            <a:avLst/>
          </a:prstGeom>
          <a:gradFill>
            <a:gsLst>
              <a:gs pos="0">
                <a:srgbClr val="73FEFF">
                  <a:alpha val="49803"/>
                </a:srgbClr>
              </a:gs>
              <a:gs pos="100000">
                <a:srgbClr val="A8D08C">
                  <a:alpha val="41176"/>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 name="Google Shape;147;g2148c02d36c_8_88"/>
          <p:cNvSpPr/>
          <p:nvPr/>
        </p:nvSpPr>
        <p:spPr>
          <a:xfrm>
            <a:off x="0" y="811025"/>
            <a:ext cx="9144000" cy="499800"/>
          </a:xfrm>
          <a:prstGeom prst="rect">
            <a:avLst/>
          </a:prstGeom>
          <a:gradFill>
            <a:gsLst>
              <a:gs pos="0">
                <a:srgbClr val="73FEFF">
                  <a:alpha val="49803"/>
                </a:srgbClr>
              </a:gs>
              <a:gs pos="100000">
                <a:srgbClr val="A8D08C">
                  <a:alpha val="23137"/>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 name="Google Shape;148;g2148c02d36c_8_88"/>
          <p:cNvSpPr txBox="1"/>
          <p:nvPr/>
        </p:nvSpPr>
        <p:spPr>
          <a:xfrm>
            <a:off x="290225" y="3876250"/>
            <a:ext cx="5509442" cy="2583817"/>
          </a:xfrm>
          <a:prstGeom prst="rect">
            <a:avLst/>
          </a:prstGeom>
          <a:noFill/>
          <a:ln>
            <a:noFill/>
          </a:ln>
        </p:spPr>
        <p:txBody>
          <a:bodyPr spcFirstLastPara="1" wrap="square" lIns="91425" tIns="91425" rIns="91425" bIns="91425" anchor="t" anchorCtr="0">
            <a:noAutofit/>
          </a:bodyPr>
          <a:lstStyle/>
          <a:p>
            <a:pPr marL="400050" marR="0" lvl="0" indent="-285750" algn="l" rtl="0">
              <a:lnSpc>
                <a:spcPct val="110000"/>
              </a:lnSpc>
              <a:spcBef>
                <a:spcPts val="0"/>
              </a:spcBef>
              <a:spcAft>
                <a:spcPts val="0"/>
              </a:spcAft>
              <a:buClr>
                <a:srgbClr val="011893"/>
              </a:buClr>
              <a:buSzPts val="1800"/>
              <a:buFont typeface="Roboto Medium"/>
              <a:buChar char="•"/>
            </a:pPr>
            <a:r>
              <a:rPr lang="en-US" sz="1400" b="0" i="0" u="none" strike="noStrike" cap="none">
                <a:solidFill>
                  <a:srgbClr val="000000"/>
                </a:solidFill>
                <a:latin typeface="Roboto Medium"/>
                <a:ea typeface="Roboto Medium"/>
                <a:cs typeface="Roboto Medium"/>
                <a:sym typeface="Roboto Medium"/>
              </a:rPr>
              <a:t>Data and information </a:t>
            </a:r>
            <a:r>
              <a:rPr lang="en-US" sz="1400" b="0" i="0" u="sng" strike="noStrike" cap="none">
                <a:solidFill>
                  <a:srgbClr val="000000"/>
                </a:solidFill>
                <a:latin typeface="Roboto Medium"/>
                <a:ea typeface="Roboto Medium"/>
                <a:cs typeface="Roboto Medium"/>
                <a:sym typeface="Roboto Medium"/>
              </a:rPr>
              <a:t>not</a:t>
            </a:r>
            <a:r>
              <a:rPr lang="en-US" sz="1400" b="0" i="0" u="none" strike="noStrike" cap="none">
                <a:solidFill>
                  <a:srgbClr val="000000"/>
                </a:solidFill>
                <a:latin typeface="Roboto Medium"/>
                <a:ea typeface="Roboto Medium"/>
                <a:cs typeface="Roboto Medium"/>
                <a:sym typeface="Roboto Medium"/>
              </a:rPr>
              <a:t> available </a:t>
            </a:r>
            <a:endParaRPr sz="1400" b="0" i="0" u="none" strike="noStrike" cap="none">
              <a:solidFill>
                <a:srgbClr val="000000"/>
              </a:solidFill>
              <a:latin typeface="Roboto Medium"/>
              <a:ea typeface="Roboto Medium"/>
              <a:cs typeface="Roboto Medium"/>
              <a:sym typeface="Roboto Medium"/>
            </a:endParaRPr>
          </a:p>
          <a:p>
            <a:pPr marL="457200" marR="0" lvl="0" indent="0" algn="l" rtl="0">
              <a:lnSpc>
                <a:spcPct val="110000"/>
              </a:lnSpc>
              <a:spcBef>
                <a:spcPts val="0"/>
              </a:spcBef>
              <a:spcAft>
                <a:spcPts val="0"/>
              </a:spcAft>
              <a:buClr>
                <a:srgbClr val="000000"/>
              </a:buClr>
              <a:buSzPts val="1800"/>
              <a:buFont typeface="Arial"/>
              <a:buNone/>
            </a:pPr>
            <a:r>
              <a:rPr lang="en-US" sz="1400" b="0" i="0" u="none" strike="noStrike" cap="none">
                <a:solidFill>
                  <a:srgbClr val="000000"/>
                </a:solidFill>
                <a:latin typeface="Roboto Medium"/>
                <a:ea typeface="Roboto Medium"/>
                <a:cs typeface="Roboto Medium"/>
                <a:sym typeface="Roboto Medium"/>
              </a:rPr>
              <a:t>- </a:t>
            </a:r>
            <a:r>
              <a:rPr lang="en-US" sz="1400" b="0" i="0" u="none" strike="noStrike" cap="none">
                <a:solidFill>
                  <a:schemeClr val="dk1"/>
                </a:solidFill>
                <a:latin typeface="Roboto Medium"/>
                <a:ea typeface="Roboto Medium"/>
                <a:cs typeface="Roboto Medium"/>
                <a:sym typeface="Roboto Medium"/>
              </a:rPr>
              <a:t>No (open) data policy</a:t>
            </a:r>
            <a:endParaRPr sz="1400" b="0" i="0" u="none" strike="noStrike" cap="none">
              <a:solidFill>
                <a:srgbClr val="000000"/>
              </a:solidFill>
              <a:latin typeface="Roboto Medium"/>
              <a:ea typeface="Roboto Medium"/>
              <a:cs typeface="Roboto Medium"/>
              <a:sym typeface="Roboto Medium"/>
            </a:endParaRPr>
          </a:p>
          <a:p>
            <a:pPr marL="457200" marR="0" lvl="0" indent="0" algn="l" rtl="0">
              <a:lnSpc>
                <a:spcPct val="110000"/>
              </a:lnSpc>
              <a:spcBef>
                <a:spcPts val="0"/>
              </a:spcBef>
              <a:spcAft>
                <a:spcPts val="0"/>
              </a:spcAft>
              <a:buClr>
                <a:srgbClr val="000000"/>
              </a:buClr>
              <a:buSzPts val="1800"/>
              <a:buFont typeface="Arial"/>
              <a:buNone/>
            </a:pPr>
            <a:r>
              <a:rPr lang="en-US" sz="1400" b="0" i="0" u="none" strike="noStrike" cap="none">
                <a:solidFill>
                  <a:srgbClr val="000000"/>
                </a:solidFill>
                <a:latin typeface="Roboto Medium"/>
                <a:ea typeface="Roboto Medium"/>
                <a:cs typeface="Roboto Medium"/>
                <a:sym typeface="Roboto Medium"/>
              </a:rPr>
              <a:t>- </a:t>
            </a:r>
            <a:r>
              <a:rPr lang="en-US" sz="1400" b="0" i="0" u="none" strike="noStrike" cap="none">
                <a:solidFill>
                  <a:schemeClr val="dk1"/>
                </a:solidFill>
                <a:latin typeface="Roboto Medium"/>
                <a:ea typeface="Roboto Medium"/>
                <a:cs typeface="Roboto Medium"/>
                <a:sym typeface="Roboto Medium"/>
              </a:rPr>
              <a:t>No </a:t>
            </a:r>
            <a:r>
              <a:rPr lang="en-US">
                <a:solidFill>
                  <a:schemeClr val="dk1"/>
                </a:solidFill>
                <a:latin typeface="Roboto Medium"/>
                <a:ea typeface="Roboto Medium"/>
                <a:cs typeface="Roboto Medium"/>
                <a:sym typeface="Roboto Medium"/>
              </a:rPr>
              <a:t>system/mechanism</a:t>
            </a:r>
            <a:r>
              <a:rPr lang="en-US" sz="1400" b="0" i="0" u="none" strike="noStrike" cap="none">
                <a:solidFill>
                  <a:schemeClr val="dk1"/>
                </a:solidFill>
                <a:latin typeface="Roboto Medium"/>
                <a:ea typeface="Roboto Medium"/>
                <a:cs typeface="Roboto Medium"/>
                <a:sym typeface="Roboto Medium"/>
              </a:rPr>
              <a:t> for data distribution</a:t>
            </a:r>
            <a:endParaRPr sz="1400" b="0" i="0" u="none" strike="noStrike" cap="none">
              <a:solidFill>
                <a:srgbClr val="000000"/>
              </a:solidFill>
              <a:latin typeface="Roboto Medium"/>
              <a:ea typeface="Roboto Medium"/>
              <a:cs typeface="Roboto Medium"/>
              <a:sym typeface="Roboto Medium"/>
            </a:endParaRPr>
          </a:p>
          <a:p>
            <a:pPr marL="457200" marR="0" lvl="0" indent="0" algn="l" rtl="0">
              <a:lnSpc>
                <a:spcPct val="150000"/>
              </a:lnSpc>
              <a:spcBef>
                <a:spcPts val="0"/>
              </a:spcBef>
              <a:spcAft>
                <a:spcPts val="0"/>
              </a:spcAft>
              <a:buClr>
                <a:srgbClr val="000000"/>
              </a:buClr>
              <a:buSzPts val="1800"/>
              <a:buFont typeface="Arial"/>
              <a:buNone/>
            </a:pPr>
            <a:r>
              <a:rPr lang="en-US" sz="1400" b="0" i="0" u="none" strike="noStrike" cap="none">
                <a:solidFill>
                  <a:srgbClr val="000000"/>
                </a:solidFill>
                <a:latin typeface="Roboto Medium"/>
                <a:ea typeface="Roboto Medium"/>
                <a:cs typeface="Roboto Medium"/>
                <a:sym typeface="Roboto Medium"/>
              </a:rPr>
              <a:t>- </a:t>
            </a:r>
            <a:r>
              <a:rPr lang="en-US" sz="1400" b="0" i="0" u="none" strike="noStrike" cap="none">
                <a:solidFill>
                  <a:schemeClr val="dk1"/>
                </a:solidFill>
                <a:latin typeface="Roboto Medium"/>
                <a:ea typeface="Roboto Medium"/>
                <a:cs typeface="Roboto Medium"/>
                <a:sym typeface="Roboto Medium"/>
              </a:rPr>
              <a:t>Data ownership: not NMHS</a:t>
            </a:r>
            <a:endParaRPr sz="1400" b="0" i="0" u="none" strike="noStrike" cap="none">
              <a:solidFill>
                <a:srgbClr val="000000"/>
              </a:solidFill>
              <a:latin typeface="Roboto Medium"/>
              <a:ea typeface="Roboto Medium"/>
              <a:cs typeface="Roboto Medium"/>
              <a:sym typeface="Roboto Medium"/>
            </a:endParaRPr>
          </a:p>
          <a:p>
            <a:pPr marL="401637" marR="0" lvl="0" indent="-255584" algn="l" rtl="0">
              <a:lnSpc>
                <a:spcPct val="100000"/>
              </a:lnSpc>
              <a:spcBef>
                <a:spcPts val="0"/>
              </a:spcBef>
              <a:spcAft>
                <a:spcPts val="0"/>
              </a:spcAft>
              <a:buClr>
                <a:srgbClr val="011893"/>
              </a:buClr>
              <a:buSzPts val="1800"/>
              <a:buFont typeface="Roboto Medium"/>
              <a:buChar char="•"/>
            </a:pPr>
            <a:r>
              <a:rPr lang="en-US" sz="1400" b="0" i="0" u="none" strike="noStrike" cap="none">
                <a:solidFill>
                  <a:srgbClr val="000000"/>
                </a:solidFill>
                <a:latin typeface="Roboto Medium"/>
                <a:ea typeface="Roboto Medium"/>
                <a:cs typeface="Roboto Medium"/>
                <a:sym typeface="Roboto Medium"/>
              </a:rPr>
              <a:t>Data and information available on the NMHS Website but only images/charts/low-resolution data are provided </a:t>
            </a:r>
            <a:endParaRPr sz="1400" b="0" i="0" u="none" strike="noStrike" cap="none">
              <a:solidFill>
                <a:srgbClr val="000000"/>
              </a:solidFill>
              <a:latin typeface="Roboto Medium"/>
              <a:ea typeface="Roboto Medium"/>
              <a:cs typeface="Roboto Medium"/>
              <a:sym typeface="Roboto Medium"/>
            </a:endParaRPr>
          </a:p>
          <a:p>
            <a:pPr marL="401637" marR="0" lvl="0" indent="-255585" algn="l" rtl="0">
              <a:lnSpc>
                <a:spcPct val="110000"/>
              </a:lnSpc>
              <a:spcBef>
                <a:spcPts val="0"/>
              </a:spcBef>
              <a:spcAft>
                <a:spcPts val="0"/>
              </a:spcAft>
              <a:buClr>
                <a:srgbClr val="011893"/>
              </a:buClr>
              <a:buSzPts val="1800"/>
              <a:buFont typeface="Roboto Medium"/>
              <a:buChar char="•"/>
            </a:pPr>
            <a:r>
              <a:rPr lang="en-US" sz="1400" b="0" i="0" u="none" strike="noStrike" cap="none">
                <a:solidFill>
                  <a:schemeClr val="dk1"/>
                </a:solidFill>
                <a:latin typeface="Roboto Medium"/>
                <a:ea typeface="Roboto Medium"/>
                <a:cs typeface="Roboto Medium"/>
                <a:sym typeface="Roboto Medium"/>
              </a:rPr>
              <a:t>Data and information available and accessible but much more expensive than the value of data (high barrier to purchase)</a:t>
            </a:r>
            <a:endParaRPr sz="14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Roboto Medium"/>
              <a:ea typeface="Roboto Medium"/>
              <a:cs typeface="Roboto Medium"/>
              <a:sym typeface="Roboto Medium"/>
            </a:endParaRPr>
          </a:p>
        </p:txBody>
      </p:sp>
      <p:sp>
        <p:nvSpPr>
          <p:cNvPr id="149" name="Google Shape;149;g2148c02d36c_8_88"/>
          <p:cNvSpPr txBox="1"/>
          <p:nvPr/>
        </p:nvSpPr>
        <p:spPr>
          <a:xfrm>
            <a:off x="341250" y="839600"/>
            <a:ext cx="4971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0" u="none" strike="noStrike" cap="none">
                <a:solidFill>
                  <a:srgbClr val="011893"/>
                </a:solidFill>
                <a:latin typeface="Roboto"/>
                <a:ea typeface="Roboto"/>
                <a:cs typeface="Roboto"/>
                <a:sym typeface="Roboto"/>
              </a:rPr>
              <a:t>Our experiences </a:t>
            </a:r>
            <a:r>
              <a:rPr lang="en-US" sz="2000" b="0" i="0" u="none" strike="noStrike" cap="none">
                <a:solidFill>
                  <a:srgbClr val="011893"/>
                </a:solidFill>
                <a:latin typeface="Roboto"/>
                <a:ea typeface="Roboto"/>
                <a:cs typeface="Roboto"/>
                <a:sym typeface="Roboto"/>
              </a:rPr>
              <a:t>in Countries:</a:t>
            </a:r>
            <a:endParaRPr sz="2000" b="0" i="0" u="none" strike="noStrike" cap="none">
              <a:solidFill>
                <a:srgbClr val="011893"/>
              </a:solidFill>
              <a:latin typeface="Roboto"/>
              <a:ea typeface="Roboto"/>
              <a:cs typeface="Roboto"/>
              <a:sym typeface="Roboto"/>
            </a:endParaRPr>
          </a:p>
        </p:txBody>
      </p:sp>
      <p:sp>
        <p:nvSpPr>
          <p:cNvPr id="150" name="Google Shape;150;g2148c02d36c_8_88"/>
          <p:cNvSpPr txBox="1"/>
          <p:nvPr/>
        </p:nvSpPr>
        <p:spPr>
          <a:xfrm>
            <a:off x="217426" y="1348898"/>
            <a:ext cx="5582242" cy="1964654"/>
          </a:xfrm>
          <a:prstGeom prst="rect">
            <a:avLst/>
          </a:prstGeom>
          <a:noFill/>
          <a:ln>
            <a:noFill/>
          </a:ln>
        </p:spPr>
        <p:txBody>
          <a:bodyPr spcFirstLastPara="1" wrap="square" lIns="91425" tIns="91425" rIns="91425" bIns="91425" anchor="t" anchorCtr="0">
            <a:noAutofit/>
          </a:bodyPr>
          <a:lstStyle/>
          <a:p>
            <a:pPr marL="615950" marR="0" lvl="0" indent="-342900" algn="l" rtl="0">
              <a:lnSpc>
                <a:spcPct val="115000"/>
              </a:lnSpc>
              <a:spcBef>
                <a:spcPts val="0"/>
              </a:spcBef>
              <a:spcAft>
                <a:spcPts val="0"/>
              </a:spcAft>
              <a:buClr>
                <a:srgbClr val="011893"/>
              </a:buClr>
              <a:buSzPts val="2000"/>
              <a:buFont typeface="Noto Sans Symbols"/>
              <a:buChar char="✔"/>
            </a:pPr>
            <a:r>
              <a:rPr lang="en-US" sz="1400" b="0" i="1" u="none" strike="noStrike" cap="none">
                <a:solidFill>
                  <a:srgbClr val="000000"/>
                </a:solidFill>
                <a:latin typeface="Roboto Medium"/>
                <a:ea typeface="Roboto Medium"/>
                <a:cs typeface="Roboto Medium"/>
                <a:sym typeface="Roboto Medium"/>
              </a:rPr>
              <a:t> Requirements from customers for timely information</a:t>
            </a:r>
            <a:endParaRPr sz="1400" b="0" i="1" u="none" strike="noStrike" cap="none">
              <a:solidFill>
                <a:srgbClr val="000000"/>
              </a:solidFill>
              <a:latin typeface="Roboto Medium"/>
              <a:ea typeface="Roboto Medium"/>
              <a:cs typeface="Roboto Medium"/>
              <a:sym typeface="Roboto Medium"/>
            </a:endParaRPr>
          </a:p>
          <a:p>
            <a:pPr marL="615950" marR="0" lvl="0" indent="-342900" algn="l" rtl="0">
              <a:lnSpc>
                <a:spcPct val="115000"/>
              </a:lnSpc>
              <a:spcBef>
                <a:spcPts val="0"/>
              </a:spcBef>
              <a:spcAft>
                <a:spcPts val="0"/>
              </a:spcAft>
              <a:buClr>
                <a:srgbClr val="011893"/>
              </a:buClr>
              <a:buSzPts val="2000"/>
              <a:buFont typeface="Noto Sans Symbols"/>
              <a:buChar char="✔"/>
            </a:pPr>
            <a:r>
              <a:rPr lang="en-US" sz="1400" b="0" i="1" u="none" strike="noStrike" cap="none">
                <a:solidFill>
                  <a:srgbClr val="000000"/>
                </a:solidFill>
                <a:latin typeface="Roboto Medium"/>
                <a:ea typeface="Roboto Medium"/>
                <a:cs typeface="Roboto Medium"/>
                <a:sym typeface="Roboto Medium"/>
              </a:rPr>
              <a:t> Requirements for site-specific quality data and information</a:t>
            </a:r>
            <a:endParaRPr sz="1400" b="0" i="1" u="none" strike="noStrike" cap="none">
              <a:solidFill>
                <a:srgbClr val="000000"/>
              </a:solidFill>
              <a:latin typeface="Roboto Medium"/>
              <a:ea typeface="Roboto Medium"/>
              <a:cs typeface="Roboto Medium"/>
              <a:sym typeface="Roboto Medium"/>
            </a:endParaRPr>
          </a:p>
          <a:p>
            <a:pPr marL="615950" marR="0" lvl="0" indent="-342900" algn="l" rtl="0">
              <a:lnSpc>
                <a:spcPct val="115000"/>
              </a:lnSpc>
              <a:spcBef>
                <a:spcPts val="0"/>
              </a:spcBef>
              <a:spcAft>
                <a:spcPts val="0"/>
              </a:spcAft>
              <a:buClr>
                <a:srgbClr val="011893"/>
              </a:buClr>
              <a:buSzPts val="2000"/>
              <a:buFont typeface="Noto Sans Symbols"/>
              <a:buChar char="✔"/>
            </a:pPr>
            <a:r>
              <a:rPr lang="en-US" sz="1400" b="0" i="1" u="none" strike="noStrike" cap="none">
                <a:solidFill>
                  <a:srgbClr val="000000"/>
                </a:solidFill>
                <a:latin typeface="Roboto Medium"/>
                <a:ea typeface="Roboto Medium"/>
                <a:cs typeface="Roboto Medium"/>
                <a:sym typeface="Roboto Medium"/>
              </a:rPr>
              <a:t> Premature business environment (data policy, market maturity, etc.) for private meteorological services</a:t>
            </a:r>
            <a:endParaRPr sz="1400" b="0" i="1" u="none" strike="noStrike" cap="none">
              <a:solidFill>
                <a:srgbClr val="000000"/>
              </a:solidFill>
              <a:latin typeface="Roboto Medium"/>
              <a:ea typeface="Roboto Medium"/>
              <a:cs typeface="Roboto Medium"/>
              <a:sym typeface="Roboto Medium"/>
            </a:endParaRPr>
          </a:p>
        </p:txBody>
      </p:sp>
      <p:sp>
        <p:nvSpPr>
          <p:cNvPr id="151" name="Google Shape;151;g2148c02d36c_8_88"/>
          <p:cNvSpPr txBox="1"/>
          <p:nvPr/>
        </p:nvSpPr>
        <p:spPr>
          <a:xfrm>
            <a:off x="341260" y="3376459"/>
            <a:ext cx="4030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a:solidFill>
                  <a:srgbClr val="011893"/>
                </a:solidFill>
                <a:latin typeface="Roboto"/>
                <a:ea typeface="Roboto"/>
                <a:cs typeface="Roboto"/>
                <a:sym typeface="Roboto"/>
              </a:rPr>
              <a:t>More </a:t>
            </a:r>
            <a:r>
              <a:rPr lang="en-US" sz="2000" b="1" i="0" u="none" strike="noStrike" cap="none">
                <a:solidFill>
                  <a:srgbClr val="011893"/>
                </a:solidFill>
                <a:latin typeface="Roboto"/>
                <a:ea typeface="Roboto"/>
                <a:cs typeface="Roboto"/>
                <a:sym typeface="Roboto"/>
              </a:rPr>
              <a:t>“Data”</a:t>
            </a:r>
            <a:r>
              <a:rPr lang="en-US" sz="2000" b="1">
                <a:solidFill>
                  <a:srgbClr val="011893"/>
                </a:solidFill>
                <a:latin typeface="Roboto"/>
                <a:ea typeface="Roboto"/>
                <a:cs typeface="Roboto"/>
                <a:sym typeface="Roboto"/>
              </a:rPr>
              <a:t> is necessary, but</a:t>
            </a:r>
            <a:endParaRPr sz="2000" b="1" i="0" u="none" strike="noStrike" cap="none">
              <a:solidFill>
                <a:srgbClr val="011893"/>
              </a:solidFill>
              <a:latin typeface="Roboto"/>
              <a:ea typeface="Roboto"/>
              <a:cs typeface="Roboto"/>
              <a:sym typeface="Roboto"/>
            </a:endParaRPr>
          </a:p>
        </p:txBody>
      </p:sp>
      <p:sp>
        <p:nvSpPr>
          <p:cNvPr id="152" name="Google Shape;152;g2148c02d36c_8_88"/>
          <p:cNvSpPr txBox="1"/>
          <p:nvPr/>
        </p:nvSpPr>
        <p:spPr>
          <a:xfrm>
            <a:off x="-1" y="53413"/>
            <a:ext cx="9144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DDB8"/>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Challenges: Private Weather Services Globally</a:t>
            </a:r>
            <a:endParaRPr sz="2600" b="1" i="0" u="none" strike="noStrike" cap="none">
              <a:solidFill>
                <a:schemeClr val="dk1"/>
              </a:solidFill>
              <a:latin typeface="Roboto"/>
              <a:ea typeface="Roboto"/>
              <a:cs typeface="Roboto"/>
              <a:sym typeface="Roboto"/>
            </a:endParaRPr>
          </a:p>
        </p:txBody>
      </p:sp>
      <p:pic>
        <p:nvPicPr>
          <p:cNvPr id="153" name="Google Shape;153;g2148c02d36c_8_88"/>
          <p:cNvPicPr preferRelativeResize="0"/>
          <p:nvPr/>
        </p:nvPicPr>
        <p:blipFill rotWithShape="1">
          <a:blip r:embed="rId3">
            <a:alphaModFix/>
          </a:blip>
          <a:srcRect/>
          <a:stretch/>
        </p:blipFill>
        <p:spPr>
          <a:xfrm>
            <a:off x="7965631" y="155058"/>
            <a:ext cx="1062763" cy="387563"/>
          </a:xfrm>
          <a:prstGeom prst="rect">
            <a:avLst/>
          </a:prstGeom>
          <a:noFill/>
          <a:ln>
            <a:noFill/>
          </a:ln>
        </p:spPr>
      </p:pic>
      <p:sp>
        <p:nvSpPr>
          <p:cNvPr id="154" name="Google Shape;154;g2148c02d36c_8_88"/>
          <p:cNvSpPr/>
          <p:nvPr/>
        </p:nvSpPr>
        <p:spPr>
          <a:xfrm rot="5400000">
            <a:off x="460255" y="4021183"/>
            <a:ext cx="228900" cy="140400"/>
          </a:xfrm>
          <a:prstGeom prst="triangle">
            <a:avLst>
              <a:gd name="adj" fmla="val 4897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2148c02d36c_8_88"/>
          <p:cNvSpPr/>
          <p:nvPr/>
        </p:nvSpPr>
        <p:spPr>
          <a:xfrm rot="5400000">
            <a:off x="491636" y="5097973"/>
            <a:ext cx="228900" cy="140400"/>
          </a:xfrm>
          <a:prstGeom prst="triangle">
            <a:avLst>
              <a:gd name="adj" fmla="val 4897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2148c02d36c_8_88"/>
          <p:cNvSpPr/>
          <p:nvPr/>
        </p:nvSpPr>
        <p:spPr>
          <a:xfrm rot="5400000">
            <a:off x="491636" y="5599852"/>
            <a:ext cx="228900" cy="140400"/>
          </a:xfrm>
          <a:prstGeom prst="triangle">
            <a:avLst>
              <a:gd name="adj" fmla="val 4897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 name="Google Shape;157;g2148c02d36c_8_88" descr="Graphical user interface, application, website&#10;&#10;Description automatically generated"/>
          <p:cNvPicPr preferRelativeResize="0"/>
          <p:nvPr/>
        </p:nvPicPr>
        <p:blipFill rotWithShape="1">
          <a:blip r:embed="rId4">
            <a:alphaModFix/>
          </a:blip>
          <a:srcRect/>
          <a:stretch/>
        </p:blipFill>
        <p:spPr>
          <a:xfrm>
            <a:off x="5799675" y="3538185"/>
            <a:ext cx="3258450" cy="3241564"/>
          </a:xfrm>
          <a:prstGeom prst="rect">
            <a:avLst/>
          </a:prstGeom>
          <a:noFill/>
          <a:ln>
            <a:noFill/>
          </a:ln>
        </p:spPr>
      </p:pic>
      <p:pic>
        <p:nvPicPr>
          <p:cNvPr id="158" name="Google Shape;158;g2148c02d36c_8_88"/>
          <p:cNvPicPr preferRelativeResize="0"/>
          <p:nvPr/>
        </p:nvPicPr>
        <p:blipFill>
          <a:blip r:embed="rId5">
            <a:alphaModFix/>
          </a:blip>
          <a:stretch>
            <a:fillRect/>
          </a:stretch>
        </p:blipFill>
        <p:spPr>
          <a:xfrm>
            <a:off x="6022700" y="638425"/>
            <a:ext cx="1889724" cy="1256674"/>
          </a:xfrm>
          <a:prstGeom prst="rect">
            <a:avLst/>
          </a:prstGeom>
          <a:noFill/>
          <a:ln>
            <a:noFill/>
          </a:ln>
        </p:spPr>
      </p:pic>
      <p:pic>
        <p:nvPicPr>
          <p:cNvPr id="159" name="Google Shape;159;g2148c02d36c_8_88"/>
          <p:cNvPicPr preferRelativeResize="0"/>
          <p:nvPr/>
        </p:nvPicPr>
        <p:blipFill>
          <a:blip r:embed="rId6">
            <a:alphaModFix/>
          </a:blip>
          <a:stretch>
            <a:fillRect/>
          </a:stretch>
        </p:blipFill>
        <p:spPr>
          <a:xfrm>
            <a:off x="6537970" y="1960075"/>
            <a:ext cx="2520156" cy="1416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148c02d36c_8_105"/>
          <p:cNvSpPr/>
          <p:nvPr/>
        </p:nvSpPr>
        <p:spPr>
          <a:xfrm>
            <a:off x="-1" y="0"/>
            <a:ext cx="9144000" cy="6911413"/>
          </a:xfrm>
          <a:prstGeom prst="rect">
            <a:avLst/>
          </a:prstGeom>
          <a:solidFill>
            <a:srgbClr val="F4F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 name="Google Shape;165;g2148c02d36c_8_105"/>
          <p:cNvSpPr/>
          <p:nvPr/>
        </p:nvSpPr>
        <p:spPr>
          <a:xfrm>
            <a:off x="-1" y="1932350"/>
            <a:ext cx="9143999" cy="691250"/>
          </a:xfrm>
          <a:prstGeom prst="rect">
            <a:avLst/>
          </a:prstGeom>
          <a:gradFill>
            <a:gsLst>
              <a:gs pos="0">
                <a:srgbClr val="73FEFF">
                  <a:alpha val="49803"/>
                </a:srgbClr>
              </a:gs>
              <a:gs pos="100000">
                <a:srgbClr val="A8D08C">
                  <a:alpha val="23137"/>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6" name="Google Shape;166;g2148c02d36c_8_105"/>
          <p:cNvSpPr txBox="1"/>
          <p:nvPr/>
        </p:nvSpPr>
        <p:spPr>
          <a:xfrm>
            <a:off x="-1" y="72684"/>
            <a:ext cx="9144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DDB8"/>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Opportunities: </a:t>
            </a:r>
            <a:r>
              <a:rPr lang="en-US" sz="2600" b="1">
                <a:solidFill>
                  <a:schemeClr val="dk1"/>
                </a:solidFill>
                <a:latin typeface="Roboto"/>
                <a:ea typeface="Roboto"/>
                <a:cs typeface="Roboto"/>
                <a:sym typeface="Roboto"/>
              </a:rPr>
              <a:t>WMO Open Data Policy</a:t>
            </a:r>
            <a:endParaRPr sz="2600" b="1" i="0" u="none" strike="noStrike" cap="none">
              <a:solidFill>
                <a:schemeClr val="dk1"/>
              </a:solidFill>
              <a:latin typeface="Roboto"/>
              <a:ea typeface="Roboto"/>
              <a:cs typeface="Roboto"/>
              <a:sym typeface="Roboto"/>
            </a:endParaRPr>
          </a:p>
        </p:txBody>
      </p:sp>
      <p:sp>
        <p:nvSpPr>
          <p:cNvPr id="167" name="Google Shape;167;g2148c02d36c_8_105"/>
          <p:cNvSpPr txBox="1"/>
          <p:nvPr/>
        </p:nvSpPr>
        <p:spPr>
          <a:xfrm>
            <a:off x="260035" y="1924115"/>
            <a:ext cx="5677363" cy="913494"/>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rgbClr val="000000"/>
              </a:buClr>
              <a:buSzPts val="2400"/>
              <a:buFont typeface="Arial"/>
              <a:buNone/>
            </a:pPr>
            <a:r>
              <a:rPr lang="en-US" sz="1500">
                <a:solidFill>
                  <a:srgbClr val="011893"/>
                </a:solidFill>
                <a:latin typeface="Roboto"/>
                <a:ea typeface="Roboto"/>
                <a:cs typeface="Roboto"/>
                <a:sym typeface="Roboto"/>
              </a:rPr>
              <a:t>Improved</a:t>
            </a:r>
            <a:r>
              <a:rPr lang="en-US" sz="1500" b="0" i="0" u="none" strike="noStrike" cap="none">
                <a:solidFill>
                  <a:srgbClr val="011893"/>
                </a:solidFill>
                <a:latin typeface="Roboto"/>
                <a:ea typeface="Roboto"/>
                <a:cs typeface="Roboto"/>
                <a:sym typeface="Roboto"/>
              </a:rPr>
              <a:t> service delivery WITH the private sector by:</a:t>
            </a:r>
            <a:endParaRPr sz="1500" b="1" i="0" u="none" strike="noStrike" cap="none">
              <a:solidFill>
                <a:srgbClr val="000000"/>
              </a:solidFill>
              <a:latin typeface="Roboto"/>
              <a:ea typeface="Roboto"/>
              <a:cs typeface="Roboto"/>
              <a:sym typeface="Roboto"/>
            </a:endParaRPr>
          </a:p>
        </p:txBody>
      </p:sp>
      <p:sp>
        <p:nvSpPr>
          <p:cNvPr id="168" name="Google Shape;168;g2148c02d36c_8_105"/>
          <p:cNvSpPr txBox="1"/>
          <p:nvPr/>
        </p:nvSpPr>
        <p:spPr>
          <a:xfrm>
            <a:off x="352500" y="746200"/>
            <a:ext cx="87063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300"/>
              <a:buFont typeface="Arial"/>
              <a:buNone/>
            </a:pPr>
            <a:endParaRPr sz="2000" b="1" i="0" u="none" strike="noStrike" cap="none">
              <a:solidFill>
                <a:srgbClr val="0070C0"/>
              </a:solidFill>
              <a:latin typeface="Roboto"/>
              <a:ea typeface="Roboto"/>
              <a:cs typeface="Roboto"/>
              <a:sym typeface="Roboto"/>
            </a:endParaRPr>
          </a:p>
        </p:txBody>
      </p:sp>
      <p:sp>
        <p:nvSpPr>
          <p:cNvPr id="169" name="Google Shape;169;g2148c02d36c_8_105"/>
          <p:cNvSpPr txBox="1"/>
          <p:nvPr/>
        </p:nvSpPr>
        <p:spPr>
          <a:xfrm>
            <a:off x="99175" y="2702650"/>
            <a:ext cx="5598000" cy="4155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Noto Sans Symbols"/>
              <a:buChar char="➢"/>
            </a:pPr>
            <a:r>
              <a:rPr lang="en-US" sz="1600" b="0" i="1" u="none" strike="noStrike" cap="none">
                <a:solidFill>
                  <a:schemeClr val="dk1"/>
                </a:solidFill>
                <a:latin typeface="Roboto"/>
                <a:ea typeface="Roboto"/>
                <a:cs typeface="Roboto"/>
                <a:sym typeface="Roboto"/>
              </a:rPr>
              <a:t>Through efficient PPE, disseminating timely and reliable information to end-users, as a key component of People-centered Early Warning System</a:t>
            </a:r>
            <a:endParaRPr sz="1600" b="0" i="1"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600" b="0" i="1"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Noto Sans Symbols"/>
              <a:buChar char="➢"/>
            </a:pPr>
            <a:r>
              <a:rPr lang="en-US" sz="1600" b="0" i="1" u="none" strike="noStrike" cap="none">
                <a:solidFill>
                  <a:srgbClr val="000000"/>
                </a:solidFill>
                <a:latin typeface="Roboto"/>
                <a:ea typeface="Roboto"/>
                <a:cs typeface="Roboto"/>
                <a:sym typeface="Roboto"/>
              </a:rPr>
              <a:t>Increasing accuracy of data and information with cutting-edge technologies and credible feedback from customers and users in the society</a:t>
            </a:r>
            <a:endParaRPr sz="1600"/>
          </a:p>
          <a:p>
            <a:pPr marL="0" marR="0" lvl="0" indent="0" algn="l" rtl="0">
              <a:lnSpc>
                <a:spcPct val="100000"/>
              </a:lnSpc>
              <a:spcBef>
                <a:spcPts val="0"/>
              </a:spcBef>
              <a:spcAft>
                <a:spcPts val="0"/>
              </a:spcAft>
              <a:buNone/>
            </a:pPr>
            <a:endParaRPr sz="1600" b="0" i="1" u="none" strike="noStrike" cap="none">
              <a:solidFill>
                <a:srgbClr val="000000"/>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Noto Sans Symbols"/>
              <a:buChar char="➢"/>
            </a:pPr>
            <a:r>
              <a:rPr lang="en-US" sz="1600" b="0" i="1" u="none" strike="noStrike" cap="none">
                <a:solidFill>
                  <a:srgbClr val="000000"/>
                </a:solidFill>
                <a:latin typeface="Roboto"/>
                <a:ea typeface="Roboto"/>
                <a:cs typeface="Roboto"/>
                <a:sym typeface="Roboto"/>
              </a:rPr>
              <a:t>Broadening the meteorological services through creating new value of the meteorological information</a:t>
            </a:r>
            <a:endParaRPr sz="1600" b="0" i="1"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endParaRPr sz="1600" b="0" i="1"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Noto Sans Symbols"/>
              <a:buChar char="➢"/>
            </a:pPr>
            <a:r>
              <a:rPr lang="en-US" sz="1600" b="0" i="1" u="none" strike="noStrike" cap="none">
                <a:solidFill>
                  <a:schemeClr val="dk1"/>
                </a:solidFill>
                <a:latin typeface="Roboto"/>
                <a:ea typeface="Roboto"/>
                <a:cs typeface="Roboto"/>
                <a:sym typeface="Roboto"/>
              </a:rPr>
              <a:t>Maximizing the value and socioeconomic benefits of meteorological services with clearly defined roles and responsibilities of public and private sectors based on the mutual trust</a:t>
            </a:r>
            <a:endParaRPr sz="1600" b="0" i="1" u="none" strike="noStrike" cap="none">
              <a:solidFill>
                <a:schemeClr val="dk1"/>
              </a:solidFill>
              <a:latin typeface="Roboto"/>
              <a:ea typeface="Roboto"/>
              <a:cs typeface="Roboto"/>
              <a:sym typeface="Roboto"/>
            </a:endParaRPr>
          </a:p>
        </p:txBody>
      </p:sp>
      <p:sp>
        <p:nvSpPr>
          <p:cNvPr id="170" name="Google Shape;170;g2148c02d36c_8_105"/>
          <p:cNvSpPr txBox="1"/>
          <p:nvPr/>
        </p:nvSpPr>
        <p:spPr>
          <a:xfrm>
            <a:off x="196475" y="746199"/>
            <a:ext cx="5377011" cy="104994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300"/>
              <a:buFont typeface="Arial"/>
              <a:buNone/>
            </a:pPr>
            <a:r>
              <a:rPr lang="en-US" sz="1600" b="1" i="0" u="none" strike="noStrike" cap="none">
                <a:solidFill>
                  <a:srgbClr val="0070C0"/>
                </a:solidFill>
                <a:latin typeface="Roboto"/>
                <a:ea typeface="Roboto"/>
                <a:cs typeface="Roboto"/>
                <a:sym typeface="Roboto"/>
              </a:rPr>
              <a:t>Through collaborative business-oriented meteorological services to reduce the weather and climate risks, WNI would like to contribute to the society.</a:t>
            </a:r>
            <a:endParaRPr sz="1600" b="1" i="0" u="none" strike="noStrike" cap="none">
              <a:solidFill>
                <a:srgbClr val="0070C0"/>
              </a:solidFill>
              <a:latin typeface="Roboto"/>
              <a:ea typeface="Roboto"/>
              <a:cs typeface="Roboto"/>
              <a:sym typeface="Roboto"/>
            </a:endParaRPr>
          </a:p>
        </p:txBody>
      </p:sp>
      <p:pic>
        <p:nvPicPr>
          <p:cNvPr id="171" name="Google Shape;171;g2148c02d36c_8_105" descr="A picture containing bubble, arthropod, web, laser&#10;&#10;Description automatically generated"/>
          <p:cNvPicPr preferRelativeResize="0"/>
          <p:nvPr/>
        </p:nvPicPr>
        <p:blipFill rotWithShape="1">
          <a:blip r:embed="rId3">
            <a:alphaModFix/>
          </a:blip>
          <a:srcRect r="2354" b="1"/>
          <a:stretch/>
        </p:blipFill>
        <p:spPr>
          <a:xfrm>
            <a:off x="5697045" y="2510870"/>
            <a:ext cx="3331349" cy="2251697"/>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172" name="Google Shape;172;g2148c02d36c_8_105"/>
          <p:cNvPicPr preferRelativeResize="0"/>
          <p:nvPr/>
        </p:nvPicPr>
        <p:blipFill rotWithShape="1">
          <a:blip r:embed="rId4">
            <a:alphaModFix/>
          </a:blip>
          <a:srcRect t="26859" r="2" b="700"/>
          <a:stretch/>
        </p:blipFill>
        <p:spPr>
          <a:xfrm>
            <a:off x="5561564" y="4844117"/>
            <a:ext cx="3466830" cy="1889860"/>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pic>
        <p:nvPicPr>
          <p:cNvPr id="173" name="Google Shape;173;g2148c02d36c_8_105"/>
          <p:cNvPicPr preferRelativeResize="0"/>
          <p:nvPr/>
        </p:nvPicPr>
        <p:blipFill rotWithShape="1">
          <a:blip r:embed="rId5">
            <a:alphaModFix/>
          </a:blip>
          <a:srcRect/>
          <a:stretch/>
        </p:blipFill>
        <p:spPr>
          <a:xfrm>
            <a:off x="7403638" y="682092"/>
            <a:ext cx="1619098" cy="970787"/>
          </a:xfrm>
          <a:prstGeom prst="rect">
            <a:avLst/>
          </a:prstGeom>
          <a:noFill/>
          <a:ln w="19050" cap="flat" cmpd="sng">
            <a:solidFill>
              <a:schemeClr val="lt1"/>
            </a:solidFill>
            <a:prstDash val="solid"/>
            <a:miter lim="800000"/>
            <a:headEnd type="none" w="sm" len="sm"/>
            <a:tailEnd type="none" w="sm" len="sm"/>
          </a:ln>
        </p:spPr>
      </p:pic>
      <p:pic>
        <p:nvPicPr>
          <p:cNvPr id="174" name="Google Shape;174;g2148c02d36c_8_105"/>
          <p:cNvPicPr preferRelativeResize="0"/>
          <p:nvPr/>
        </p:nvPicPr>
        <p:blipFill rotWithShape="1">
          <a:blip r:embed="rId6">
            <a:alphaModFix/>
          </a:blip>
          <a:srcRect/>
          <a:stretch/>
        </p:blipFill>
        <p:spPr>
          <a:xfrm>
            <a:off x="5769962" y="1458029"/>
            <a:ext cx="1619098" cy="971291"/>
          </a:xfrm>
          <a:prstGeom prst="rect">
            <a:avLst/>
          </a:prstGeom>
          <a:noFill/>
          <a:ln w="19050" cap="flat" cmpd="sng">
            <a:solidFill>
              <a:schemeClr val="lt1"/>
            </a:solidFill>
            <a:prstDash val="solid"/>
            <a:miter lim="800000"/>
            <a:headEnd type="none" w="sm" len="sm"/>
            <a:tailEnd type="none" w="sm" len="sm"/>
          </a:ln>
        </p:spPr>
      </p:pic>
      <p:pic>
        <p:nvPicPr>
          <p:cNvPr id="175" name="Google Shape;175;g2148c02d36c_8_105"/>
          <p:cNvPicPr preferRelativeResize="0"/>
          <p:nvPr/>
        </p:nvPicPr>
        <p:blipFill rotWithShape="1">
          <a:blip r:embed="rId7">
            <a:alphaModFix/>
          </a:blip>
          <a:srcRect/>
          <a:stretch/>
        </p:blipFill>
        <p:spPr>
          <a:xfrm>
            <a:off x="7965631" y="155058"/>
            <a:ext cx="1062763" cy="3875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148c02d36c_8_120"/>
          <p:cNvPicPr preferRelativeResize="0"/>
          <p:nvPr/>
        </p:nvPicPr>
        <p:blipFill rotWithShape="1">
          <a:blip r:embed="rId3">
            <a:alphaModFix/>
          </a:blip>
          <a:srcRect t="39642" b="10731"/>
          <a:stretch/>
        </p:blipFill>
        <p:spPr>
          <a:xfrm>
            <a:off x="-24162" y="0"/>
            <a:ext cx="9209405" cy="6857279"/>
          </a:xfrm>
          <a:prstGeom prst="rect">
            <a:avLst/>
          </a:prstGeom>
          <a:noFill/>
          <a:ln>
            <a:noFill/>
          </a:ln>
        </p:spPr>
      </p:pic>
      <p:sp>
        <p:nvSpPr>
          <p:cNvPr id="182" name="Google Shape;182;g2148c02d36c_8_120"/>
          <p:cNvSpPr txBox="1"/>
          <p:nvPr/>
        </p:nvSpPr>
        <p:spPr>
          <a:xfrm>
            <a:off x="-1" y="53413"/>
            <a:ext cx="5340097"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highlight>
                  <a:srgbClr val="00DDB8"/>
                </a:highlight>
                <a:latin typeface="Roboto"/>
                <a:ea typeface="Roboto"/>
                <a:cs typeface="Roboto"/>
                <a:sym typeface="Roboto"/>
              </a:rPr>
              <a:t> </a:t>
            </a:r>
            <a:r>
              <a:rPr lang="en-US" sz="2600" b="1" i="0" u="none" strike="noStrike" cap="none">
                <a:solidFill>
                  <a:schemeClr val="dk1"/>
                </a:solidFill>
                <a:latin typeface="Roboto"/>
                <a:ea typeface="Roboto"/>
                <a:cs typeface="Roboto"/>
                <a:sym typeface="Roboto"/>
              </a:rPr>
              <a:t>  </a:t>
            </a:r>
            <a:r>
              <a:rPr lang="en-US" sz="2600" b="1" i="0" u="none" strike="noStrike" cap="none">
                <a:solidFill>
                  <a:srgbClr val="FFFFFF"/>
                </a:solidFill>
                <a:latin typeface="Roboto"/>
                <a:ea typeface="Roboto"/>
                <a:cs typeface="Roboto"/>
                <a:sym typeface="Roboto"/>
              </a:rPr>
              <a:t>Our Dream</a:t>
            </a:r>
            <a:endParaRPr sz="2600" b="0" i="0" u="none" strike="noStrike" cap="none">
              <a:solidFill>
                <a:schemeClr val="dk1"/>
              </a:solidFill>
              <a:latin typeface="Roboto"/>
              <a:ea typeface="Roboto"/>
              <a:cs typeface="Roboto"/>
              <a:sym typeface="Roboto"/>
            </a:endParaRPr>
          </a:p>
        </p:txBody>
      </p:sp>
      <p:sp>
        <p:nvSpPr>
          <p:cNvPr id="183" name="Google Shape;183;g2148c02d36c_8_120"/>
          <p:cNvSpPr txBox="1"/>
          <p:nvPr/>
        </p:nvSpPr>
        <p:spPr>
          <a:xfrm>
            <a:off x="-28756" y="4358923"/>
            <a:ext cx="9174296" cy="1244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6800" b="0" i="1" u="none" strike="noStrike" cap="none">
                <a:solidFill>
                  <a:srgbClr val="FF7E79"/>
                </a:solidFill>
                <a:latin typeface="Times New Roman"/>
                <a:ea typeface="Times New Roman"/>
                <a:cs typeface="Times New Roman"/>
                <a:sym typeface="Times New Roman"/>
              </a:rPr>
              <a:t>Thank you </a:t>
            </a:r>
            <a:endParaRPr sz="6800" b="0" i="1" u="none" strike="noStrike" cap="none">
              <a:solidFill>
                <a:srgbClr val="FF7E79"/>
              </a:solidFill>
              <a:latin typeface="Times New Roman"/>
              <a:ea typeface="Times New Roman"/>
              <a:cs typeface="Times New Roman"/>
              <a:sym typeface="Times New Roman"/>
            </a:endParaRPr>
          </a:p>
        </p:txBody>
      </p:sp>
      <p:sp>
        <p:nvSpPr>
          <p:cNvPr id="184" name="Google Shape;184;g2148c02d36c_8_120"/>
          <p:cNvSpPr txBox="1"/>
          <p:nvPr/>
        </p:nvSpPr>
        <p:spPr>
          <a:xfrm>
            <a:off x="991384" y="6124448"/>
            <a:ext cx="4379976" cy="45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2000" b="1" i="0" u="none" strike="noStrike" cap="none">
                <a:solidFill>
                  <a:srgbClr val="FFFFFF"/>
                </a:solidFill>
                <a:latin typeface="Roboto"/>
                <a:ea typeface="Roboto"/>
                <a:cs typeface="Roboto"/>
                <a:sym typeface="Roboto"/>
              </a:rPr>
              <a:t>https://global.weathernews.com/</a:t>
            </a:r>
            <a:endParaRPr sz="2000" b="1" i="0" u="none" strike="noStrike" cap="none">
              <a:solidFill>
                <a:srgbClr val="FFFFFF"/>
              </a:solidFill>
              <a:latin typeface="Roboto"/>
              <a:ea typeface="Roboto"/>
              <a:cs typeface="Roboto"/>
              <a:sym typeface="Roboto"/>
            </a:endParaRPr>
          </a:p>
        </p:txBody>
      </p:sp>
      <p:sp>
        <p:nvSpPr>
          <p:cNvPr id="185" name="Google Shape;185;g2148c02d36c_8_120"/>
          <p:cNvSpPr txBox="1"/>
          <p:nvPr/>
        </p:nvSpPr>
        <p:spPr>
          <a:xfrm>
            <a:off x="5622442" y="6110425"/>
            <a:ext cx="2805406" cy="45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2000" b="1" i="0" u="none" strike="noStrike" cap="none">
                <a:solidFill>
                  <a:srgbClr val="FFFFFF"/>
                </a:solidFill>
                <a:latin typeface="Roboto"/>
                <a:ea typeface="Roboto"/>
                <a:cs typeface="Roboto"/>
                <a:sym typeface="Roboto"/>
              </a:rPr>
              <a:t>dskab@wni.com</a:t>
            </a:r>
            <a:endParaRPr sz="2000" b="1" i="0" u="none" strike="noStrike" cap="none">
              <a:solidFill>
                <a:srgbClr val="FFFFFF"/>
              </a:solidFill>
              <a:latin typeface="Roboto"/>
              <a:ea typeface="Roboto"/>
              <a:cs typeface="Roboto"/>
              <a:sym typeface="Roboto"/>
            </a:endParaRPr>
          </a:p>
        </p:txBody>
      </p:sp>
      <p:pic>
        <p:nvPicPr>
          <p:cNvPr id="186" name="Google Shape;186;g2148c02d36c_8_120"/>
          <p:cNvPicPr preferRelativeResize="0"/>
          <p:nvPr/>
        </p:nvPicPr>
        <p:blipFill rotWithShape="1">
          <a:blip r:embed="rId4">
            <a:alphaModFix/>
          </a:blip>
          <a:srcRect/>
          <a:stretch/>
        </p:blipFill>
        <p:spPr>
          <a:xfrm>
            <a:off x="5622442" y="6124448"/>
            <a:ext cx="343292" cy="351467"/>
          </a:xfrm>
          <a:prstGeom prst="rect">
            <a:avLst/>
          </a:prstGeom>
          <a:noFill/>
          <a:ln>
            <a:noFill/>
          </a:ln>
        </p:spPr>
      </p:pic>
      <p:sp>
        <p:nvSpPr>
          <p:cNvPr id="187" name="Google Shape;187;g2148c02d36c_8_120"/>
          <p:cNvSpPr txBox="1"/>
          <p:nvPr/>
        </p:nvSpPr>
        <p:spPr>
          <a:xfrm>
            <a:off x="179832" y="896302"/>
            <a:ext cx="8979408" cy="2949986"/>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dk1"/>
              </a:buClr>
              <a:buSzPts val="2400"/>
              <a:buFont typeface="Arial"/>
              <a:buNone/>
            </a:pPr>
            <a:r>
              <a:rPr lang="en-US" sz="2600" b="1" i="1" u="none" strike="noStrike" cap="none">
                <a:solidFill>
                  <a:schemeClr val="lt1"/>
                </a:solidFill>
                <a:latin typeface="Roboto"/>
                <a:ea typeface="Roboto"/>
                <a:cs typeface="Roboto"/>
                <a:sym typeface="Roboto"/>
              </a:rPr>
              <a:t>Our dream is to be the “Weather Information Platform” </a:t>
            </a:r>
            <a:endParaRPr sz="2600" b="1" i="1" u="none" strike="noStrike" cap="none">
              <a:solidFill>
                <a:schemeClr val="lt1"/>
              </a:solidFill>
              <a:latin typeface="Roboto"/>
              <a:ea typeface="Roboto"/>
              <a:cs typeface="Roboto"/>
              <a:sym typeface="Roboto"/>
            </a:endParaRPr>
          </a:p>
          <a:p>
            <a:pPr marL="0" marR="0" lvl="0" indent="0" algn="ctr" rtl="0">
              <a:lnSpc>
                <a:spcPct val="110000"/>
              </a:lnSpc>
              <a:spcBef>
                <a:spcPts val="0"/>
              </a:spcBef>
              <a:spcAft>
                <a:spcPts val="0"/>
              </a:spcAft>
              <a:buClr>
                <a:schemeClr val="dk1"/>
              </a:buClr>
              <a:buSzPts val="2400"/>
              <a:buFont typeface="Arial"/>
              <a:buNone/>
            </a:pPr>
            <a:r>
              <a:rPr lang="en-US" sz="2600" b="1" i="1" u="none" strike="noStrike" cap="none">
                <a:solidFill>
                  <a:schemeClr val="lt1"/>
                </a:solidFill>
                <a:latin typeface="Roboto"/>
                <a:ea typeface="Roboto"/>
                <a:cs typeface="Roboto"/>
                <a:sym typeface="Roboto"/>
              </a:rPr>
              <a:t>to reduce the weather/climate risks &amp; damages </a:t>
            </a:r>
            <a:endParaRPr sz="1400" b="0" i="1"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2400"/>
              <a:buFont typeface="Arial"/>
              <a:buNone/>
            </a:pPr>
            <a:r>
              <a:rPr lang="en-US" sz="2600" b="1" i="1" u="none" strike="noStrike" cap="none">
                <a:solidFill>
                  <a:schemeClr val="lt1"/>
                </a:solidFill>
                <a:latin typeface="Roboto"/>
                <a:ea typeface="Roboto"/>
                <a:cs typeface="Roboto"/>
                <a:sym typeface="Roboto"/>
              </a:rPr>
              <a:t>for 8 billion people living in the world.</a:t>
            </a:r>
            <a:endParaRPr sz="2600" b="1" i="1" u="none" strike="noStrike" cap="none">
              <a:solidFill>
                <a:schemeClr val="lt1"/>
              </a:solidFill>
              <a:latin typeface="Roboto"/>
              <a:ea typeface="Roboto"/>
              <a:cs typeface="Roboto"/>
              <a:sym typeface="Roboto"/>
            </a:endParaRPr>
          </a:p>
          <a:p>
            <a:pPr marL="0" marR="0" lvl="0" indent="0" algn="l" rtl="0">
              <a:lnSpc>
                <a:spcPct val="110000"/>
              </a:lnSpc>
              <a:spcBef>
                <a:spcPts val="0"/>
              </a:spcBef>
              <a:spcAft>
                <a:spcPts val="0"/>
              </a:spcAft>
              <a:buClr>
                <a:srgbClr val="000000"/>
              </a:buClr>
              <a:buSzPts val="2400"/>
              <a:buFont typeface="Arial"/>
              <a:buNone/>
            </a:pPr>
            <a:endParaRPr sz="2600" b="1" i="1" u="none" strike="noStrike" cap="none">
              <a:solidFill>
                <a:schemeClr val="lt1"/>
              </a:solidFill>
              <a:latin typeface="Roboto"/>
              <a:ea typeface="Roboto"/>
              <a:cs typeface="Roboto"/>
              <a:sym typeface="Roboto"/>
            </a:endParaRPr>
          </a:p>
          <a:p>
            <a:pPr marL="0" marR="0" lvl="0" indent="0" algn="ctr" rtl="0">
              <a:lnSpc>
                <a:spcPct val="110000"/>
              </a:lnSpc>
              <a:spcBef>
                <a:spcPts val="0"/>
              </a:spcBef>
              <a:spcAft>
                <a:spcPts val="0"/>
              </a:spcAft>
              <a:buClr>
                <a:srgbClr val="000000"/>
              </a:buClr>
              <a:buSzPts val="2400"/>
              <a:buFont typeface="Arial"/>
              <a:buNone/>
            </a:pPr>
            <a:r>
              <a:rPr lang="en-US" sz="2600" b="1" i="1" u="none" strike="noStrike" cap="none">
                <a:solidFill>
                  <a:schemeClr val="lt1"/>
                </a:solidFill>
                <a:latin typeface="Roboto"/>
                <a:ea typeface="Roboto"/>
                <a:cs typeface="Roboto"/>
                <a:sym typeface="Roboto"/>
              </a:rPr>
              <a:t>We hope, an appropriate mechanism/system for PPE/PPP </a:t>
            </a:r>
            <a:endParaRPr sz="2600" b="1" i="1" u="none" strike="noStrike" cap="none">
              <a:solidFill>
                <a:schemeClr val="lt1"/>
              </a:solidFill>
              <a:latin typeface="Roboto"/>
              <a:ea typeface="Roboto"/>
              <a:cs typeface="Roboto"/>
              <a:sym typeface="Roboto"/>
            </a:endParaRPr>
          </a:p>
          <a:p>
            <a:pPr marL="0" marR="0" lvl="0" indent="0" algn="ctr" rtl="0">
              <a:lnSpc>
                <a:spcPct val="110000"/>
              </a:lnSpc>
              <a:spcBef>
                <a:spcPts val="0"/>
              </a:spcBef>
              <a:spcAft>
                <a:spcPts val="0"/>
              </a:spcAft>
              <a:buClr>
                <a:srgbClr val="000000"/>
              </a:buClr>
              <a:buSzPts val="2400"/>
              <a:buFont typeface="Arial"/>
              <a:buNone/>
            </a:pPr>
            <a:r>
              <a:rPr lang="en-US" sz="2600" b="1" i="1" u="none" strike="noStrike" cap="none">
                <a:solidFill>
                  <a:schemeClr val="lt1"/>
                </a:solidFill>
                <a:latin typeface="Roboto"/>
                <a:ea typeface="Roboto"/>
                <a:cs typeface="Roboto"/>
                <a:sym typeface="Roboto"/>
              </a:rPr>
              <a:t>will enhance and maximize the contribution of </a:t>
            </a:r>
            <a:endParaRPr sz="2600" b="1" i="1" u="none" strike="noStrike" cap="none">
              <a:solidFill>
                <a:schemeClr val="lt1"/>
              </a:solidFill>
              <a:latin typeface="Roboto"/>
              <a:ea typeface="Roboto"/>
              <a:cs typeface="Roboto"/>
              <a:sym typeface="Roboto"/>
            </a:endParaRPr>
          </a:p>
          <a:p>
            <a:pPr marL="0" marR="0" lvl="0" indent="0" algn="ctr" rtl="0">
              <a:lnSpc>
                <a:spcPct val="110000"/>
              </a:lnSpc>
              <a:spcBef>
                <a:spcPts val="0"/>
              </a:spcBef>
              <a:spcAft>
                <a:spcPts val="0"/>
              </a:spcAft>
              <a:buClr>
                <a:srgbClr val="000000"/>
              </a:buClr>
              <a:buSzPts val="2400"/>
              <a:buFont typeface="Arial"/>
              <a:buNone/>
            </a:pPr>
            <a:r>
              <a:rPr lang="en-US" sz="2600" b="1" i="1" u="none" strike="noStrike" cap="none">
                <a:solidFill>
                  <a:schemeClr val="lt1"/>
                </a:solidFill>
                <a:latin typeface="Roboto"/>
                <a:ea typeface="Roboto"/>
                <a:cs typeface="Roboto"/>
                <a:sym typeface="Roboto"/>
              </a:rPr>
              <a:t>Weather and Climate Enterprise to the Society.</a:t>
            </a:r>
            <a:endParaRPr sz="2600" b="1" i="1" u="none" strike="noStrike" cap="none">
              <a:solidFill>
                <a:schemeClr val="lt1"/>
              </a:solidFill>
              <a:latin typeface="Roboto"/>
              <a:ea typeface="Roboto"/>
              <a:cs typeface="Roboto"/>
              <a:sym typeface="Roboto"/>
            </a:endParaRPr>
          </a:p>
        </p:txBody>
      </p:sp>
      <p:pic>
        <p:nvPicPr>
          <p:cNvPr id="188" name="Google Shape;188;g2148c02d36c_8_120"/>
          <p:cNvPicPr preferRelativeResize="0"/>
          <p:nvPr/>
        </p:nvPicPr>
        <p:blipFill rotWithShape="1">
          <a:blip r:embed="rId5">
            <a:alphaModFix/>
          </a:blip>
          <a:srcRect/>
          <a:stretch/>
        </p:blipFill>
        <p:spPr>
          <a:xfrm>
            <a:off x="7964776" y="153656"/>
            <a:ext cx="1066607" cy="388966"/>
          </a:xfrm>
          <a:prstGeom prst="rect">
            <a:avLst/>
          </a:prstGeom>
          <a:noFill/>
          <a:ln>
            <a:noFill/>
          </a:ln>
        </p:spPr>
      </p:pic>
    </p:spTree>
  </p:cSld>
  <p:clrMapOvr>
    <a:masterClrMapping/>
  </p:clrMapOvr>
</p:sld>
</file>

<file path=ppt/theme/theme1.xml><?xml version="1.0" encoding="utf-8"?>
<a:theme xmlns:a="http://schemas.openxmlformats.org/drawingml/2006/main" name="Defaul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723</Words>
  <Application>Microsoft Office PowerPoint</Application>
  <PresentationFormat>On-screen Show (4:3)</PresentationFormat>
  <Paragraphs>110</Paragraphs>
  <Slides>8</Slides>
  <Notes>8</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Default</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tatenos</cp:lastModifiedBy>
  <cp:revision>5</cp:revision>
  <dcterms:modified xsi:type="dcterms:W3CDTF">2023-10-06T09:34:57Z</dcterms:modified>
</cp:coreProperties>
</file>