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8"/>
  </p:notesMasterIdLst>
  <p:handoutMasterIdLst>
    <p:handoutMasterId r:id="rId9"/>
  </p:handoutMasterIdLst>
  <p:sldIdLst>
    <p:sldId id="453" r:id="rId2"/>
    <p:sldId id="462" r:id="rId3"/>
    <p:sldId id="461" r:id="rId4"/>
    <p:sldId id="460" r:id="rId5"/>
    <p:sldId id="458" r:id="rId6"/>
    <p:sldId id="456" r:id="rId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DCF"/>
    <a:srgbClr val="0000FF"/>
    <a:srgbClr val="404040"/>
    <a:srgbClr val="F0EAD4"/>
    <a:srgbClr val="2996A5"/>
    <a:srgbClr val="FFFFFF"/>
    <a:srgbClr val="595959"/>
    <a:srgbClr val="C1F5EB"/>
    <a:srgbClr val="BFF7F2"/>
    <a:srgbClr val="E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4875" autoAdjust="0"/>
  </p:normalViewPr>
  <p:slideViewPr>
    <p:cSldViewPr snapToGrid="0">
      <p:cViewPr varScale="1">
        <p:scale>
          <a:sx n="154" d="100"/>
          <a:sy n="154" d="100"/>
        </p:scale>
        <p:origin x="241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10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5FFD0-D6F7-4F25-A776-6A73E50E5D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864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14363"/>
            <a:ext cx="5956300" cy="4467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5304484"/>
            <a:ext cx="5445760" cy="397599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FE70C-9FF3-48DE-8364-A02925CA19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16155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242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8663" y="511175"/>
            <a:ext cx="3402012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4124B2BB-247A-424B-AFC9-0339FFBC1532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32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462674"/>
            <a:ext cx="6858000" cy="12585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3600" b="1" kern="1200" spc="-10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4C4C4C"/>
                    </a:gs>
                    <a:gs pos="0">
                      <a:srgbClr val="4C4C4C"/>
                    </a:gs>
                  </a:gsLst>
                  <a:lin ang="5400000" scaled="1"/>
                </a:gradFill>
                <a:effectLst/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</a:t>
            </a:r>
            <a:r>
              <a:rPr lang="en-US" altLang="ko-KR" dirty="0"/>
              <a:t> </a:t>
            </a:r>
            <a:r>
              <a:rPr lang="ko-KR" altLang="en-US" dirty="0"/>
              <a:t>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42188" y="3071942"/>
            <a:ext cx="5859624" cy="5823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kumimoji="0" lang="ko-KR" altLang="en-US" sz="2200" b="0" i="0" u="none" strike="noStrike" kern="1200" cap="none" spc="-100" normalizeH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737373"/>
                    </a:gs>
                    <a:gs pos="0">
                      <a:srgbClr val="737373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193675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ko-KR" altLang="en-US" dirty="0"/>
              <a:t>마스터 부제목 스타일 편집</a:t>
            </a: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467" y="5336132"/>
            <a:ext cx="2261936" cy="5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336" y="132651"/>
            <a:ext cx="7886700" cy="49407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lang="ko-KR" altLang="en-US" sz="2600" b="1" kern="1200" spc="-100" baseline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082E6D"/>
                    </a:gs>
                    <a:gs pos="0">
                      <a:srgbClr val="082E6D"/>
                    </a:gs>
                  </a:gsLst>
                  <a:lin ang="5400000" scaled="1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1304" y="654179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8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44" y="188555"/>
            <a:ext cx="2040133" cy="5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9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4BC362D-6C75-4E31-9C1B-24D1B2A424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44" y="188555"/>
            <a:ext cx="2040133" cy="5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22"/>
          <a:stretch/>
        </p:blipFill>
        <p:spPr>
          <a:xfrm>
            <a:off x="0" y="0"/>
            <a:ext cx="9144000" cy="29337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5"/>
          <a:stretch/>
        </p:blipFill>
        <p:spPr>
          <a:xfrm>
            <a:off x="0" y="3552826"/>
            <a:ext cx="9144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6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8" r:id="rId3"/>
    <p:sldLayoutId id="2147483707" r:id="rId4"/>
    <p:sldLayoutId id="2147483706" r:id="rId5"/>
    <p:sldLayoutId id="2147483709" r:id="rId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JP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3BD7FC7-DD39-4948-8603-2DF16DA6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" y="2017877"/>
            <a:ext cx="5446365" cy="4736288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0B00F96C-9A0C-42A4-AA26-CB293E2CD1EF}"/>
              </a:ext>
            </a:extLst>
          </p:cNvPr>
          <p:cNvSpPr txBox="1">
            <a:spLocks/>
          </p:cNvSpPr>
          <p:nvPr/>
        </p:nvSpPr>
        <p:spPr>
          <a:xfrm>
            <a:off x="308008" y="811660"/>
            <a:ext cx="8835992" cy="12585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  <a:defRPr/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Public-Private Engagement in the Republic of Korea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860BF39-E09A-44D6-9318-20F50AEFC268}"/>
              </a:ext>
            </a:extLst>
          </p:cNvPr>
          <p:cNvSpPr/>
          <p:nvPr/>
        </p:nvSpPr>
        <p:spPr>
          <a:xfrm>
            <a:off x="2094271" y="3067665"/>
            <a:ext cx="693987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Mr. </a:t>
            </a:r>
            <a:r>
              <a:rPr lang="en-US" altLang="ko-KR" sz="2400" b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Seungwan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MA</a:t>
            </a:r>
          </a:p>
          <a:p>
            <a:pPr lvl="0" algn="r"/>
            <a:endParaRPr lang="en-US" altLang="ko-KR" sz="7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/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</a:p>
          <a:p>
            <a:pPr lvl="0" algn="r"/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International Cooperation Division</a:t>
            </a:r>
          </a:p>
          <a:p>
            <a:pPr lvl="0" algn="r"/>
            <a:r>
              <a:rPr lang="en-US" altLang="ko-KR" sz="2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Korea Meteorological Administration</a:t>
            </a:r>
          </a:p>
          <a:p>
            <a:pPr lvl="0" algn="ctr"/>
            <a:endParaRPr lang="en-US" altLang="ko-KR" sz="3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r"/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18 April 2023</a:t>
            </a:r>
          </a:p>
          <a:p>
            <a:pPr lvl="0" algn="r"/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OCP Forum for RA II/V, Singapore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9DCD123-19E2-47B7-83F1-61BC4015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998" y="6073526"/>
            <a:ext cx="2040133" cy="5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3BD7FC7-DD39-4948-8603-2DF16DA6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08" y="2017877"/>
            <a:ext cx="5446365" cy="47362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9DCD123-19E2-47B7-83F1-61BC4015C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16" y="6179658"/>
            <a:ext cx="2040133" cy="504171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01336" y="331938"/>
            <a:ext cx="7886700" cy="4940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spc="-70" dirty="0">
                <a:latin typeface="Arial" panose="020B0604020202020204" pitchFamily="34" charset="0"/>
                <a:cs typeface="Arial" panose="020B0604020202020204" pitchFamily="34" charset="0"/>
              </a:rPr>
              <a:t>PPE Mechanism of the Republic of Korea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FAB4A19-A8AE-4DA6-8A5D-D6087B8E7AF2}"/>
              </a:ext>
            </a:extLst>
          </p:cNvPr>
          <p:cNvSpPr/>
          <p:nvPr/>
        </p:nvSpPr>
        <p:spPr>
          <a:xfrm>
            <a:off x="308008" y="1083804"/>
            <a:ext cx="831347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Conventional Mechanism: R&amp;D Grants to Academia</a:t>
            </a:r>
          </a:p>
          <a:p>
            <a:pPr marL="171450" indent="-17145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endParaRPr lang="en-US" altLang="ko-KR" sz="300" b="1" kern="0" dirty="0">
              <a:solidFill>
                <a:srgbClr val="000000"/>
              </a:solidFill>
              <a:latin typeface="Arial" panose="020B0604020202020204" pitchFamily="34" charset="0"/>
              <a:ea typeface="휴먼명조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Regular dialogues between KMA and private sector began in 2000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☞ Led to new national strategy for cross-sectoral collaboration</a:t>
            </a:r>
          </a:p>
          <a:p>
            <a:pPr marL="171450" indent="-17145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endParaRPr lang="en-US" altLang="ko-KR" sz="300" b="1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Enactment of the </a:t>
            </a:r>
            <a:r>
              <a:rPr lang="en-US" altLang="ko-KR" sz="1900" b="1" kern="0" dirty="0">
                <a:solidFill>
                  <a:srgbClr val="FF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Weather Industry Promotion Act </a:t>
            </a: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in 2009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☞ Led to new R&amp;D funding mechanism for private industries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☞ Led to new start-up companies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☞ Certificate of excellent business, Met. Industry Awards etc. </a:t>
            </a:r>
          </a:p>
          <a:p>
            <a:pPr algn="just" fontAlgn="base">
              <a:lnSpc>
                <a:spcPct val="180000"/>
              </a:lnSpc>
            </a:pPr>
            <a:endParaRPr lang="en-US" altLang="ko-KR" sz="19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80000"/>
              </a:lnSpc>
            </a:pPr>
            <a:r>
              <a:rPr lang="en-US" altLang="ko-KR" sz="1900" b="1" kern="0" spc="-6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                                                    </a:t>
            </a:r>
            <a:endParaRPr lang="en-US" altLang="ko-KR" sz="19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endParaRPr lang="en-US" altLang="ko-KR" sz="5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67816" y="884254"/>
            <a:ext cx="7760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00120" y="966318"/>
            <a:ext cx="8311801" cy="0"/>
          </a:xfrm>
          <a:prstGeom prst="line">
            <a:avLst/>
          </a:prstGeom>
          <a:ln w="19050">
            <a:solidFill>
              <a:srgbClr val="458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_x217254640" descr="EMB000006040d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6" y="4974141"/>
            <a:ext cx="2392811" cy="16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3645990" y="5138554"/>
            <a:ext cx="3092901" cy="1078963"/>
            <a:chOff x="2595418" y="2024495"/>
            <a:chExt cx="1302328" cy="1218127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2595418" y="2125022"/>
              <a:ext cx="1302328" cy="1117600"/>
            </a:xfrm>
            <a:prstGeom prst="roundRect">
              <a:avLst>
                <a:gd name="adj" fmla="val 10055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 dirty="0"/>
            </a:p>
            <a:p>
              <a:pPr algn="ctr">
                <a:defRPr/>
              </a:pPr>
              <a:endParaRPr lang="en-US" altLang="ko-KR" sz="1050" dirty="0">
                <a:solidFill>
                  <a:srgbClr val="2F528F"/>
                </a:solidFill>
              </a:endParaRPr>
            </a:p>
            <a:p>
              <a:pPr algn="ctr" fontAlgn="base">
                <a:lnSpc>
                  <a:spcPct val="180000"/>
                </a:lnSpc>
              </a:pPr>
              <a:r>
                <a:rPr lang="en-US" altLang="ko-KR" sz="2000" b="1" kern="0" spc="-60" dirty="0">
                  <a:solidFill>
                    <a:srgbClr val="0000FF"/>
                  </a:solidFill>
                  <a:latin typeface="Arial" panose="020B0604020202020204" pitchFamily="34" charset="0"/>
                  <a:ea typeface="휴먼명조"/>
                  <a:cs typeface="Arial" panose="020B0604020202020204" pitchFamily="34" charset="0"/>
                </a:rPr>
                <a:t>Regulator &amp; Supporter</a:t>
              </a:r>
              <a:endParaRPr lang="en-US" altLang="ko-KR" sz="20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fontAlgn="base">
                <a:lnSpc>
                  <a:spcPct val="180000"/>
                </a:lnSpc>
              </a:pPr>
              <a:endPara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595418" y="2024495"/>
              <a:ext cx="1302328" cy="441038"/>
            </a:xfrm>
            <a:prstGeom prst="roundRect">
              <a:avLst>
                <a:gd name="adj" fmla="val 27139"/>
              </a:avLst>
            </a:prstGeom>
            <a:solidFill>
              <a:srgbClr val="2F528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altLang="ko-KR" sz="2000" b="1" kern="0" spc="-60" dirty="0">
                  <a:solidFill>
                    <a:schemeClr val="bg1"/>
                  </a:solidFill>
                  <a:latin typeface="Arial" panose="020B0604020202020204" pitchFamily="34" charset="0"/>
                  <a:ea typeface="휴먼명조"/>
                  <a:cs typeface="Arial" panose="020B0604020202020204" pitchFamily="34" charset="0"/>
                </a:rPr>
                <a:t>Role of KMA in PPE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3BD7FC7-DD39-4948-8603-2DF16DA6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" y="2017877"/>
            <a:ext cx="5446365" cy="47362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9DCD123-19E2-47B7-83F1-61BC4015C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16" y="6179658"/>
            <a:ext cx="2040133" cy="504171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01336" y="331938"/>
            <a:ext cx="7886700" cy="4940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spc="-70" dirty="0">
                <a:latin typeface="Arial" panose="020B0604020202020204" pitchFamily="34" charset="0"/>
                <a:cs typeface="Arial" panose="020B0604020202020204" pitchFamily="34" charset="0"/>
              </a:rPr>
              <a:t>Open Data Policy &amp; Big Data Forum </a:t>
            </a:r>
            <a:endParaRPr lang="ko-K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FAB4A19-A8AE-4DA6-8A5D-D6087B8E7AF2}"/>
              </a:ext>
            </a:extLst>
          </p:cNvPr>
          <p:cNvSpPr/>
          <p:nvPr/>
        </p:nvSpPr>
        <p:spPr>
          <a:xfrm>
            <a:off x="308008" y="966482"/>
            <a:ext cx="8313478" cy="353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Emerging public needs for weather and climate data</a:t>
            </a:r>
            <a:endParaRPr lang="en-US" altLang="ko-KR" sz="500" b="1" kern="0" dirty="0">
              <a:solidFill>
                <a:srgbClr val="000000"/>
              </a:solidFill>
              <a:latin typeface="Arial" panose="020B0604020202020204" pitchFamily="34" charset="0"/>
              <a:ea typeface="휴먼명조"/>
              <a:cs typeface="Arial" panose="020B0604020202020204" pitchFamily="34" charset="0"/>
            </a:endParaRPr>
          </a:p>
          <a:p>
            <a:pPr algn="just" fontAlgn="base">
              <a:lnSpc>
                <a:spcPct val="180000"/>
              </a:lnSpc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☞ Legal frameworks to support domestic weather industry</a:t>
            </a:r>
          </a:p>
          <a:p>
            <a:pPr marL="171450" indent="-17145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endParaRPr lang="en-US" altLang="ko-KR" sz="300" b="1" kern="0" spc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Open Government Data Policy (Open API)</a:t>
            </a:r>
          </a:p>
          <a:p>
            <a:pPr algn="just" fontAlgn="base">
              <a:lnSpc>
                <a:spcPct val="180000"/>
              </a:lnSpc>
            </a:pP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☞ Promote transparency, accountability, &amp; added-value</a:t>
            </a:r>
            <a:endParaRPr lang="en-US" altLang="ko-KR" sz="3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80000"/>
              </a:lnSpc>
              <a:buFont typeface="Wingdings" panose="05000000000000000000" pitchFamily="2" charset="2"/>
              <a:buChar char="u"/>
            </a:pPr>
            <a:r>
              <a:rPr lang="en-US" altLang="ko-KR" sz="1900" b="1" kern="0" spc="-6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Far more extensive data and information needed for private sector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900" b="1" kern="0" spc="-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☞ </a:t>
            </a:r>
            <a:r>
              <a:rPr lang="en-US" altLang="ko-KR" sz="19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and Climate Big Data Forum and Exhibition </a:t>
            </a:r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began (2014)</a:t>
            </a:r>
          </a:p>
          <a:p>
            <a:pPr algn="just" fontAlgn="base"/>
            <a:r>
              <a:rPr lang="en-US" altLang="ko-KR" sz="19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ko-KR" sz="2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67816" y="884254"/>
            <a:ext cx="7760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00120" y="966318"/>
            <a:ext cx="8311801" cy="0"/>
          </a:xfrm>
          <a:prstGeom prst="line">
            <a:avLst/>
          </a:prstGeom>
          <a:ln w="19050">
            <a:solidFill>
              <a:srgbClr val="458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>
            <a:extLst>
              <a:ext uri="{FF2B5EF4-FFF2-40B4-BE49-F238E27FC236}">
                <a16:creationId xmlns:a16="http://schemas.microsoft.com/office/drawing/2014/main" id="{4C569DA9-DC9F-49CC-9892-0AF569C0FF21}"/>
              </a:ext>
            </a:extLst>
          </p:cNvPr>
          <p:cNvGrpSpPr/>
          <p:nvPr/>
        </p:nvGrpSpPr>
        <p:grpSpPr>
          <a:xfrm>
            <a:off x="426753" y="4130351"/>
            <a:ext cx="6345374" cy="2543698"/>
            <a:chOff x="426753" y="4130351"/>
            <a:chExt cx="6345374" cy="2543698"/>
          </a:xfrm>
        </p:grpSpPr>
        <p:pic>
          <p:nvPicPr>
            <p:cNvPr id="8" name="Picture 1" descr="Graphical user interface, website&#10;&#10;Description automatically generated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53" y="4130351"/>
              <a:ext cx="6345374" cy="2543698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841670" y="6256766"/>
              <a:ext cx="371789" cy="11053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>
              <a:outerShdw blurRad="50800" dist="38100" dir="2940000" algn="t" rotWithShape="0">
                <a:prstClr val="black">
                  <a:alpha val="9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00"/>
                </a:spcBef>
                <a:spcAft>
                  <a:spcPct val="0"/>
                </a:spcAft>
              </a:pPr>
              <a:endParaRPr lang="ko-KR" altLang="en-US" sz="16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680546" y="6248398"/>
              <a:ext cx="371789" cy="11890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</a:ln>
            <a:effectLst>
              <a:outerShdw blurRad="50800" dist="38100" dir="2940000" algn="t" rotWithShape="0">
                <a:prstClr val="black">
                  <a:alpha val="9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00"/>
                </a:spcBef>
                <a:spcAft>
                  <a:spcPct val="0"/>
                </a:spcAft>
              </a:pPr>
              <a:endParaRPr lang="ko-KR" altLang="en-US" sz="16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49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그룹 62">
            <a:extLst>
              <a:ext uri="{FF2B5EF4-FFF2-40B4-BE49-F238E27FC236}">
                <a16:creationId xmlns:a16="http://schemas.microsoft.com/office/drawing/2014/main" id="{F652DC91-1D4A-4496-B5B1-3D774B130E59}"/>
              </a:ext>
            </a:extLst>
          </p:cNvPr>
          <p:cNvGrpSpPr/>
          <p:nvPr/>
        </p:nvGrpSpPr>
        <p:grpSpPr>
          <a:xfrm>
            <a:off x="5672831" y="5269318"/>
            <a:ext cx="3471169" cy="1518488"/>
            <a:chOff x="8522482" y="2039255"/>
            <a:chExt cx="3656810" cy="994915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BFDC0A22-6DE1-4081-A9DF-41AB50D26E6A}"/>
                </a:ext>
              </a:extLst>
            </p:cNvPr>
            <p:cNvGrpSpPr/>
            <p:nvPr/>
          </p:nvGrpSpPr>
          <p:grpSpPr>
            <a:xfrm>
              <a:off x="8522482" y="2055560"/>
              <a:ext cx="2826644" cy="978610"/>
              <a:chOff x="681037" y="3034804"/>
              <a:chExt cx="8008350" cy="2352675"/>
            </a:xfrm>
          </p:grpSpPr>
          <p:pic>
            <p:nvPicPr>
              <p:cNvPr id="66" name="그림 65">
                <a:extLst>
                  <a:ext uri="{FF2B5EF4-FFF2-40B4-BE49-F238E27FC236}">
                    <a16:creationId xmlns:a16="http://schemas.microsoft.com/office/drawing/2014/main" id="{FC01139F-9B51-4F34-B69B-237D5616B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1037" y="3034804"/>
                <a:ext cx="7781926" cy="2352675"/>
              </a:xfrm>
              <a:prstGeom prst="rect">
                <a:avLst/>
              </a:prstGeom>
            </p:spPr>
          </p:pic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C186944B-82C3-4ACB-8BA9-0335876E5A93}"/>
                  </a:ext>
                </a:extLst>
              </p:cNvPr>
              <p:cNvSpPr/>
              <p:nvPr/>
            </p:nvSpPr>
            <p:spPr>
              <a:xfrm>
                <a:off x="5671828" y="4766618"/>
                <a:ext cx="137301" cy="137300"/>
              </a:xfrm>
              <a:prstGeom prst="ellipse">
                <a:avLst/>
              </a:prstGeom>
              <a:solidFill>
                <a:srgbClr val="ED7D3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3D45A35C-5E39-43E1-ADDF-47B5C12C4216}"/>
                  </a:ext>
                </a:extLst>
              </p:cNvPr>
              <p:cNvSpPr/>
              <p:nvPr/>
            </p:nvSpPr>
            <p:spPr>
              <a:xfrm>
                <a:off x="5663416" y="4562678"/>
                <a:ext cx="3025971" cy="546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"/>
                  </a:spcAft>
                </a:pPr>
                <a:r>
                  <a:rPr lang="en-US" altLang="ko-KR" sz="9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Met. Observation</a:t>
                </a:r>
              </a:p>
            </p:txBody>
          </p:sp>
        </p:grpSp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401057A7-5665-4FDA-B846-E0425C47E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69206" y="2039255"/>
              <a:ext cx="910086" cy="978610"/>
            </a:xfrm>
            <a:prstGeom prst="rect">
              <a:avLst/>
            </a:prstGeom>
          </p:spPr>
        </p:pic>
      </p:grpSp>
      <p:sp>
        <p:nvSpPr>
          <p:cNvPr id="6" name="제목 1"/>
          <p:cNvSpPr txBox="1">
            <a:spLocks/>
          </p:cNvSpPr>
          <p:nvPr/>
        </p:nvSpPr>
        <p:spPr>
          <a:xfrm>
            <a:off x="301335" y="331938"/>
            <a:ext cx="8602913" cy="4940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kern="0" spc="-100" dirty="0"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PPE to disseminate alert and warning info</a:t>
            </a:r>
            <a:br>
              <a:rPr lang="ko-KR" altLang="en-US" sz="3000" b="1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3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67816" y="884254"/>
            <a:ext cx="7760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00120" y="966318"/>
            <a:ext cx="8311801" cy="0"/>
          </a:xfrm>
          <a:prstGeom prst="line">
            <a:avLst/>
          </a:prstGeom>
          <a:ln w="19050">
            <a:solidFill>
              <a:srgbClr val="458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294" y="1013337"/>
            <a:ext cx="90535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100" b="1" dirty="0">
                <a:solidFill>
                  <a:srgbClr val="103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Cell Broadcasting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31739" y="1279772"/>
            <a:ext cx="7393267" cy="2281495"/>
            <a:chOff x="871451" y="2825961"/>
            <a:chExt cx="7610647" cy="257211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932F8FA6-6F34-4604-92F7-B186B3FC133A}"/>
                </a:ext>
              </a:extLst>
            </p:cNvPr>
            <p:cNvGrpSpPr/>
            <p:nvPr/>
          </p:nvGrpSpPr>
          <p:grpSpPr>
            <a:xfrm>
              <a:off x="2541628" y="3005338"/>
              <a:ext cx="3015947" cy="2392739"/>
              <a:chOff x="2831724" y="3100660"/>
              <a:chExt cx="4243919" cy="2754264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1724" y="3100660"/>
                <a:ext cx="4243919" cy="2754264"/>
              </a:xfrm>
              <a:prstGeom prst="rect">
                <a:avLst/>
              </a:prstGeom>
            </p:spPr>
          </p:pic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5F639CB5-7720-4365-AE34-4FC1728006C9}"/>
                  </a:ext>
                </a:extLst>
              </p:cNvPr>
              <p:cNvSpPr/>
              <p:nvPr/>
            </p:nvSpPr>
            <p:spPr>
              <a:xfrm>
                <a:off x="3010934" y="4989229"/>
                <a:ext cx="934644" cy="7850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6162923" y="2825961"/>
              <a:ext cx="2319175" cy="2436261"/>
              <a:chOff x="8727173" y="3659959"/>
              <a:chExt cx="3092233" cy="3248346"/>
            </a:xfrm>
          </p:grpSpPr>
          <p:sp>
            <p:nvSpPr>
              <p:cNvPr id="17" name="사각형: 둥근 위쪽 모서리 1041">
                <a:extLst>
                  <a:ext uri="{FF2B5EF4-FFF2-40B4-BE49-F238E27FC236}">
                    <a16:creationId xmlns:a16="http://schemas.microsoft.com/office/drawing/2014/main" id="{0FBF8F86-0BBB-6F88-13A5-3A7AE830C370}"/>
                  </a:ext>
                </a:extLst>
              </p:cNvPr>
              <p:cNvSpPr/>
              <p:nvPr/>
            </p:nvSpPr>
            <p:spPr>
              <a:xfrm>
                <a:off x="8953382" y="3719601"/>
                <a:ext cx="2776502" cy="3138399"/>
              </a:xfrm>
              <a:prstGeom prst="round2SameRect">
                <a:avLst>
                  <a:gd name="adj1" fmla="val 9010"/>
                  <a:gd name="adj2" fmla="val 0"/>
                </a:avLst>
              </a:prstGeom>
              <a:solidFill>
                <a:schemeClr val="bg1"/>
              </a:solidFill>
              <a:ln w="444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latinLnBrk="0">
                  <a:defRPr/>
                </a:pPr>
                <a:endParaRPr lang="ko-KR" altLang="en-US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23F032ED-5EF0-358F-9D67-059E20F4A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85" t="5260" r="26927" b="51242"/>
              <a:stretch/>
            </p:blipFill>
            <p:spPr>
              <a:xfrm>
                <a:off x="8727173" y="3659959"/>
                <a:ext cx="3092233" cy="3119976"/>
              </a:xfrm>
              <a:prstGeom prst="rect">
                <a:avLst/>
              </a:prstGeom>
            </p:spPr>
          </p:pic>
          <p:sp>
            <p:nvSpPr>
              <p:cNvPr id="19" name="사각형: 둥근 모서리 1030">
                <a:extLst>
                  <a:ext uri="{FF2B5EF4-FFF2-40B4-BE49-F238E27FC236}">
                    <a16:creationId xmlns:a16="http://schemas.microsoft.com/office/drawing/2014/main" id="{3FF64445-6901-34D6-7101-DB83CB63D810}"/>
                  </a:ext>
                </a:extLst>
              </p:cNvPr>
              <p:cNvSpPr/>
              <p:nvPr/>
            </p:nvSpPr>
            <p:spPr>
              <a:xfrm>
                <a:off x="9149280" y="4641311"/>
                <a:ext cx="2315133" cy="2266994"/>
              </a:xfrm>
              <a:prstGeom prst="roundRect">
                <a:avLst>
                  <a:gd name="adj" fmla="val 4092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latinLnBrk="0">
                  <a:defRPr/>
                </a:pPr>
                <a:endParaRPr lang="ko-KR" altLang="en-US">
                  <a:solidFill>
                    <a:prstClr val="white"/>
                  </a:solidFill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052E6B-1D4C-F9A6-5D82-60E8A9C051A0}"/>
                  </a:ext>
                </a:extLst>
              </p:cNvPr>
              <p:cNvSpPr txBox="1"/>
              <p:nvPr/>
            </p:nvSpPr>
            <p:spPr>
              <a:xfrm>
                <a:off x="9228506" y="4634802"/>
                <a:ext cx="2235906" cy="206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latinLnBrk="0">
                  <a:defRPr/>
                </a:pPr>
                <a:r>
                  <a:rPr lang="en-US" altLang="ko-KR" sz="1050" b="1" spc="-68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조선굵은고딕" panose="02030504000101010101" pitchFamily="18" charset="-127"/>
                    <a:ea typeface="조선굵은고딕" panose="02030504000101010101" pitchFamily="18" charset="-127"/>
                  </a:rPr>
                  <a:t>[KMA]</a:t>
                </a:r>
              </a:p>
              <a:p>
                <a:pPr>
                  <a:defRPr/>
                </a:pPr>
                <a:r>
                  <a:rPr lang="en-US" altLang="ko-KR" sz="1050" b="1" spc="-68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조선가는고딕" panose="02030504000101010101" pitchFamily="18" charset="-127"/>
                    <a:ea typeface="조선가는고딕" panose="02030504000101010101" pitchFamily="18" charset="-127"/>
                  </a:rPr>
                  <a:t>There is a heavy rain of more than 50mm per hour near ○○○-dong. </a:t>
                </a:r>
              </a:p>
              <a:p>
                <a:pPr>
                  <a:defRPr/>
                </a:pPr>
                <a:r>
                  <a:rPr lang="en-US" altLang="ko-KR" sz="1050" b="1" spc="-68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조선가는고딕" panose="02030504000101010101" pitchFamily="18" charset="-127"/>
                    <a:ea typeface="조선가는고딕" panose="02030504000101010101" pitchFamily="18" charset="-127"/>
                  </a:rPr>
                  <a:t>Please share information with your family and </a:t>
                </a:r>
                <a:r>
                  <a:rPr lang="en-US" altLang="ko-KR" sz="1050" b="1" spc="-90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조선가는고딕" panose="02030504000101010101" pitchFamily="18" charset="-127"/>
                    <a:ea typeface="조선가는고딕" panose="02030504000101010101" pitchFamily="18" charset="-127"/>
                  </a:rPr>
                  <a:t>neighbors and pay attention </a:t>
                </a:r>
                <a:r>
                  <a:rPr lang="en-US" altLang="ko-KR" sz="1050" b="1" spc="-68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조선가는고딕" panose="02030504000101010101" pitchFamily="18" charset="-127"/>
                    <a:ea typeface="조선가는고딕" panose="02030504000101010101" pitchFamily="18" charset="-127"/>
                  </a:rPr>
                  <a:t>to safety accidents.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60FA29-63FA-8690-B82B-23BB7960AE7E}"/>
                  </a:ext>
                </a:extLst>
              </p:cNvPr>
              <p:cNvSpPr txBox="1"/>
              <p:nvPr/>
            </p:nvSpPr>
            <p:spPr>
              <a:xfrm>
                <a:off x="9847267" y="4638553"/>
                <a:ext cx="1268028" cy="33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 latinLnBrk="0">
                  <a:defRPr/>
                </a:pPr>
                <a:r>
                  <a:rPr lang="en-US" altLang="ko-KR" sz="1050" b="1" spc="-68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조선가는고딕" panose="02030504000101010101" pitchFamily="18" charset="-127"/>
                    <a:ea typeface="조선가는고딕" panose="02030504000101010101" pitchFamily="18" charset="-127"/>
                  </a:rPr>
                  <a:t>※ Example</a:t>
                </a:r>
                <a:endParaRPr lang="ko-KR" altLang="en-US" sz="1050" b="1" spc="-68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latin typeface="조선가는고딕" panose="02030504000101010101" pitchFamily="18" charset="-127"/>
                  <a:ea typeface="조선가는고딕" panose="02030504000101010101" pitchFamily="18" charset="-127"/>
                </a:endParaRPr>
              </a:p>
            </p:txBody>
          </p: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91AE75AE-356B-28D0-80BF-6CDDC7FE860D}"/>
                  </a:ext>
                </a:extLst>
              </p:cNvPr>
              <p:cNvGrpSpPr/>
              <p:nvPr/>
            </p:nvGrpSpPr>
            <p:grpSpPr>
              <a:xfrm>
                <a:off x="9171303" y="4087399"/>
                <a:ext cx="2452236" cy="400110"/>
                <a:chOff x="1065242" y="3535648"/>
                <a:chExt cx="2452236" cy="400110"/>
              </a:xfrm>
            </p:grpSpPr>
            <p:grpSp>
              <p:nvGrpSpPr>
                <p:cNvPr id="23" name="그룹 22">
                  <a:extLst>
                    <a:ext uri="{FF2B5EF4-FFF2-40B4-BE49-F238E27FC236}">
                      <a16:creationId xmlns:a16="http://schemas.microsoft.com/office/drawing/2014/main" id="{BA4B2532-3243-BF82-52D8-A2D31386F1AB}"/>
                    </a:ext>
                  </a:extLst>
                </p:cNvPr>
                <p:cNvGrpSpPr/>
                <p:nvPr/>
              </p:nvGrpSpPr>
              <p:grpSpPr>
                <a:xfrm>
                  <a:off x="1065242" y="3572560"/>
                  <a:ext cx="321735" cy="321735"/>
                  <a:chOff x="935281" y="3821237"/>
                  <a:chExt cx="428229" cy="428229"/>
                </a:xfrm>
              </p:grpSpPr>
              <p:sp>
                <p:nvSpPr>
                  <p:cNvPr id="25" name="타원 24">
                    <a:extLst>
                      <a:ext uri="{FF2B5EF4-FFF2-40B4-BE49-F238E27FC236}">
                        <a16:creationId xmlns:a16="http://schemas.microsoft.com/office/drawing/2014/main" id="{EF91A79D-3D26-B0A2-13E6-79F86E704D48}"/>
                      </a:ext>
                    </a:extLst>
                  </p:cNvPr>
                  <p:cNvSpPr/>
                  <p:nvPr/>
                </p:nvSpPr>
                <p:spPr>
                  <a:xfrm>
                    <a:off x="935281" y="3821237"/>
                    <a:ext cx="428229" cy="42822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 latinLnBrk="0">
                      <a:defRPr/>
                    </a:pPr>
                    <a:endParaRPr lang="ko-KR" altLang="en-US" sz="1200">
                      <a:solidFill>
                        <a:prstClr val="white"/>
                      </a:solidFill>
                      <a:latin typeface="Calibri" panose="020F0502020204030204"/>
                      <a:ea typeface="맑은 고딕" panose="020B0503020000020004" pitchFamily="50" charset="-127"/>
                    </a:endParaRPr>
                  </a:p>
                </p:txBody>
              </p:sp>
              <p:grpSp>
                <p:nvGrpSpPr>
                  <p:cNvPr id="26" name="그룹 25">
                    <a:extLst>
                      <a:ext uri="{FF2B5EF4-FFF2-40B4-BE49-F238E27FC236}">
                        <a16:creationId xmlns:a16="http://schemas.microsoft.com/office/drawing/2014/main" id="{FF3AA0D3-F5BD-7EC7-00FF-260796BCC8C1}"/>
                      </a:ext>
                    </a:extLst>
                  </p:cNvPr>
                  <p:cNvGrpSpPr/>
                  <p:nvPr/>
                </p:nvGrpSpPr>
                <p:grpSpPr>
                  <a:xfrm>
                    <a:off x="976834" y="3910781"/>
                    <a:ext cx="345122" cy="283129"/>
                    <a:chOff x="-7815069" y="276388"/>
                    <a:chExt cx="4598365" cy="3772382"/>
                  </a:xfrm>
                  <a:solidFill>
                    <a:schemeClr val="bg1"/>
                  </a:solidFill>
                </p:grpSpPr>
                <p:sp>
                  <p:nvSpPr>
                    <p:cNvPr id="27" name="자유형: 도형 1037">
                      <a:extLst>
                        <a:ext uri="{FF2B5EF4-FFF2-40B4-BE49-F238E27FC236}">
                          <a16:creationId xmlns:a16="http://schemas.microsoft.com/office/drawing/2014/main" id="{DB8D91F0-FDD3-A429-5AC6-B5C3B3D3B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815069" y="1183731"/>
                      <a:ext cx="1378333" cy="2865039"/>
                    </a:xfrm>
                    <a:custGeom>
                      <a:avLst/>
                      <a:gdLst>
                        <a:gd name="connsiteX0" fmla="*/ 1377043 w 1378333"/>
                        <a:gd name="connsiteY0" fmla="*/ 1401187 h 2865039"/>
                        <a:gd name="connsiteX1" fmla="*/ 1377043 w 1378333"/>
                        <a:gd name="connsiteY1" fmla="*/ 0 h 2865039"/>
                        <a:gd name="connsiteX2" fmla="*/ 1314203 w 1378333"/>
                        <a:gd name="connsiteY2" fmla="*/ 1378 h 2865039"/>
                        <a:gd name="connsiteX3" fmla="*/ 419753 w 1378333"/>
                        <a:gd name="connsiteY3" fmla="*/ 1416 h 2865039"/>
                        <a:gd name="connsiteX4" fmla="*/ 419753 w 1378333"/>
                        <a:gd name="connsiteY4" fmla="*/ 1378 h 2865039"/>
                        <a:gd name="connsiteX5" fmla="*/ 264341 w 1378333"/>
                        <a:gd name="connsiteY5" fmla="*/ 63146 h 2865039"/>
                        <a:gd name="connsiteX6" fmla="*/ 198134 w 1378333"/>
                        <a:gd name="connsiteY6" fmla="*/ 216726 h 2865039"/>
                        <a:gd name="connsiteX7" fmla="*/ 197330 w 1378333"/>
                        <a:gd name="connsiteY7" fmla="*/ 273519 h 2865039"/>
                        <a:gd name="connsiteX8" fmla="*/ 60435 w 1378333"/>
                        <a:gd name="connsiteY8" fmla="*/ 341870 h 2865039"/>
                        <a:gd name="connsiteX9" fmla="*/ 3144 w 1378333"/>
                        <a:gd name="connsiteY9" fmla="*/ 483732 h 2865039"/>
                        <a:gd name="connsiteX10" fmla="*/ 6 w 1378333"/>
                        <a:gd name="connsiteY10" fmla="*/ 704168 h 2865039"/>
                        <a:gd name="connsiteX11" fmla="*/ 53201 w 1378333"/>
                        <a:gd name="connsiteY11" fmla="*/ 847647 h 2865039"/>
                        <a:gd name="connsiteX12" fmla="*/ 188137 w 1378333"/>
                        <a:gd name="connsiteY12" fmla="*/ 919863 h 2865039"/>
                        <a:gd name="connsiteX13" fmla="*/ 187640 w 1378333"/>
                        <a:gd name="connsiteY13" fmla="*/ 954918 h 2865039"/>
                        <a:gd name="connsiteX14" fmla="*/ 249408 w 1378333"/>
                        <a:gd name="connsiteY14" fmla="*/ 1110291 h 2865039"/>
                        <a:gd name="connsiteX15" fmla="*/ 402949 w 1378333"/>
                        <a:gd name="connsiteY15" fmla="*/ 1176498 h 2865039"/>
                        <a:gd name="connsiteX16" fmla="*/ 529283 w 1378333"/>
                        <a:gd name="connsiteY16" fmla="*/ 1178335 h 2865039"/>
                        <a:gd name="connsiteX17" fmla="*/ 789936 w 1378333"/>
                        <a:gd name="connsiteY17" fmla="*/ 1485563 h 2865039"/>
                        <a:gd name="connsiteX18" fmla="*/ 1007001 w 1378333"/>
                        <a:gd name="connsiteY18" fmla="*/ 2769773 h 2865039"/>
                        <a:gd name="connsiteX19" fmla="*/ 1007001 w 1378333"/>
                        <a:gd name="connsiteY19" fmla="*/ 2769735 h 2865039"/>
                        <a:gd name="connsiteX20" fmla="*/ 1113281 w 1378333"/>
                        <a:gd name="connsiteY20" fmla="*/ 2861507 h 2865039"/>
                        <a:gd name="connsiteX21" fmla="*/ 1267547 w 1378333"/>
                        <a:gd name="connsiteY21" fmla="*/ 2865027 h 2865039"/>
                        <a:gd name="connsiteX22" fmla="*/ 1267508 w 1378333"/>
                        <a:gd name="connsiteY22" fmla="*/ 2865027 h 2865039"/>
                        <a:gd name="connsiteX23" fmla="*/ 1378334 w 1378333"/>
                        <a:gd name="connsiteY23" fmla="*/ 2757377 h 2865039"/>
                        <a:gd name="connsiteX24" fmla="*/ 1375884 w 1378333"/>
                        <a:gd name="connsiteY24" fmla="*/ 1401158 h 28650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378333" h="2865039">
                          <a:moveTo>
                            <a:pt x="1377043" y="1401187"/>
                          </a:moveTo>
                          <a:lnTo>
                            <a:pt x="1377043" y="0"/>
                          </a:lnTo>
                          <a:cubicBezTo>
                            <a:pt x="1356071" y="574"/>
                            <a:pt x="1335022" y="1378"/>
                            <a:pt x="1314203" y="1378"/>
                          </a:cubicBezTo>
                          <a:lnTo>
                            <a:pt x="419753" y="1416"/>
                          </a:lnTo>
                          <a:lnTo>
                            <a:pt x="419753" y="1378"/>
                          </a:lnTo>
                          <a:cubicBezTo>
                            <a:pt x="361812" y="574"/>
                            <a:pt x="305900" y="22771"/>
                            <a:pt x="264341" y="63146"/>
                          </a:cubicBezTo>
                          <a:cubicBezTo>
                            <a:pt x="222779" y="103559"/>
                            <a:pt x="198975" y="158782"/>
                            <a:pt x="198134" y="216726"/>
                          </a:cubicBezTo>
                          <a:lnTo>
                            <a:pt x="197330" y="273519"/>
                          </a:lnTo>
                          <a:cubicBezTo>
                            <a:pt x="144900" y="278838"/>
                            <a:pt x="96223" y="303139"/>
                            <a:pt x="60435" y="341870"/>
                          </a:cubicBezTo>
                          <a:cubicBezTo>
                            <a:pt x="24652" y="380560"/>
                            <a:pt x="4292" y="431039"/>
                            <a:pt x="3144" y="483732"/>
                          </a:cubicBezTo>
                          <a:lnTo>
                            <a:pt x="6" y="704168"/>
                          </a:lnTo>
                          <a:cubicBezTo>
                            <a:pt x="-377" y="756904"/>
                            <a:pt x="18566" y="807920"/>
                            <a:pt x="53201" y="847647"/>
                          </a:cubicBezTo>
                          <a:cubicBezTo>
                            <a:pt x="87874" y="887371"/>
                            <a:pt x="135865" y="913051"/>
                            <a:pt x="188137" y="919863"/>
                          </a:cubicBezTo>
                          <a:lnTo>
                            <a:pt x="187640" y="954918"/>
                          </a:lnTo>
                          <a:cubicBezTo>
                            <a:pt x="186798" y="1012859"/>
                            <a:pt x="209033" y="1068731"/>
                            <a:pt x="249408" y="1110291"/>
                          </a:cubicBezTo>
                          <a:cubicBezTo>
                            <a:pt x="289783" y="1151814"/>
                            <a:pt x="345006" y="1175656"/>
                            <a:pt x="402949" y="1176498"/>
                          </a:cubicBezTo>
                          <a:lnTo>
                            <a:pt x="529283" y="1178335"/>
                          </a:lnTo>
                          <a:cubicBezTo>
                            <a:pt x="529283" y="1178335"/>
                            <a:pt x="748494" y="1164711"/>
                            <a:pt x="789936" y="1485563"/>
                          </a:cubicBezTo>
                          <a:lnTo>
                            <a:pt x="1007001" y="2769773"/>
                          </a:lnTo>
                          <a:lnTo>
                            <a:pt x="1007001" y="2769735"/>
                          </a:lnTo>
                          <a:cubicBezTo>
                            <a:pt x="1015459" y="2822089"/>
                            <a:pt x="1060273" y="2860780"/>
                            <a:pt x="1113281" y="2861507"/>
                          </a:cubicBezTo>
                          <a:lnTo>
                            <a:pt x="1267547" y="2865027"/>
                          </a:lnTo>
                          <a:lnTo>
                            <a:pt x="1267508" y="2865027"/>
                          </a:lnTo>
                          <a:cubicBezTo>
                            <a:pt x="1327861" y="2865908"/>
                            <a:pt x="1377462" y="2817726"/>
                            <a:pt x="1378334" y="2757377"/>
                          </a:cubicBezTo>
                          <a:lnTo>
                            <a:pt x="1375884" y="1401158"/>
                          </a:lnTo>
                          <a:close/>
                        </a:path>
                      </a:pathLst>
                    </a:custGeom>
                    <a:grpFill/>
                    <a:ln w="979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342900" latinLnBrk="0">
                        <a:defRPr/>
                      </a:pPr>
                      <a:endParaRPr lang="ko-KR" altLang="en-US" sz="1200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28" name="자유형: 도형 1038">
                      <a:extLst>
                        <a:ext uri="{FF2B5EF4-FFF2-40B4-BE49-F238E27FC236}">
                          <a16:creationId xmlns:a16="http://schemas.microsoft.com/office/drawing/2014/main" id="{BB0C87DD-1A69-20BD-CD41-B02DF0008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6265671" y="276388"/>
                      <a:ext cx="1775424" cy="3149498"/>
                    </a:xfrm>
                    <a:custGeom>
                      <a:avLst/>
                      <a:gdLst>
                        <a:gd name="connsiteX0" fmla="*/ 1528723 w 1775424"/>
                        <a:gd name="connsiteY0" fmla="*/ 1259060 h 3149498"/>
                        <a:gd name="connsiteX1" fmla="*/ 1528723 w 1775424"/>
                        <a:gd name="connsiteY1" fmla="*/ 116517 h 3149498"/>
                        <a:gd name="connsiteX2" fmla="*/ 1442615 w 1775424"/>
                        <a:gd name="connsiteY2" fmla="*/ 4271 h 3149498"/>
                        <a:gd name="connsiteX3" fmla="*/ 1442615 w 1775424"/>
                        <a:gd name="connsiteY3" fmla="*/ 3621 h 3149498"/>
                        <a:gd name="connsiteX4" fmla="*/ 1442079 w 1775424"/>
                        <a:gd name="connsiteY4" fmla="*/ 4156 h 3149498"/>
                        <a:gd name="connsiteX5" fmla="*/ 1424628 w 1775424"/>
                        <a:gd name="connsiteY5" fmla="*/ 521 h 3149498"/>
                        <a:gd name="connsiteX6" fmla="*/ 1327691 w 1775424"/>
                        <a:gd name="connsiteY6" fmla="*/ 33739 h 3149498"/>
                        <a:gd name="connsiteX7" fmla="*/ 1287851 w 1775424"/>
                        <a:gd name="connsiteY7" fmla="*/ 128151 h 3149498"/>
                        <a:gd name="connsiteX8" fmla="*/ 1287737 w 1775424"/>
                        <a:gd name="connsiteY8" fmla="*/ 328797 h 3149498"/>
                        <a:gd name="connsiteX9" fmla="*/ 0 w 1775424"/>
                        <a:gd name="connsiteY9" fmla="*/ 896531 h 3149498"/>
                        <a:gd name="connsiteX10" fmla="*/ 0 w 1775424"/>
                        <a:gd name="connsiteY10" fmla="*/ 2312708 h 3149498"/>
                        <a:gd name="connsiteX11" fmla="*/ 0 w 1775424"/>
                        <a:gd name="connsiteY11" fmla="*/ 2312670 h 3149498"/>
                        <a:gd name="connsiteX12" fmla="*/ 136582 w 1775424"/>
                        <a:gd name="connsiteY12" fmla="*/ 2327404 h 3149498"/>
                        <a:gd name="connsiteX13" fmla="*/ 1286473 w 1775424"/>
                        <a:gd name="connsiteY13" fmla="*/ 2789741 h 3149498"/>
                        <a:gd name="connsiteX14" fmla="*/ 1286320 w 1775424"/>
                        <a:gd name="connsiteY14" fmla="*/ 3056909 h 3149498"/>
                        <a:gd name="connsiteX15" fmla="*/ 1528681 w 1775424"/>
                        <a:gd name="connsiteY15" fmla="*/ 3036358 h 3149498"/>
                        <a:gd name="connsiteX16" fmla="*/ 1528720 w 1775424"/>
                        <a:gd name="connsiteY16" fmla="*/ 1893423 h 3149498"/>
                        <a:gd name="connsiteX17" fmla="*/ 1744139 w 1775424"/>
                        <a:gd name="connsiteY17" fmla="*/ 1715850 h 3149498"/>
                        <a:gd name="connsiteX18" fmla="*/ 1744139 w 1775424"/>
                        <a:gd name="connsiteY18" fmla="*/ 1436631 h 3149498"/>
                        <a:gd name="connsiteX19" fmla="*/ 1528720 w 1775424"/>
                        <a:gd name="connsiteY19" fmla="*/ 1259058 h 31494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775424" h="3149498">
                          <a:moveTo>
                            <a:pt x="1528723" y="1259060"/>
                          </a:moveTo>
                          <a:lnTo>
                            <a:pt x="1528723" y="116517"/>
                          </a:lnTo>
                          <a:cubicBezTo>
                            <a:pt x="1528340" y="64049"/>
                            <a:pt x="1493170" y="18203"/>
                            <a:pt x="1442615" y="4271"/>
                          </a:cubicBezTo>
                          <a:lnTo>
                            <a:pt x="1442615" y="3621"/>
                          </a:lnTo>
                          <a:lnTo>
                            <a:pt x="1442079" y="4156"/>
                          </a:lnTo>
                          <a:cubicBezTo>
                            <a:pt x="1436338" y="2511"/>
                            <a:pt x="1430521" y="1286"/>
                            <a:pt x="1424628" y="521"/>
                          </a:cubicBezTo>
                          <a:cubicBezTo>
                            <a:pt x="1389037" y="-2732"/>
                            <a:pt x="1353790" y="9361"/>
                            <a:pt x="1327691" y="33739"/>
                          </a:cubicBezTo>
                          <a:cubicBezTo>
                            <a:pt x="1301552" y="58079"/>
                            <a:pt x="1287086" y="92445"/>
                            <a:pt x="1287851" y="128151"/>
                          </a:cubicBezTo>
                          <a:lnTo>
                            <a:pt x="1287737" y="328797"/>
                          </a:lnTo>
                          <a:cubicBezTo>
                            <a:pt x="953527" y="664995"/>
                            <a:pt x="469597" y="850034"/>
                            <a:pt x="0" y="896531"/>
                          </a:cubicBezTo>
                          <a:lnTo>
                            <a:pt x="0" y="2312708"/>
                          </a:lnTo>
                          <a:lnTo>
                            <a:pt x="0" y="2312670"/>
                          </a:lnTo>
                          <a:cubicBezTo>
                            <a:pt x="45810" y="2314928"/>
                            <a:pt x="91389" y="2319827"/>
                            <a:pt x="136582" y="2327404"/>
                          </a:cubicBezTo>
                          <a:cubicBezTo>
                            <a:pt x="364904" y="2366095"/>
                            <a:pt x="978333" y="2479485"/>
                            <a:pt x="1286473" y="2789741"/>
                          </a:cubicBezTo>
                          <a:lnTo>
                            <a:pt x="1286320" y="3056909"/>
                          </a:lnTo>
                          <a:cubicBezTo>
                            <a:pt x="1314295" y="3191620"/>
                            <a:pt x="1528681" y="3174671"/>
                            <a:pt x="1528681" y="3036358"/>
                          </a:cubicBezTo>
                          <a:lnTo>
                            <a:pt x="1528720" y="1893423"/>
                          </a:lnTo>
                          <a:cubicBezTo>
                            <a:pt x="1623438" y="1869351"/>
                            <a:pt x="1702462" y="1804215"/>
                            <a:pt x="1744139" y="1715850"/>
                          </a:cubicBezTo>
                          <a:cubicBezTo>
                            <a:pt x="1785853" y="1627446"/>
                            <a:pt x="1785853" y="1525031"/>
                            <a:pt x="1744139" y="1436631"/>
                          </a:cubicBezTo>
                          <a:cubicBezTo>
                            <a:pt x="1702463" y="1348228"/>
                            <a:pt x="1623438" y="1283090"/>
                            <a:pt x="1528720" y="1259058"/>
                          </a:cubicBezTo>
                          <a:close/>
                        </a:path>
                      </a:pathLst>
                    </a:custGeom>
                    <a:grpFill/>
                    <a:ln w="979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342900" latinLnBrk="0">
                        <a:defRPr/>
                      </a:pPr>
                      <a:endParaRPr lang="ko-KR" altLang="en-US" sz="1200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29" name="자유형: 도형 1039">
                      <a:extLst>
                        <a:ext uri="{FF2B5EF4-FFF2-40B4-BE49-F238E27FC236}">
                          <a16:creationId xmlns:a16="http://schemas.microsoft.com/office/drawing/2014/main" id="{8250956F-8479-87ED-E0A7-7CC2243A50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03512" y="1012820"/>
                      <a:ext cx="639040" cy="1628735"/>
                    </a:xfrm>
                    <a:custGeom>
                      <a:avLst/>
                      <a:gdLst>
                        <a:gd name="connsiteX0" fmla="*/ 441489 w 639040"/>
                        <a:gd name="connsiteY0" fmla="*/ 814388 h 1628735"/>
                        <a:gd name="connsiteX1" fmla="*/ 319250 w 639040"/>
                        <a:gd name="connsiteY1" fmla="*/ 1190471 h 1628735"/>
                        <a:gd name="connsiteX2" fmla="*/ 0 w 639040"/>
                        <a:gd name="connsiteY2" fmla="*/ 1423878 h 1628735"/>
                        <a:gd name="connsiteX3" fmla="*/ 0 w 639040"/>
                        <a:gd name="connsiteY3" fmla="*/ 1628736 h 1628735"/>
                        <a:gd name="connsiteX4" fmla="*/ 557898 w 639040"/>
                        <a:gd name="connsiteY4" fmla="*/ 1174168 h 1628735"/>
                        <a:gd name="connsiteX5" fmla="*/ 557898 w 639040"/>
                        <a:gd name="connsiteY5" fmla="*/ 454539 h 1628735"/>
                        <a:gd name="connsiteX6" fmla="*/ 0 w 639040"/>
                        <a:gd name="connsiteY6" fmla="*/ 0 h 1628735"/>
                        <a:gd name="connsiteX7" fmla="*/ 0 w 639040"/>
                        <a:gd name="connsiteY7" fmla="*/ 204858 h 1628735"/>
                        <a:gd name="connsiteX8" fmla="*/ 0 w 639040"/>
                        <a:gd name="connsiteY8" fmla="*/ 204820 h 1628735"/>
                        <a:gd name="connsiteX9" fmla="*/ 319250 w 639040"/>
                        <a:gd name="connsiteY9" fmla="*/ 438266 h 1628735"/>
                        <a:gd name="connsiteX10" fmla="*/ 441489 w 639040"/>
                        <a:gd name="connsiteY10" fmla="*/ 814389 h 16287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39040" h="1628735">
                          <a:moveTo>
                            <a:pt x="441489" y="814388"/>
                          </a:moveTo>
                          <a:cubicBezTo>
                            <a:pt x="441259" y="949480"/>
                            <a:pt x="398512" y="1081056"/>
                            <a:pt x="319250" y="1190471"/>
                          </a:cubicBezTo>
                          <a:cubicBezTo>
                            <a:pt x="239988" y="1299885"/>
                            <a:pt x="128323" y="1381554"/>
                            <a:pt x="0" y="1423878"/>
                          </a:cubicBezTo>
                          <a:lnTo>
                            <a:pt x="0" y="1628736"/>
                          </a:lnTo>
                          <a:cubicBezTo>
                            <a:pt x="244850" y="1568767"/>
                            <a:pt x="449709" y="1401834"/>
                            <a:pt x="557898" y="1174168"/>
                          </a:cubicBezTo>
                          <a:cubicBezTo>
                            <a:pt x="666088" y="946502"/>
                            <a:pt x="666088" y="682244"/>
                            <a:pt x="557898" y="454539"/>
                          </a:cubicBezTo>
                          <a:cubicBezTo>
                            <a:pt x="449709" y="226873"/>
                            <a:pt x="244850" y="59939"/>
                            <a:pt x="0" y="0"/>
                          </a:cubicBezTo>
                          <a:lnTo>
                            <a:pt x="0" y="204858"/>
                          </a:lnTo>
                          <a:lnTo>
                            <a:pt x="0" y="204820"/>
                          </a:lnTo>
                          <a:cubicBezTo>
                            <a:pt x="128323" y="247147"/>
                            <a:pt x="240030" y="328813"/>
                            <a:pt x="319250" y="438266"/>
                          </a:cubicBezTo>
                          <a:cubicBezTo>
                            <a:pt x="398507" y="547681"/>
                            <a:pt x="441293" y="679256"/>
                            <a:pt x="441489" y="814389"/>
                          </a:cubicBezTo>
                          <a:close/>
                        </a:path>
                      </a:pathLst>
                    </a:custGeom>
                    <a:grpFill/>
                    <a:ln w="979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342900" latinLnBrk="0">
                        <a:defRPr/>
                      </a:pPr>
                      <a:endParaRPr lang="ko-KR" altLang="en-US" sz="1200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  <p:sp>
                  <p:nvSpPr>
                    <p:cNvPr id="30" name="자유형: 도형 1040">
                      <a:extLst>
                        <a:ext uri="{FF2B5EF4-FFF2-40B4-BE49-F238E27FC236}">
                          <a16:creationId xmlns:a16="http://schemas.microsoft.com/office/drawing/2014/main" id="{008265D9-C751-34E3-BE8A-38DE0DF2C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03482" y="346105"/>
                      <a:ext cx="1286778" cy="2955210"/>
                    </a:xfrm>
                    <a:custGeom>
                      <a:avLst/>
                      <a:gdLst>
                        <a:gd name="connsiteX0" fmla="*/ 0 w 1286778"/>
                        <a:gd name="connsiteY0" fmla="*/ 0 h 2955210"/>
                        <a:gd name="connsiteX1" fmla="*/ 0 w 1286778"/>
                        <a:gd name="connsiteY1" fmla="*/ 199538 h 2955210"/>
                        <a:gd name="connsiteX2" fmla="*/ 948559 w 1286778"/>
                        <a:gd name="connsiteY2" fmla="*/ 890737 h 2955210"/>
                        <a:gd name="connsiteX3" fmla="*/ 948559 w 1286778"/>
                        <a:gd name="connsiteY3" fmla="*/ 2064434 h 2955210"/>
                        <a:gd name="connsiteX4" fmla="*/ 0 w 1286778"/>
                        <a:gd name="connsiteY4" fmla="*/ 2755672 h 2955210"/>
                        <a:gd name="connsiteX5" fmla="*/ 0 w 1286778"/>
                        <a:gd name="connsiteY5" fmla="*/ 2955210 h 2955210"/>
                        <a:gd name="connsiteX6" fmla="*/ 1119813 w 1286778"/>
                        <a:gd name="connsiteY6" fmla="*/ 2163366 h 2955210"/>
                        <a:gd name="connsiteX7" fmla="*/ 1119813 w 1286778"/>
                        <a:gd name="connsiteY7" fmla="*/ 791864 h 2955210"/>
                        <a:gd name="connsiteX8" fmla="*/ 0 w 1286778"/>
                        <a:gd name="connsiteY8" fmla="*/ 20 h 2955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86778" h="2955210">
                          <a:moveTo>
                            <a:pt x="0" y="0"/>
                          </a:moveTo>
                          <a:lnTo>
                            <a:pt x="0" y="199538"/>
                          </a:lnTo>
                          <a:cubicBezTo>
                            <a:pt x="408492" y="265095"/>
                            <a:pt x="761003" y="522002"/>
                            <a:pt x="948559" y="890737"/>
                          </a:cubicBezTo>
                          <a:cubicBezTo>
                            <a:pt x="1136125" y="1259511"/>
                            <a:pt x="1136125" y="1695709"/>
                            <a:pt x="948559" y="2064434"/>
                          </a:cubicBezTo>
                          <a:cubicBezTo>
                            <a:pt x="760993" y="2433209"/>
                            <a:pt x="408492" y="2690070"/>
                            <a:pt x="0" y="2755672"/>
                          </a:cubicBezTo>
                          <a:lnTo>
                            <a:pt x="0" y="2955210"/>
                          </a:lnTo>
                          <a:cubicBezTo>
                            <a:pt x="479678" y="2888658"/>
                            <a:pt x="897203" y="2593402"/>
                            <a:pt x="1119813" y="2163366"/>
                          </a:cubicBezTo>
                          <a:cubicBezTo>
                            <a:pt x="1342434" y="1733291"/>
                            <a:pt x="1342434" y="1221919"/>
                            <a:pt x="1119813" y="791864"/>
                          </a:cubicBezTo>
                          <a:cubicBezTo>
                            <a:pt x="897193" y="361809"/>
                            <a:pt x="479668" y="66572"/>
                            <a:pt x="0" y="20"/>
                          </a:cubicBezTo>
                          <a:close/>
                        </a:path>
                      </a:pathLst>
                    </a:custGeom>
                    <a:grpFill/>
                    <a:ln w="9797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342900" latinLnBrk="0">
                        <a:defRPr/>
                      </a:pPr>
                      <a:endParaRPr lang="ko-KR" altLang="en-US" sz="1200">
                        <a:solidFill>
                          <a:prstClr val="black"/>
                        </a:solidFill>
                        <a:latin typeface="Calibri" panose="020F0502020204030204"/>
                        <a:ea typeface="맑은 고딕" panose="020B0503020000020004" pitchFamily="50" charset="-127"/>
                      </a:endParaRPr>
                    </a:p>
                  </p:txBody>
                </p:sp>
              </p:grp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83DEE9-E6C6-B486-AB8D-C5C988609B4D}"/>
                    </a:ext>
                  </a:extLst>
                </p:cNvPr>
                <p:cNvSpPr txBox="1"/>
                <p:nvPr/>
              </p:nvSpPr>
              <p:spPr>
                <a:xfrm>
                  <a:off x="1371421" y="3535648"/>
                  <a:ext cx="2146057" cy="40011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685800" fontAlgn="base">
                    <a:defRPr/>
                  </a:pPr>
                  <a:r>
                    <a:rPr lang="en-US" altLang="ko-KR" sz="1350" b="1" spc="-113" dirty="0">
                      <a:ln>
                        <a:solidFill>
                          <a:srgbClr val="4472C4">
                            <a:shade val="50000"/>
                            <a:alpha val="0"/>
                          </a:srgbClr>
                        </a:solidFill>
                      </a:ln>
                      <a:solidFill>
                        <a:srgbClr val="C00000"/>
                      </a:solidFill>
                      <a:latin typeface="Arial Narrow" panose="020B0606020202030204" pitchFamily="34" charset="0"/>
                      <a:ea typeface="조선굵은고딕" panose="02030504000101010101" pitchFamily="18" charset="-127"/>
                    </a:rPr>
                    <a:t>Emergency Alert Message</a:t>
                  </a:r>
                  <a:endParaRPr lang="ko-KR" altLang="en-US" sz="1350" b="1" spc="-113" dirty="0">
                    <a:ln>
                      <a:solidFill>
                        <a:srgbClr val="4472C4">
                          <a:shade val="50000"/>
                          <a:alpha val="0"/>
                        </a:srgbClr>
                      </a:solidFill>
                    </a:ln>
                    <a:solidFill>
                      <a:srgbClr val="C00000"/>
                    </a:solidFill>
                    <a:latin typeface="Arial Narrow" panose="020B0606020202030204" pitchFamily="34" charset="0"/>
                    <a:ea typeface="조선굵은고딕" panose="02030504000101010101" pitchFamily="18" charset="-127"/>
                  </a:endParaRPr>
                </a:p>
              </p:txBody>
            </p:sp>
          </p:grpSp>
        </p:grpSp>
        <p:sp>
          <p:nvSpPr>
            <p:cNvPr id="31" name="모서리가 둥근 직사각형 14">
              <a:extLst>
                <a:ext uri="{FF2B5EF4-FFF2-40B4-BE49-F238E27FC236}">
                  <a16:creationId xmlns:a16="http://schemas.microsoft.com/office/drawing/2014/main" id="{A4B05B99-F633-4728-B6AB-EEDF4A2CD247}"/>
                </a:ext>
              </a:extLst>
            </p:cNvPr>
            <p:cNvSpPr/>
            <p:nvPr/>
          </p:nvSpPr>
          <p:spPr>
            <a:xfrm>
              <a:off x="871451" y="3030601"/>
              <a:ext cx="1634278" cy="1055537"/>
            </a:xfrm>
            <a:prstGeom prst="roundRect">
              <a:avLst>
                <a:gd name="adj" fmla="val 6729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  <p:sp>
          <p:nvSpPr>
            <p:cNvPr id="32" name="모서리가 둥근 직사각형 14">
              <a:extLst>
                <a:ext uri="{FF2B5EF4-FFF2-40B4-BE49-F238E27FC236}">
                  <a16:creationId xmlns:a16="http://schemas.microsoft.com/office/drawing/2014/main" id="{0BAF9C65-CE7C-4FCC-B60B-118191DFE3ED}"/>
                </a:ext>
              </a:extLst>
            </p:cNvPr>
            <p:cNvSpPr/>
            <p:nvPr/>
          </p:nvSpPr>
          <p:spPr>
            <a:xfrm>
              <a:off x="871451" y="4158684"/>
              <a:ext cx="1634278" cy="1055537"/>
            </a:xfrm>
            <a:prstGeom prst="roundRect">
              <a:avLst>
                <a:gd name="adj" fmla="val 6729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350"/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BA0A5ACC-5646-4E7B-9A20-172139A8B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58076" y="3776078"/>
              <a:ext cx="2384323" cy="727489"/>
            </a:xfrm>
            <a:prstGeom prst="rect">
              <a:avLst/>
            </a:prstGeom>
            <a:noFill/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65B31C4-B42E-48A9-8E46-B2A5FF88A881}"/>
              </a:ext>
            </a:extLst>
          </p:cNvPr>
          <p:cNvSpPr txBox="1"/>
          <p:nvPr/>
        </p:nvSpPr>
        <p:spPr>
          <a:xfrm>
            <a:off x="-352852" y="3562509"/>
            <a:ext cx="99643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2100" b="1" dirty="0">
                <a:solidFill>
                  <a:srgbClr val="103E58"/>
                </a:solidFill>
                <a:latin typeface="Arial" panose="020B0604020202020204" pitchFamily="34" charset="0"/>
                <a:cs typeface="Arial"/>
              </a:rPr>
              <a:t>Black ice and fog information service on GPS-navigation</a:t>
            </a:r>
            <a:endParaRPr lang="ko-KR" altLang="en-US" sz="2100" b="1" dirty="0">
              <a:solidFill>
                <a:srgbClr val="103E58"/>
              </a:solidFill>
              <a:latin typeface="Arial" panose="020B0604020202020204" pitchFamily="34" charset="0"/>
              <a:cs typeface="Arial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651327" y="3542511"/>
            <a:ext cx="7760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612B3ED-E4C8-42B2-AB3C-29EB323AA575}"/>
              </a:ext>
            </a:extLst>
          </p:cNvPr>
          <p:cNvGrpSpPr/>
          <p:nvPr/>
        </p:nvGrpSpPr>
        <p:grpSpPr>
          <a:xfrm>
            <a:off x="1322011" y="4061378"/>
            <a:ext cx="4520912" cy="2449724"/>
            <a:chOff x="3779482" y="3499537"/>
            <a:chExt cx="4520912" cy="2449724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EBB04D2B-982F-4ACB-9D64-FF796DF2CD01}"/>
                </a:ext>
              </a:extLst>
            </p:cNvPr>
            <p:cNvGrpSpPr/>
            <p:nvPr/>
          </p:nvGrpSpPr>
          <p:grpSpPr>
            <a:xfrm>
              <a:off x="3779482" y="3511672"/>
              <a:ext cx="3760006" cy="2280044"/>
              <a:chOff x="3779482" y="3511672"/>
              <a:chExt cx="3760006" cy="2280044"/>
            </a:xfrm>
          </p:grpSpPr>
          <p:pic>
            <p:nvPicPr>
              <p:cNvPr id="48" name="Picture 1">
                <a:extLst>
                  <a:ext uri="{FF2B5EF4-FFF2-40B4-BE49-F238E27FC236}">
                    <a16:creationId xmlns:a16="http://schemas.microsoft.com/office/drawing/2014/main" id="{75966FD4-6A30-4E75-A2F1-A87FAEB79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30111"/>
              <a:stretch/>
            </p:blipFill>
            <p:spPr>
              <a:xfrm>
                <a:off x="3779482" y="3511672"/>
                <a:ext cx="3286460" cy="22596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8FA7099-FF2D-413F-8C46-045A5849899C}"/>
                  </a:ext>
                </a:extLst>
              </p:cNvPr>
              <p:cNvSpPr/>
              <p:nvPr/>
            </p:nvSpPr>
            <p:spPr>
              <a:xfrm>
                <a:off x="7194431" y="4554747"/>
                <a:ext cx="345057" cy="12369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F7CB0557-423D-4FAB-8669-58646B363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3788358" y="3814702"/>
              <a:ext cx="723585" cy="610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E8B9F3-2C5B-4468-99B5-2CFBF1D75A67}"/>
                </a:ext>
              </a:extLst>
            </p:cNvPr>
            <p:cNvSpPr txBox="1"/>
            <p:nvPr/>
          </p:nvSpPr>
          <p:spPr>
            <a:xfrm>
              <a:off x="4563542" y="3646839"/>
              <a:ext cx="1951631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ko-KR" sz="1400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Real-time 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ko-KR" sz="1400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GPS-navigation service</a:t>
              </a:r>
              <a:endParaRPr lang="ko-KR" altLang="en-US" sz="1400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9B2DBA-D70E-4BD8-B4F5-D70F16B8C706}"/>
                </a:ext>
              </a:extLst>
            </p:cNvPr>
            <p:cNvSpPr txBox="1"/>
            <p:nvPr/>
          </p:nvSpPr>
          <p:spPr>
            <a:xfrm>
              <a:off x="4484027" y="5488622"/>
              <a:ext cx="2502306" cy="4606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ko-KR" sz="1500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Disaster Prevention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ko-KR" sz="1500" spc="-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System</a:t>
              </a:r>
              <a:endParaRPr lang="ko-KR" altLang="en-US" sz="1500" spc="-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69">
              <a:extLst>
                <a:ext uri="{FF2B5EF4-FFF2-40B4-BE49-F238E27FC236}">
                  <a16:creationId xmlns:a16="http://schemas.microsoft.com/office/drawing/2014/main" id="{395F92FE-38D7-4D04-9051-6AFF487E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56966" y="3499537"/>
              <a:ext cx="1432999" cy="1049044"/>
            </a:xfrm>
            <a:prstGeom prst="rect">
              <a:avLst/>
            </a:prstGeom>
            <a:noFill/>
            <a:ln w="0" cap="rnd">
              <a:solidFill>
                <a:schemeClr val="bg2">
                  <a:lumMod val="50000"/>
                </a:schemeClr>
              </a:solidFill>
              <a:prstDash val="solid"/>
              <a:miter/>
            </a:ln>
            <a:effectLst/>
          </p:spPr>
        </p:pic>
        <p:pic>
          <p:nvPicPr>
            <p:cNvPr id="46" name="Picture 71">
              <a:extLst>
                <a:ext uri="{FF2B5EF4-FFF2-40B4-BE49-F238E27FC236}">
                  <a16:creationId xmlns:a16="http://schemas.microsoft.com/office/drawing/2014/main" id="{18BCA1CD-C14B-4BDC-AC82-331F173A7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77554" y="4605636"/>
              <a:ext cx="1297273" cy="853480"/>
            </a:xfrm>
            <a:prstGeom prst="rect">
              <a:avLst/>
            </a:prstGeom>
            <a:noFill/>
            <a:ln w="0" cap="rnd">
              <a:solidFill>
                <a:srgbClr val="808080"/>
              </a:solidFill>
              <a:prstDash val="solid"/>
              <a:miter/>
            </a:ln>
            <a:effectLst/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CC44A64E-01B1-4D3A-B5A2-45AD64074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1570" t="20637" r="9155"/>
            <a:stretch/>
          </p:blipFill>
          <p:spPr>
            <a:xfrm>
              <a:off x="6867395" y="4632268"/>
              <a:ext cx="1432999" cy="1139099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AC7F6BB3-AF7D-4AA2-932A-368588F553A5}"/>
              </a:ext>
            </a:extLst>
          </p:cNvPr>
          <p:cNvGrpSpPr/>
          <p:nvPr/>
        </p:nvGrpSpPr>
        <p:grpSpPr>
          <a:xfrm>
            <a:off x="5974114" y="3940342"/>
            <a:ext cx="3063354" cy="1236969"/>
            <a:chOff x="3409179" y="2157024"/>
            <a:chExt cx="2975769" cy="1503338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C10BD925-C4F7-4859-ADED-A80129535B6A}"/>
                </a:ext>
              </a:extLst>
            </p:cNvPr>
            <p:cNvGrpSpPr/>
            <p:nvPr/>
          </p:nvGrpSpPr>
          <p:grpSpPr>
            <a:xfrm>
              <a:off x="3844214" y="2196746"/>
              <a:ext cx="2010531" cy="1059107"/>
              <a:chOff x="3645039" y="1414887"/>
              <a:chExt cx="2547156" cy="1626956"/>
            </a:xfrm>
          </p:grpSpPr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DEF56EB4-CB1D-4051-949D-2AE3EE52D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5039" y="2404600"/>
                <a:ext cx="2547156" cy="637243"/>
              </a:xfrm>
              <a:prstGeom prst="rect">
                <a:avLst/>
              </a:prstGeom>
            </p:spPr>
          </p:pic>
          <p:pic>
            <p:nvPicPr>
              <p:cNvPr id="55" name="그림 54">
                <a:extLst>
                  <a:ext uri="{FF2B5EF4-FFF2-40B4-BE49-F238E27FC236}">
                    <a16:creationId xmlns:a16="http://schemas.microsoft.com/office/drawing/2014/main" id="{5E4C697E-7EF0-40A2-B05A-60F731136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8436" y="1943174"/>
                <a:ext cx="2385901" cy="503347"/>
              </a:xfrm>
              <a:prstGeom prst="rect">
                <a:avLst/>
              </a:prstGeom>
            </p:spPr>
          </p:pic>
          <p:pic>
            <p:nvPicPr>
              <p:cNvPr id="56" name="그림 55">
                <a:extLst>
                  <a:ext uri="{FF2B5EF4-FFF2-40B4-BE49-F238E27FC236}">
                    <a16:creationId xmlns:a16="http://schemas.microsoft.com/office/drawing/2014/main" id="{BB3E37BA-1333-4021-919F-084BF2E2A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338" y="1414887"/>
                <a:ext cx="2530857" cy="518868"/>
              </a:xfrm>
              <a:prstGeom prst="rect">
                <a:avLst/>
              </a:prstGeom>
            </p:spPr>
          </p:pic>
        </p:grpSp>
        <p:sp>
          <p:nvSpPr>
            <p:cNvPr id="53" name="말풍선: 모서리가 둥근 사각형 12">
              <a:extLst>
                <a:ext uri="{FF2B5EF4-FFF2-40B4-BE49-F238E27FC236}">
                  <a16:creationId xmlns:a16="http://schemas.microsoft.com/office/drawing/2014/main" id="{54C61A83-A463-4A57-ACE8-2ACD778B7C0F}"/>
                </a:ext>
              </a:extLst>
            </p:cNvPr>
            <p:cNvSpPr/>
            <p:nvPr/>
          </p:nvSpPr>
          <p:spPr>
            <a:xfrm>
              <a:off x="3409179" y="2157024"/>
              <a:ext cx="2975769" cy="1503338"/>
            </a:xfrm>
            <a:prstGeom prst="wedgeRoundRectCallout">
              <a:avLst>
                <a:gd name="adj1" fmla="val 3807"/>
                <a:gd name="adj2" fmla="val 64221"/>
                <a:gd name="adj3" fmla="val 16667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모서리가 둥근 직사각형 14">
            <a:extLst>
              <a:ext uri="{FF2B5EF4-FFF2-40B4-BE49-F238E27FC236}">
                <a16:creationId xmlns:a16="http://schemas.microsoft.com/office/drawing/2014/main" id="{4BE6A8A6-06BE-4026-BEE3-B6E73D397AC0}"/>
              </a:ext>
            </a:extLst>
          </p:cNvPr>
          <p:cNvSpPr/>
          <p:nvPr/>
        </p:nvSpPr>
        <p:spPr>
          <a:xfrm>
            <a:off x="170656" y="4099296"/>
            <a:ext cx="1028989" cy="947698"/>
          </a:xfrm>
          <a:prstGeom prst="roundRect">
            <a:avLst>
              <a:gd name="adj" fmla="val 6729"/>
            </a:avLst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180794" y="5223163"/>
            <a:ext cx="1028989" cy="976105"/>
          </a:xfrm>
          <a:prstGeom prst="roundRect">
            <a:avLst>
              <a:gd name="adj" fmla="val 6729"/>
            </a:avLst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99" y="4915261"/>
            <a:ext cx="1798805" cy="13573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1203"/>
          <a:stretch/>
        </p:blipFill>
        <p:spPr>
          <a:xfrm>
            <a:off x="6481104" y="4837493"/>
            <a:ext cx="359710" cy="303805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35398339-2CC7-42E6-B732-651956A98C11}"/>
              </a:ext>
            </a:extLst>
          </p:cNvPr>
          <p:cNvSpPr/>
          <p:nvPr/>
        </p:nvSpPr>
        <p:spPr>
          <a:xfrm>
            <a:off x="182472" y="4765018"/>
            <a:ext cx="1019831" cy="221932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BAC53E6D-6741-4B5E-8DA2-D5A4B934381F}"/>
              </a:ext>
            </a:extLst>
          </p:cNvPr>
          <p:cNvSpPr/>
          <p:nvPr/>
        </p:nvSpPr>
        <p:spPr>
          <a:xfrm>
            <a:off x="181075" y="5939563"/>
            <a:ext cx="1018570" cy="221932"/>
          </a:xfrm>
          <a:prstGeom prst="rect">
            <a:avLst/>
          </a:prstGeom>
          <a:solidFill>
            <a:schemeClr val="tx1">
              <a:lumMod val="65000"/>
              <a:lumOff val="3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13F5E2-A32C-4CB9-B021-9CC4DE085888}"/>
              </a:ext>
            </a:extLst>
          </p:cNvPr>
          <p:cNvSpPr txBox="1"/>
          <p:nvPr/>
        </p:nvSpPr>
        <p:spPr>
          <a:xfrm>
            <a:off x="188396" y="4727141"/>
            <a:ext cx="1019831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ice</a:t>
            </a:r>
            <a:endParaRPr lang="ko-KR" alt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13F5E2-A32C-4CB9-B021-9CC4DE085888}"/>
              </a:ext>
            </a:extLst>
          </p:cNvPr>
          <p:cNvSpPr txBox="1"/>
          <p:nvPr/>
        </p:nvSpPr>
        <p:spPr>
          <a:xfrm>
            <a:off x="448032" y="5882727"/>
            <a:ext cx="53572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</a:t>
            </a:r>
            <a:endParaRPr lang="ko-KR" alt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0D6E5-EB4B-4878-9E34-3A97AA812842}"/>
              </a:ext>
            </a:extLst>
          </p:cNvPr>
          <p:cNvSpPr txBox="1"/>
          <p:nvPr/>
        </p:nvSpPr>
        <p:spPr>
          <a:xfrm>
            <a:off x="4057336" y="4385512"/>
            <a:ext cx="334832" cy="214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ko-KR" altLang="en-US" sz="10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E032D342-21FE-4FB4-AEE7-9A79B83EC50C}"/>
              </a:ext>
            </a:extLst>
          </p:cNvPr>
          <p:cNvGrpSpPr/>
          <p:nvPr/>
        </p:nvGrpSpPr>
        <p:grpSpPr>
          <a:xfrm>
            <a:off x="7012405" y="5313379"/>
            <a:ext cx="347965" cy="360760"/>
            <a:chOff x="9221519" y="2269417"/>
            <a:chExt cx="395428" cy="395428"/>
          </a:xfrm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10523170-0AF4-43D8-B9F2-6A3ACEF93371}"/>
                </a:ext>
              </a:extLst>
            </p:cNvPr>
            <p:cNvSpPr/>
            <p:nvPr/>
          </p:nvSpPr>
          <p:spPr>
            <a:xfrm>
              <a:off x="9221519" y="2269417"/>
              <a:ext cx="395428" cy="395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93863ED2-131A-402E-A5D4-E4ECFE9F1611}"/>
                </a:ext>
              </a:extLst>
            </p:cNvPr>
            <p:cNvSpPr/>
            <p:nvPr/>
          </p:nvSpPr>
          <p:spPr>
            <a:xfrm>
              <a:off x="9273569" y="2315057"/>
              <a:ext cx="291327" cy="291327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9F911E1F-E26B-4E36-9A72-61A7620B7AAB}"/>
              </a:ext>
            </a:extLst>
          </p:cNvPr>
          <p:cNvGrpSpPr/>
          <p:nvPr/>
        </p:nvGrpSpPr>
        <p:grpSpPr>
          <a:xfrm>
            <a:off x="7982925" y="5270081"/>
            <a:ext cx="347965" cy="329535"/>
            <a:chOff x="10247252" y="2189829"/>
            <a:chExt cx="395428" cy="395428"/>
          </a:xfrm>
        </p:grpSpPr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6F77C9DF-6821-4B08-83B5-83024897F73D}"/>
                </a:ext>
              </a:extLst>
            </p:cNvPr>
            <p:cNvSpPr/>
            <p:nvPr/>
          </p:nvSpPr>
          <p:spPr>
            <a:xfrm>
              <a:off x="10247252" y="2189829"/>
              <a:ext cx="395428" cy="395428"/>
            </a:xfrm>
            <a:prstGeom prst="ellipse">
              <a:avLst/>
            </a:prstGeom>
            <a:solidFill>
              <a:srgbClr val="077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>
              <a:extLst>
                <a:ext uri="{FF2B5EF4-FFF2-40B4-BE49-F238E27FC236}">
                  <a16:creationId xmlns:a16="http://schemas.microsoft.com/office/drawing/2014/main" id="{50D97AC6-4355-4C10-BFA9-3ACE02E0633A}"/>
                </a:ext>
              </a:extLst>
            </p:cNvPr>
            <p:cNvSpPr/>
            <p:nvPr/>
          </p:nvSpPr>
          <p:spPr>
            <a:xfrm>
              <a:off x="10299302" y="2235469"/>
              <a:ext cx="291327" cy="291327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39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452175" y="-1"/>
            <a:ext cx="10038302" cy="3868615"/>
          </a:xfrm>
          <a:prstGeom prst="rect">
            <a:avLst/>
          </a:prstGeom>
          <a:gradFill flip="none" rotWithShape="1">
            <a:gsLst>
              <a:gs pos="30000">
                <a:srgbClr val="F6F7F8"/>
              </a:gs>
              <a:gs pos="40000">
                <a:srgbClr val="E7EBED"/>
              </a:gs>
              <a:gs pos="85000">
                <a:srgbClr val="FFFFFF"/>
              </a:gs>
            </a:gsLst>
            <a:lin ang="13500000" scaled="1"/>
            <a:tileRect/>
          </a:gradFill>
          <a:ln w="19050" cap="flat" cmpd="sng" algn="ctr">
            <a:noFill/>
            <a:prstDash val="solid"/>
          </a:ln>
          <a:effectLst>
            <a:outerShdw blurRad="50800" dist="38100" dir="2940000" algn="t" rotWithShape="0">
              <a:prstClr val="black">
                <a:alpha val="9000"/>
              </a:prstClr>
            </a:outerShdw>
            <a:softEdge rad="2286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endParaRPr lang="ko-KR" altLang="en-US" sz="16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FAB4A19-A8AE-4DA6-8A5D-D6087B8E7AF2}"/>
              </a:ext>
            </a:extLst>
          </p:cNvPr>
          <p:cNvSpPr/>
          <p:nvPr/>
        </p:nvSpPr>
        <p:spPr>
          <a:xfrm>
            <a:off x="104750" y="1809131"/>
            <a:ext cx="8920348" cy="183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indent="-349250" algn="ctr" fontAlgn="base">
              <a:lnSpc>
                <a:spcPct val="180000"/>
              </a:lnSpc>
            </a:pPr>
            <a:r>
              <a:rPr lang="en-US" altLang="ko-KR" sz="22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Globally accepted references in weather and climate industry </a:t>
            </a:r>
          </a:p>
          <a:p>
            <a:pPr marL="349250" indent="-349250" algn="ctr" fontAlgn="base">
              <a:lnSpc>
                <a:spcPct val="180000"/>
              </a:lnSpc>
            </a:pPr>
            <a:r>
              <a:rPr lang="en-US" altLang="ko-KR" sz="2200" b="1" kern="0" dirty="0">
                <a:solidFill>
                  <a:srgbClr val="000000"/>
                </a:solidFill>
                <a:latin typeface="Arial" panose="020B0604020202020204" pitchFamily="34" charset="0"/>
                <a:ea typeface="휴먼명조"/>
                <a:cs typeface="Arial" panose="020B0604020202020204" pitchFamily="34" charset="0"/>
              </a:rPr>
              <a:t>to be developed via WMO OCP</a:t>
            </a:r>
          </a:p>
          <a:p>
            <a:pPr marL="349250" indent="-349250" algn="ctr" fontAlgn="base">
              <a:lnSpc>
                <a:spcPct val="180000"/>
              </a:lnSpc>
            </a:pPr>
            <a:endParaRPr lang="en-US" altLang="ko-KR" sz="2200" b="1" kern="0" dirty="0">
              <a:solidFill>
                <a:srgbClr val="000000"/>
              </a:solidFill>
              <a:latin typeface="Arial" panose="020B0604020202020204" pitchFamily="34" charset="0"/>
              <a:ea typeface="휴먼명조"/>
              <a:cs typeface="Arial" panose="020B0604020202020204" pitchFamily="34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1336" y="914749"/>
            <a:ext cx="7886700" cy="49407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towards OCP</a:t>
            </a:r>
            <a:endParaRPr lang="ko-KR" altLang="en-US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67816" y="1467065"/>
            <a:ext cx="7760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00120" y="1549129"/>
            <a:ext cx="8311801" cy="0"/>
          </a:xfrm>
          <a:prstGeom prst="line">
            <a:avLst/>
          </a:prstGeom>
          <a:ln w="19050">
            <a:solidFill>
              <a:srgbClr val="458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B9DCD123-19E2-47B7-83F1-61BC4015C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16" y="183122"/>
            <a:ext cx="2040133" cy="5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3BD7FC7-DD39-4948-8603-2DF16DA6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7" y="1806861"/>
            <a:ext cx="5446365" cy="4736288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0B00F96C-9A0C-42A4-AA26-CB293E2CD1EF}"/>
              </a:ext>
            </a:extLst>
          </p:cNvPr>
          <p:cNvSpPr txBox="1">
            <a:spLocks/>
          </p:cNvSpPr>
          <p:nvPr/>
        </p:nvSpPr>
        <p:spPr>
          <a:xfrm>
            <a:off x="338152" y="2728192"/>
            <a:ext cx="8835992" cy="12585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  <a:defRPr/>
            </a:pPr>
            <a:r>
              <a:rPr lang="en-US" altLang="ko-KR" sz="66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9DCD123-19E2-47B7-83F1-61BC4015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64" y="319076"/>
            <a:ext cx="2040133" cy="50417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49089" y="5851670"/>
            <a:ext cx="6270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E-mail: wann567@korea.kr</a:t>
            </a:r>
            <a:endParaRPr lang="ko-KR" altLang="ko-KR" sz="20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0738719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30000">
              <a:srgbClr val="F6F7F8"/>
            </a:gs>
            <a:gs pos="40000">
              <a:srgbClr val="E7EBED"/>
            </a:gs>
            <a:gs pos="85000">
              <a:srgbClr val="FFFFFF"/>
            </a:gs>
          </a:gsLst>
          <a:lin ang="13500000" scaled="1"/>
          <a:tileRect/>
        </a:gradFill>
        <a:ln w="19050" cap="flat" cmpd="sng" algn="ctr">
          <a:solidFill>
            <a:srgbClr val="1F497D"/>
          </a:solidFill>
          <a:prstDash val="solid"/>
        </a:ln>
        <a:effectLst>
          <a:outerShdw blurRad="50800" dist="38100" dir="2940000" algn="t" rotWithShape="0">
            <a:prstClr val="black">
              <a:alpha val="9000"/>
            </a:prst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ctr" fontAlgn="base">
          <a:spcBef>
            <a:spcPts val="400"/>
          </a:spcBef>
          <a:spcAft>
            <a:spcPct val="0"/>
          </a:spcAft>
          <a:defRPr sz="1600" b="1" spc="-50" dirty="0">
            <a:ln>
              <a:solidFill>
                <a:schemeClr val="accent1">
                  <a:shade val="50000"/>
                  <a:alpha val="0"/>
                </a:schemeClr>
              </a:solidFill>
            </a:ln>
            <a:solidFill>
              <a:schemeClr val="tx2"/>
            </a:solidFill>
            <a:latin typeface="Arial" panose="020B0604020202020204" pitchFamily="34" charset="0"/>
            <a:cs typeface="Arial" pitchFamily="34" charset="0"/>
          </a:defRPr>
        </a:defPPr>
      </a:lstStyle>
    </a:spDef>
    <a:txDef>
      <a:spPr>
        <a:solidFill>
          <a:schemeClr val="tx2">
            <a:lumMod val="75000"/>
          </a:schemeClr>
        </a:solidFill>
      </a:spPr>
      <a:bodyPr wrap="square" lIns="0" tIns="0" rIns="0" bIns="0" rtlCol="0">
        <a:spAutoFit/>
      </a:bodyPr>
      <a:lstStyle>
        <a:defPPr algn="ctr">
          <a:defRPr sz="105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17767</TotalTime>
  <Words>280</Words>
  <Application>Microsoft Office PowerPoint</Application>
  <PresentationFormat>On-screen Show (4:3)</PresentationFormat>
  <Paragraphs>55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기상청</dc:title>
  <dc:creator>FUSION PT</dc:creator>
  <cp:lastModifiedBy>user</cp:lastModifiedBy>
  <cp:revision>1627</cp:revision>
  <cp:lastPrinted>2023-04-11T11:50:20Z</cp:lastPrinted>
  <dcterms:created xsi:type="dcterms:W3CDTF">2020-07-12T07:54:16Z</dcterms:created>
  <dcterms:modified xsi:type="dcterms:W3CDTF">2023-10-06T09:33:55Z</dcterms:modified>
</cp:coreProperties>
</file>