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9" r:id="rId3"/>
    <p:sldId id="258" r:id="rId4"/>
    <p:sldId id="271" r:id="rId5"/>
    <p:sldId id="391" r:id="rId6"/>
    <p:sldId id="260" r:id="rId7"/>
    <p:sldId id="392" r:id="rId8"/>
    <p:sldId id="265" r:id="rId9"/>
    <p:sldId id="262" r:id="rId10"/>
    <p:sldId id="266" r:id="rId11"/>
    <p:sldId id="267" r:id="rId12"/>
    <p:sldId id="263" r:id="rId13"/>
    <p:sldId id="268" r:id="rId14"/>
    <p:sldId id="393" r:id="rId15"/>
    <p:sldId id="394" r:id="rId16"/>
    <p:sldId id="261" r:id="rId17"/>
    <p:sldId id="270" r:id="rId1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2">
          <p15:clr>
            <a:srgbClr val="A4A3A4"/>
          </p15:clr>
        </p15:guide>
        <p15:guide id="2" pos="2880">
          <p15:clr>
            <a:srgbClr val="A4A3A4"/>
          </p15:clr>
        </p15:guide>
      </p15:sldGuideLst>
    </p:ext>
    <p:ext uri="{2D200454-40CA-4A62-9FC3-DE9A4176ACB9}">
      <p15:notesGuideLst xmlns:p15="http://schemas.microsoft.com/office/powerpoint/2012/main">
        <p15:guide id="1" orient="horz" pos="2883">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EAB"/>
    <a:srgbClr val="26262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675" autoAdjust="0"/>
  </p:normalViewPr>
  <p:slideViewPr>
    <p:cSldViewPr>
      <p:cViewPr varScale="1">
        <p:scale>
          <a:sx n="128" d="100"/>
          <a:sy n="128" d="100"/>
        </p:scale>
        <p:origin x="1134" y="120"/>
      </p:cViewPr>
      <p:guideLst>
        <p:guide orient="horz" pos="1622"/>
        <p:guide pos="2880"/>
      </p:guideLst>
    </p:cSldViewPr>
  </p:slideViewPr>
  <p:notesTextViewPr>
    <p:cViewPr>
      <p:scale>
        <a:sx n="1" d="1"/>
        <a:sy n="1" d="1"/>
      </p:scale>
      <p:origin x="0" y="0"/>
    </p:cViewPr>
  </p:notesTextViewPr>
  <p:sorterViewPr>
    <p:cViewPr>
      <p:scale>
        <a:sx n="100" d="100"/>
        <a:sy n="100" d="100"/>
      </p:scale>
      <p:origin x="0" y="18126"/>
    </p:cViewPr>
  </p:sorterViewPr>
  <p:notesViewPr>
    <p:cSldViewPr>
      <p:cViewPr varScale="1">
        <p:scale>
          <a:sx n="88" d="100"/>
          <a:sy n="88" d="100"/>
        </p:scale>
        <p:origin x="3819" y="45"/>
      </p:cViewPr>
      <p:guideLst>
        <p:guide orient="horz" pos="2883"/>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55337C7-27EA-4FCD-B21D-9EEAEC7E29B4}" type="doc">
      <dgm:prSet loTypeId="urn:microsoft.com/office/officeart/2008/layout/BendingPictureBlocks" loCatId="picture" qsTypeId="urn:microsoft.com/office/officeart/2005/8/quickstyle/simple1#1" qsCatId="simple" csTypeId="urn:microsoft.com/office/officeart/2005/8/colors/accent1_2#1" csCatId="accent1" phldr="1"/>
      <dgm:spPr/>
      <dgm:t>
        <a:bodyPr/>
        <a:lstStyle/>
        <a:p>
          <a:endParaRPr lang="zh-CN" altLang="en-US"/>
        </a:p>
      </dgm:t>
    </dgm:pt>
    <dgm:pt modelId="{50425352-A6E1-4456-9B63-7E39E6E68968}">
      <dgm:prSet phldrT="[文本]" custT="1"/>
      <dgm:spPr/>
      <dgm:t>
        <a:bodyPr/>
        <a:lstStyle/>
        <a:p>
          <a:r>
            <a:rPr lang="en-US" altLang="en-US" sz="1200" dirty="0"/>
            <a:t>Measures for the Administration of Meteorological Information Services</a:t>
          </a:r>
          <a:endParaRPr lang="zh-CN" altLang="en-US" sz="1200" dirty="0"/>
        </a:p>
      </dgm:t>
    </dgm:pt>
    <dgm:pt modelId="{31AD0B1E-E848-4377-B7FE-1A611EFBFB64}" type="parTrans" cxnId="{09C84669-4465-4AF2-9810-B31861838C1C}">
      <dgm:prSet/>
      <dgm:spPr/>
      <dgm:t>
        <a:bodyPr/>
        <a:lstStyle/>
        <a:p>
          <a:endParaRPr lang="zh-CN" altLang="en-US"/>
        </a:p>
      </dgm:t>
    </dgm:pt>
    <dgm:pt modelId="{FB3A3FA7-BF53-4452-8508-2FDC037A4C72}" type="sibTrans" cxnId="{09C84669-4465-4AF2-9810-B31861838C1C}">
      <dgm:prSet/>
      <dgm:spPr/>
      <dgm:t>
        <a:bodyPr/>
        <a:lstStyle/>
        <a:p>
          <a:endParaRPr lang="zh-CN" altLang="en-US"/>
        </a:p>
      </dgm:t>
    </dgm:pt>
    <dgm:pt modelId="{3F8C1B98-0FB1-4741-BB68-63353FEB6C2A}">
      <dgm:prSet phldrT="[文本]" custT="1"/>
      <dgm:spPr/>
      <dgm:t>
        <a:bodyPr/>
        <a:lstStyle/>
        <a:p>
          <a:r>
            <a:rPr lang="en-US" altLang="en-US" sz="1100" dirty="0"/>
            <a:t>Announce the "</a:t>
          </a:r>
          <a:r>
            <a:rPr lang="en-US" altLang="zh-CN" sz="1100" dirty="0">
              <a:latin typeface="等线" panose="02010600030101010101" pitchFamily="2" charset="-122"/>
              <a:cs typeface="Times New Roman" panose="02020603050405020304" pitchFamily="18" charset="0"/>
            </a:rPr>
            <a:t>Catalogue of Open Sharing of Basic Meteorological Data</a:t>
          </a:r>
          <a:r>
            <a:rPr lang="en-US" altLang="en-US" sz="1100" dirty="0"/>
            <a:t>" to the public</a:t>
          </a:r>
          <a:endParaRPr lang="zh-CN" altLang="en-US" sz="1100" dirty="0"/>
        </a:p>
      </dgm:t>
    </dgm:pt>
    <dgm:pt modelId="{6DFDCA24-CC46-48D9-8720-715DABD7754C}" type="parTrans" cxnId="{043C008E-D7EE-4F5E-8415-7C7977E50D3E}">
      <dgm:prSet/>
      <dgm:spPr/>
      <dgm:t>
        <a:bodyPr/>
        <a:lstStyle/>
        <a:p>
          <a:endParaRPr lang="zh-CN" altLang="en-US"/>
        </a:p>
      </dgm:t>
    </dgm:pt>
    <dgm:pt modelId="{707A8C45-1BD0-487F-A744-FD249D83B77E}" type="sibTrans" cxnId="{043C008E-D7EE-4F5E-8415-7C7977E50D3E}">
      <dgm:prSet/>
      <dgm:spPr/>
      <dgm:t>
        <a:bodyPr/>
        <a:lstStyle/>
        <a:p>
          <a:endParaRPr lang="zh-CN" altLang="en-US"/>
        </a:p>
      </dgm:t>
    </dgm:pt>
    <dgm:pt modelId="{D723BD6F-B4D6-436C-907E-8C9B80691823}" type="pres">
      <dgm:prSet presAssocID="{155337C7-27EA-4FCD-B21D-9EEAEC7E29B4}" presName="Name0" presStyleCnt="0">
        <dgm:presLayoutVars>
          <dgm:dir/>
          <dgm:resizeHandles/>
        </dgm:presLayoutVars>
      </dgm:prSet>
      <dgm:spPr/>
    </dgm:pt>
    <dgm:pt modelId="{64F38E88-6566-43B8-AB25-A47E6C1C1ECB}" type="pres">
      <dgm:prSet presAssocID="{50425352-A6E1-4456-9B63-7E39E6E68968}" presName="composite" presStyleCnt="0"/>
      <dgm:spPr/>
    </dgm:pt>
    <dgm:pt modelId="{F0445306-E8F5-4509-9280-A2DD432D16C1}" type="pres">
      <dgm:prSet presAssocID="{50425352-A6E1-4456-9B63-7E39E6E68968}" presName="rect1" presStyleLbl="bgImgPlace1" presStyleIdx="0" presStyleCnt="2" custScaleX="113525" custScaleY="179865" custLinFactNeighborX="-36850" custLinFactNeighborY="-10646"/>
      <dgm:spPr>
        <a:blipFill rotWithShape="1">
          <a:blip xmlns:r="http://schemas.openxmlformats.org/officeDocument/2006/relationships" r:embed="rId1"/>
          <a:stretch>
            <a:fillRect/>
          </a:stretch>
        </a:blipFill>
        <a:ln>
          <a:noFill/>
        </a:ln>
        <a:effectLst/>
      </dgm:spPr>
    </dgm:pt>
    <dgm:pt modelId="{C00002D3-ABF7-4905-8049-56565A074DFC}" type="pres">
      <dgm:prSet presAssocID="{50425352-A6E1-4456-9B63-7E39E6E68968}" presName="rect2" presStyleLbl="node1" presStyleIdx="0" presStyleCnt="2" custScaleX="181599" custScaleY="129357" custLinFactNeighborX="51640" custLinFactNeighborY="47686">
        <dgm:presLayoutVars>
          <dgm:bulletEnabled val="1"/>
        </dgm:presLayoutVars>
      </dgm:prSet>
      <dgm:spPr/>
    </dgm:pt>
    <dgm:pt modelId="{BBDD1565-411F-43F3-8C00-2EB3D2D0B6DB}" type="pres">
      <dgm:prSet presAssocID="{FB3A3FA7-BF53-4452-8508-2FDC037A4C72}" presName="sibTrans" presStyleCnt="0"/>
      <dgm:spPr/>
    </dgm:pt>
    <dgm:pt modelId="{0FCE08FE-69B7-4D29-AA6A-40BBAD07DDFD}" type="pres">
      <dgm:prSet presAssocID="{3F8C1B98-0FB1-4741-BB68-63353FEB6C2A}" presName="composite" presStyleCnt="0"/>
      <dgm:spPr/>
    </dgm:pt>
    <dgm:pt modelId="{F657CB0E-1654-4F1F-A790-364B68A3AB0F}" type="pres">
      <dgm:prSet presAssocID="{3F8C1B98-0FB1-4741-BB68-63353FEB6C2A}" presName="rect1" presStyleLbl="bgImgPlace1" presStyleIdx="1" presStyleCnt="2" custScaleX="110729" custScaleY="180839" custLinFactX="-11694" custLinFactNeighborX="-100000" custLinFactNeighborY="-8419"/>
      <dgm:spPr>
        <a:blipFill rotWithShape="1">
          <a:blip xmlns:r="http://schemas.openxmlformats.org/officeDocument/2006/relationships" r:embed="rId2"/>
          <a:stretch>
            <a:fillRect/>
          </a:stretch>
        </a:blipFill>
        <a:ln>
          <a:noFill/>
        </a:ln>
      </dgm:spPr>
    </dgm:pt>
    <dgm:pt modelId="{6310454A-4B02-4AEE-AF97-15CE87BEB1B7}" type="pres">
      <dgm:prSet presAssocID="{3F8C1B98-0FB1-4741-BB68-63353FEB6C2A}" presName="rect2" presStyleLbl="node1" presStyleIdx="1" presStyleCnt="2" custScaleX="191512" custScaleY="129357" custLinFactNeighborX="-80200" custLinFactNeighborY="50729">
        <dgm:presLayoutVars>
          <dgm:bulletEnabled val="1"/>
        </dgm:presLayoutVars>
      </dgm:prSet>
      <dgm:spPr/>
    </dgm:pt>
  </dgm:ptLst>
  <dgm:cxnLst>
    <dgm:cxn modelId="{09C84669-4465-4AF2-9810-B31861838C1C}" srcId="{155337C7-27EA-4FCD-B21D-9EEAEC7E29B4}" destId="{50425352-A6E1-4456-9B63-7E39E6E68968}" srcOrd="0" destOrd="0" parTransId="{31AD0B1E-E848-4377-B7FE-1A611EFBFB64}" sibTransId="{FB3A3FA7-BF53-4452-8508-2FDC037A4C72}"/>
    <dgm:cxn modelId="{9AE5B175-21C4-4638-868B-E00FEF943310}" type="presOf" srcId="{50425352-A6E1-4456-9B63-7E39E6E68968}" destId="{C00002D3-ABF7-4905-8049-56565A074DFC}" srcOrd="0" destOrd="0" presId="urn:microsoft.com/office/officeart/2008/layout/BendingPictureBlocks"/>
    <dgm:cxn modelId="{043C008E-D7EE-4F5E-8415-7C7977E50D3E}" srcId="{155337C7-27EA-4FCD-B21D-9EEAEC7E29B4}" destId="{3F8C1B98-0FB1-4741-BB68-63353FEB6C2A}" srcOrd="1" destOrd="0" parTransId="{6DFDCA24-CC46-48D9-8720-715DABD7754C}" sibTransId="{707A8C45-1BD0-487F-A744-FD249D83B77E}"/>
    <dgm:cxn modelId="{4FB56C8E-455D-4C29-BF97-C75CFE20E183}" type="presOf" srcId="{155337C7-27EA-4FCD-B21D-9EEAEC7E29B4}" destId="{D723BD6F-B4D6-436C-907E-8C9B80691823}" srcOrd="0" destOrd="0" presId="urn:microsoft.com/office/officeart/2008/layout/BendingPictureBlocks"/>
    <dgm:cxn modelId="{003444B5-8BAA-47F7-874E-342B1B75D24A}" type="presOf" srcId="{3F8C1B98-0FB1-4741-BB68-63353FEB6C2A}" destId="{6310454A-4B02-4AEE-AF97-15CE87BEB1B7}" srcOrd="0" destOrd="0" presId="urn:microsoft.com/office/officeart/2008/layout/BendingPictureBlocks"/>
    <dgm:cxn modelId="{E7011436-433E-441D-988B-11CD5610FE39}" type="presParOf" srcId="{D723BD6F-B4D6-436C-907E-8C9B80691823}" destId="{64F38E88-6566-43B8-AB25-A47E6C1C1ECB}" srcOrd="0" destOrd="0" presId="urn:microsoft.com/office/officeart/2008/layout/BendingPictureBlocks"/>
    <dgm:cxn modelId="{F4793F37-59AF-4E07-BBFE-D85B206E71A9}" type="presParOf" srcId="{64F38E88-6566-43B8-AB25-A47E6C1C1ECB}" destId="{F0445306-E8F5-4509-9280-A2DD432D16C1}" srcOrd="0" destOrd="0" presId="urn:microsoft.com/office/officeart/2008/layout/BendingPictureBlocks"/>
    <dgm:cxn modelId="{69A0949C-BCD1-4944-9970-33FC37D92ACF}" type="presParOf" srcId="{64F38E88-6566-43B8-AB25-A47E6C1C1ECB}" destId="{C00002D3-ABF7-4905-8049-56565A074DFC}" srcOrd="1" destOrd="0" presId="urn:microsoft.com/office/officeart/2008/layout/BendingPictureBlocks"/>
    <dgm:cxn modelId="{5C32D335-1B1A-4A29-AD55-216C9129248B}" type="presParOf" srcId="{D723BD6F-B4D6-436C-907E-8C9B80691823}" destId="{BBDD1565-411F-43F3-8C00-2EB3D2D0B6DB}" srcOrd="1" destOrd="0" presId="urn:microsoft.com/office/officeart/2008/layout/BendingPictureBlocks"/>
    <dgm:cxn modelId="{E62689F7-5A15-49C5-8EDA-AD4EED12A87C}" type="presParOf" srcId="{D723BD6F-B4D6-436C-907E-8C9B80691823}" destId="{0FCE08FE-69B7-4D29-AA6A-40BBAD07DDFD}" srcOrd="2" destOrd="0" presId="urn:microsoft.com/office/officeart/2008/layout/BendingPictureBlocks"/>
    <dgm:cxn modelId="{F7229EFA-E24A-42BD-820C-29A8D7F37118}" type="presParOf" srcId="{0FCE08FE-69B7-4D29-AA6A-40BBAD07DDFD}" destId="{F657CB0E-1654-4F1F-A790-364B68A3AB0F}" srcOrd="0" destOrd="0" presId="urn:microsoft.com/office/officeart/2008/layout/BendingPictureBlocks"/>
    <dgm:cxn modelId="{C4035DFD-17F4-45F2-A821-7857552CD991}" type="presParOf" srcId="{0FCE08FE-69B7-4D29-AA6A-40BBAD07DDFD}" destId="{6310454A-4B02-4AEE-AF97-15CE87BEB1B7}" srcOrd="1" destOrd="0" presId="urn:microsoft.com/office/officeart/2008/layout/Bending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45306-E8F5-4509-9280-A2DD432D16C1}">
      <dsp:nvSpPr>
        <dsp:cNvPr id="0" name=""/>
        <dsp:cNvSpPr/>
      </dsp:nvSpPr>
      <dsp:spPr>
        <a:xfrm>
          <a:off x="577505" y="60881"/>
          <a:ext cx="1968903" cy="2623690"/>
        </a:xfrm>
        <a:prstGeom prst="rect">
          <a:avLst/>
        </a:prstGeom>
        <a:blipFill rotWithShape="1">
          <a:blip xmlns:r="http://schemas.openxmlformats.org/officeDocument/2006/relationships" r:embed="rId1"/>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C00002D3-ABF7-4905-8049-56565A074DFC}">
      <dsp:nvSpPr>
        <dsp:cNvPr id="0" name=""/>
        <dsp:cNvSpPr/>
      </dsp:nvSpPr>
      <dsp:spPr bwMode="white">
        <a:xfrm>
          <a:off x="789685" y="1722134"/>
          <a:ext cx="1706935" cy="1215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altLang="en-US" sz="1200" kern="1200" dirty="0"/>
            <a:t>Measures for the Administration of Meteorological Information Services</a:t>
          </a:r>
          <a:endParaRPr lang="zh-CN" altLang="en-US" sz="1200" kern="1200" dirty="0"/>
        </a:p>
      </dsp:txBody>
      <dsp:txXfrm>
        <a:off x="789685" y="1722134"/>
        <a:ext cx="1706935" cy="1215888"/>
      </dsp:txXfrm>
    </dsp:sp>
    <dsp:sp modelId="{F657CB0E-1654-4F1F-A790-364B68A3AB0F}">
      <dsp:nvSpPr>
        <dsp:cNvPr id="0" name=""/>
        <dsp:cNvSpPr/>
      </dsp:nvSpPr>
      <dsp:spPr>
        <a:xfrm>
          <a:off x="2536140" y="86263"/>
          <a:ext cx="1920411" cy="2637898"/>
        </a:xfrm>
        <a:prstGeom prst="rect">
          <a:avLst/>
        </a:prstGeom>
        <a:blipFill rotWithShape="1">
          <a:blip xmlns:r="http://schemas.openxmlformats.org/officeDocument/2006/relationships" r:embed="rId2"/>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310454A-4B02-4AEE-AF97-15CE87BEB1B7}">
      <dsp:nvSpPr>
        <dsp:cNvPr id="0" name=""/>
        <dsp:cNvSpPr/>
      </dsp:nvSpPr>
      <dsp:spPr bwMode="white">
        <a:xfrm>
          <a:off x="2736304" y="1750737"/>
          <a:ext cx="1800112" cy="121588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altLang="en-US" sz="1100" kern="1200" dirty="0"/>
            <a:t>Announce the "</a:t>
          </a:r>
          <a:r>
            <a:rPr lang="en-US" altLang="zh-CN" sz="1100" kern="1200" dirty="0">
              <a:latin typeface="等线" panose="02010600030101010101" pitchFamily="2" charset="-122"/>
              <a:cs typeface="Times New Roman" panose="02020603050405020304" pitchFamily="18" charset="0"/>
            </a:rPr>
            <a:t>Catalogue of Open Sharing of Basic Meteorological Data</a:t>
          </a:r>
          <a:r>
            <a:rPr lang="en-US" altLang="en-US" sz="1100" kern="1200" dirty="0"/>
            <a:t>" to the public</a:t>
          </a:r>
          <a:endParaRPr lang="zh-CN" altLang="en-US" sz="1100" kern="1200" dirty="0"/>
        </a:p>
      </dsp:txBody>
      <dsp:txXfrm>
        <a:off x="2736304" y="1750737"/>
        <a:ext cx="1800112" cy="1215888"/>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Blocks">
  <dgm:title val=""/>
  <dgm:desc val=""/>
  <dgm:catLst>
    <dgm:cat type="picture" pri="8000"/>
    <dgm:cat type="pictureconvert" pri="8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61"/>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908"/>
        </dgm:alg>
        <dgm:shape xmlns:r="http://schemas.openxmlformats.org/officeDocument/2006/relationships" r:blip="">
          <dgm:adjLst/>
        </dgm:shape>
        <dgm:choose name="Name4">
          <dgm:if name="Name5" func="var" arg="dir" op="equ" val="norm">
            <dgm:constrLst>
              <dgm:constr type="l" for="ch" forName="rect1" refType="w" fact="0.3"/>
              <dgm:constr type="t" for="ch" forName="rect1" refType="h" fact="0"/>
              <dgm:constr type="w" for="ch" forName="rect1" refType="h" fact="1.12"/>
              <dgm:constr type="h" for="ch" forName="rect1" refType="h" fact="0.942"/>
              <dgm:constr type="l" for="ch" forName="rect2" refType="w" fact="0"/>
              <dgm:constr type="t" for="ch" forName="rect2" refType="h" fact="0.396"/>
              <dgm:constr type="w" for="ch" forName="rect2" refType="h" fact="0.607"/>
              <dgm:constr type="h" for="ch" forName="rect2" refType="h" fact="0.607"/>
            </dgm:constrLst>
          </dgm:if>
          <dgm:else name="Name6">
            <dgm:constrLst>
              <dgm:constr type="l" for="ch" forName="rect1" refType="w" fact="0"/>
              <dgm:constr type="t" for="ch" forName="rect1" refType="h" fact="0"/>
              <dgm:constr type="w" for="ch" forName="rect1" refType="h" fact="1.12"/>
              <dgm:constr type="h" for="ch" forName="rect1" refType="h" fact="0.942"/>
              <dgm:constr type="l" for="ch" forName="rect2" refType="w" fact="0.63"/>
              <dgm:constr type="t" for="ch" forName="rect2" refType="h" fact="0.396"/>
              <dgm:constr type="w" for="ch" forName="rect2" refType="h" fact="0.607"/>
              <dgm:constr type="h" for="ch" forName="rect2" refType="h" fact="0.607"/>
            </dgm:constrLst>
          </dgm:else>
        </dgm:choose>
        <dgm:layoutNode name="rect1" styleLbl="bgImgPlace1">
          <dgm:alg type="sp"/>
          <dgm:shape xmlns:r="http://schemas.openxmlformats.org/officeDocument/2006/relationships" type="rect" r:blip="" blipPhldr="1">
            <dgm:adjLst/>
          </dgm:shape>
          <dgm:presOf/>
        </dgm:layoutNode>
        <dgm:layoutNode name="rect2" styleLbl="node1">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9671"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9672"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B84CE5-6CEB-4170-9D2C-9720D931C3A3}" type="datetimeFigureOut">
              <a:rPr lang="zh-CN" altLang="en-US" smtClean="0"/>
              <a:t>2023/10/6</a:t>
            </a:fld>
            <a:endParaRPr lang="zh-CN" altLang="en-US"/>
          </a:p>
        </p:txBody>
      </p:sp>
      <p:sp>
        <p:nvSpPr>
          <p:cNvPr id="1049673" name="幻灯片图像占位符 3"/>
          <p:cNvSpPr>
            <a:spLocks noGrp="1" noRot="1" noChangeAspect="1"/>
          </p:cNvSpPr>
          <p:nvPr>
            <p:ph type="sldImg" idx="2"/>
          </p:nvPr>
        </p:nvSpPr>
        <p:spPr>
          <a:xfrm>
            <a:off x="381533" y="685800"/>
            <a:ext cx="6094934"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9674"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75"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9676"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FFBD6E-AABB-4299-8A51-3214B44FC9FB}" type="slidenum">
              <a:rPr lang="zh-CN" altLang="en-US" smtClean="0"/>
              <a:t>‹#›</a:t>
            </a:fld>
            <a:endParaRPr lang="zh-CN" altLang="en-US"/>
          </a:p>
        </p:txBody>
      </p:sp>
    </p:spTree>
    <p:extLst>
      <p:ext uri="{BB962C8B-B14F-4D97-AF65-F5344CB8AC3E}">
        <p14:creationId xmlns:p14="http://schemas.microsoft.com/office/powerpoint/2010/main" val="123271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ln w="15875" cap="flat" cmpd="sng">
                  <a:noFill/>
                  <a:round/>
                </a:ln>
                <a:latin typeface="Times New Roman" panose="02020603050405020304" pitchFamily="18" charset="0"/>
                <a:ea typeface="+mn-ea"/>
                <a:cs typeface="Times New Roman" panose="02020603050405020304" pitchFamily="18" charset="0"/>
              </a:rPr>
              <a:t>Practice and reflection on CMA PPE</a:t>
            </a:r>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1</a:t>
            </a:fld>
            <a:endParaRPr lang="zh-CN" altLang="en-US"/>
          </a:p>
        </p:txBody>
      </p:sp>
    </p:spTree>
    <p:extLst>
      <p:ext uri="{BB962C8B-B14F-4D97-AF65-F5344CB8AC3E}">
        <p14:creationId xmlns:p14="http://schemas.microsoft.com/office/powerpoint/2010/main" val="3022240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02" name="幻灯片图像占位符 1"/>
          <p:cNvSpPr>
            <a:spLocks noGrp="1" noRot="1" noChangeAspect="1"/>
          </p:cNvSpPr>
          <p:nvPr>
            <p:ph type="sldImg"/>
          </p:nvPr>
        </p:nvSpPr>
        <p:spPr>
          <a:xfrm>
            <a:off x="381000" y="685800"/>
            <a:ext cx="6096000" cy="3429000"/>
          </a:xfrm>
        </p:spPr>
      </p:sp>
      <p:sp>
        <p:nvSpPr>
          <p:cNvPr id="1048603" name="备注占位符 2"/>
          <p:cNvSpPr>
            <a:spLocks noGrp="1"/>
          </p:cNvSpPr>
          <p:nvPr>
            <p:ph type="body" idx="1"/>
          </p:nvPr>
        </p:nvSpPr>
        <p:spPr/>
        <p:txBody>
          <a:bodyPr>
            <a:normAutofit/>
          </a:bodyPr>
          <a:lstStyle/>
          <a:p>
            <a:endParaRPr lang="zh-CN" altLang="en-US" dirty="0"/>
          </a:p>
        </p:txBody>
      </p:sp>
      <p:sp>
        <p:nvSpPr>
          <p:cNvPr id="1048604" name="灯片编号占位符 3"/>
          <p:cNvSpPr>
            <a:spLocks noGrp="1"/>
          </p:cNvSpPr>
          <p:nvPr>
            <p:ph type="sldNum" sz="quarter" idx="10"/>
          </p:nvPr>
        </p:nvSpPr>
        <p:spPr/>
        <p:txBody>
          <a:bodyPr/>
          <a:lstStyle/>
          <a:p>
            <a:fld id="{9DD387B8-91B3-4073-BC71-4C16813E6273}"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343551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ko-KR" sz="1200" b="1" kern="0" dirty="0">
              <a:solidFill>
                <a:srgbClr val="000000"/>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2F8C7676-E863-4148-8C02-440BFBEA4B46}" type="slidenum">
              <a:rPr lang="zh-CN" altLang="en-US" smtClean="0"/>
              <a:t>3</a:t>
            </a:fld>
            <a:endParaRPr lang="zh-CN" altLang="en-US"/>
          </a:p>
        </p:txBody>
      </p:sp>
    </p:spTree>
    <p:extLst>
      <p:ext uri="{BB962C8B-B14F-4D97-AF65-F5344CB8AC3E}">
        <p14:creationId xmlns:p14="http://schemas.microsoft.com/office/powerpoint/2010/main" val="1164075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latin typeface="微软雅黑" panose="020B0503020204020204" pitchFamily="34" charset="-122"/>
                <a:ea typeface="微软雅黑" panose="020B0503020204020204" pitchFamily="34" charset="-122"/>
              </a:rPr>
              <a:t>212</a:t>
            </a:r>
            <a:r>
              <a:rPr lang="zh-CN" altLang="en-US" sz="1200" b="1" dirty="0">
                <a:latin typeface="微软雅黑" panose="020B0503020204020204" pitchFamily="34" charset="-122"/>
                <a:ea typeface="微软雅黑" panose="020B0503020204020204" pitchFamily="34" charset="-122"/>
              </a:rPr>
              <a:t>部地方性法规和政府规章</a:t>
            </a:r>
            <a:endParaRPr lang="en-US" altLang="ko-KR" sz="1200" b="1" kern="0" dirty="0">
              <a:solidFill>
                <a:srgbClr val="00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latin typeface="微软雅黑" panose="020B0503020204020204" pitchFamily="34" charset="-122"/>
                <a:ea typeface="微软雅黑" panose="020B0503020204020204" pitchFamily="34" charset="-122"/>
              </a:rPr>
              <a:t>31</a:t>
            </a:r>
            <a:r>
              <a:rPr lang="zh-CN" altLang="en-US" sz="1200" b="1" dirty="0">
                <a:latin typeface="微软雅黑" panose="020B0503020204020204" pitchFamily="34" charset="-122"/>
                <a:ea typeface="微软雅黑" panose="020B0503020204020204" pitchFamily="34" charset="-122"/>
              </a:rPr>
              <a:t>部部门规章</a:t>
            </a:r>
            <a:endParaRPr lang="en-US" altLang="ko-KR" sz="1200" b="1" kern="0" dirty="0">
              <a:solidFill>
                <a:srgbClr val="00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latin typeface="微软雅黑" panose="020B0503020204020204" pitchFamily="34" charset="-122"/>
                <a:ea typeface="微软雅黑" panose="020B0503020204020204" pitchFamily="34" charset="-122"/>
              </a:rPr>
              <a:t>3</a:t>
            </a:r>
            <a:r>
              <a:rPr lang="zh-CN" altLang="en-US" sz="1200" b="1" dirty="0">
                <a:latin typeface="微软雅黑" panose="020B0503020204020204" pitchFamily="34" charset="-122"/>
                <a:ea typeface="微软雅黑" panose="020B0503020204020204" pitchFamily="34" charset="-122"/>
              </a:rPr>
              <a:t>部行政法规</a:t>
            </a:r>
            <a:endParaRPr lang="en-US" altLang="ko-KR" sz="1200" b="1" kern="0" dirty="0">
              <a:solidFill>
                <a:srgbClr val="00000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latin typeface="微软雅黑" panose="020B0503020204020204" pitchFamily="34" charset="-122"/>
                <a:ea typeface="微软雅黑" panose="020B0503020204020204" pitchFamily="34" charset="-122"/>
              </a:rPr>
              <a:t>1</a:t>
            </a:r>
            <a:r>
              <a:rPr lang="zh-CN" altLang="zh-CN" sz="1200" b="1" dirty="0">
                <a:latin typeface="微软雅黑" panose="020B0503020204020204" pitchFamily="34" charset="-122"/>
                <a:ea typeface="微软雅黑" panose="020B0503020204020204" pitchFamily="34" charset="-122"/>
              </a:rPr>
              <a:t>部法律</a:t>
            </a:r>
            <a:endParaRPr lang="en-US" altLang="ko-KR" sz="1200" b="1" kern="0" dirty="0">
              <a:solidFill>
                <a:srgbClr val="000000"/>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11FFBD6E-AABB-4299-8A51-3214B44FC9FB}" type="slidenum">
              <a:rPr lang="zh-CN" altLang="en-US" smtClean="0"/>
              <a:t>4</a:t>
            </a:fld>
            <a:endParaRPr lang="zh-CN" altLang="en-US"/>
          </a:p>
        </p:txBody>
      </p:sp>
    </p:spTree>
    <p:extLst>
      <p:ext uri="{BB962C8B-B14F-4D97-AF65-F5344CB8AC3E}">
        <p14:creationId xmlns:p14="http://schemas.microsoft.com/office/powerpoint/2010/main" val="430299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5</a:t>
            </a:fld>
            <a:endParaRPr lang="zh-CN" altLang="en-US"/>
          </a:p>
        </p:txBody>
      </p:sp>
    </p:spTree>
    <p:extLst>
      <p:ext uri="{BB962C8B-B14F-4D97-AF65-F5344CB8AC3E}">
        <p14:creationId xmlns:p14="http://schemas.microsoft.com/office/powerpoint/2010/main" val="70903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6</a:t>
            </a:fld>
            <a:endParaRPr lang="zh-CN" altLang="en-US"/>
          </a:p>
        </p:txBody>
      </p:sp>
    </p:spTree>
    <p:extLst>
      <p:ext uri="{BB962C8B-B14F-4D97-AF65-F5344CB8AC3E}">
        <p14:creationId xmlns:p14="http://schemas.microsoft.com/office/powerpoint/2010/main" val="271234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7</a:t>
            </a:fld>
            <a:endParaRPr lang="zh-CN" altLang="en-US"/>
          </a:p>
        </p:txBody>
      </p:sp>
    </p:spTree>
    <p:extLst>
      <p:ext uri="{BB962C8B-B14F-4D97-AF65-F5344CB8AC3E}">
        <p14:creationId xmlns:p14="http://schemas.microsoft.com/office/powerpoint/2010/main" val="930392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8</a:t>
            </a:fld>
            <a:endParaRPr lang="zh-CN" altLang="en-US"/>
          </a:p>
        </p:txBody>
      </p:sp>
    </p:spTree>
    <p:extLst>
      <p:ext uri="{BB962C8B-B14F-4D97-AF65-F5344CB8AC3E}">
        <p14:creationId xmlns:p14="http://schemas.microsoft.com/office/powerpoint/2010/main" val="1749838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10</a:t>
            </a:fld>
            <a:endParaRPr lang="zh-CN" altLang="en-US"/>
          </a:p>
        </p:txBody>
      </p:sp>
    </p:spTree>
    <p:extLst>
      <p:ext uri="{BB962C8B-B14F-4D97-AF65-F5344CB8AC3E}">
        <p14:creationId xmlns:p14="http://schemas.microsoft.com/office/powerpoint/2010/main" val="3606227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F8C7676-E863-4148-8C02-440BFBEA4B46}" type="slidenum">
              <a:rPr lang="zh-CN" altLang="en-US" smtClean="0"/>
              <a:t>14</a:t>
            </a:fld>
            <a:endParaRPr lang="zh-CN" altLang="en-US"/>
          </a:p>
        </p:txBody>
      </p:sp>
    </p:spTree>
    <p:extLst>
      <p:ext uri="{BB962C8B-B14F-4D97-AF65-F5344CB8AC3E}">
        <p14:creationId xmlns:p14="http://schemas.microsoft.com/office/powerpoint/2010/main" val="529822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F8C7676-E863-4148-8C02-440BFBEA4B46}" type="slidenum">
              <a:rPr lang="zh-CN" altLang="en-US" smtClean="0"/>
              <a:t>17</a:t>
            </a:fld>
            <a:endParaRPr lang="zh-CN" altLang="en-US"/>
          </a:p>
        </p:txBody>
      </p:sp>
    </p:spTree>
    <p:extLst>
      <p:ext uri="{BB962C8B-B14F-4D97-AF65-F5344CB8AC3E}">
        <p14:creationId xmlns:p14="http://schemas.microsoft.com/office/powerpoint/2010/main" val="14954785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048581" name="标题 1"/>
          <p:cNvSpPr>
            <a:spLocks noGrp="1"/>
          </p:cNvSpPr>
          <p:nvPr>
            <p:ph type="ctrTitle"/>
          </p:nvPr>
        </p:nvSpPr>
        <p:spPr>
          <a:xfrm>
            <a:off x="683568" y="2117675"/>
            <a:ext cx="7772400" cy="1102712"/>
          </a:xfrm>
        </p:spPr>
        <p:txBody>
          <a:bodyPr>
            <a:normAutofit/>
          </a:bodyPr>
          <a:lstStyle>
            <a:lvl1pPr>
              <a:defRPr sz="3600" b="1">
                <a:ln w="15875" cap="flat" cmpd="sng">
                  <a:solidFill>
                    <a:srgbClr val="0070C0"/>
                  </a:solidFill>
                  <a:round/>
                </a:ln>
                <a:solidFill>
                  <a:schemeClr val="bg1"/>
                </a:solidFi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1048582" name="副标题 2"/>
          <p:cNvSpPr>
            <a:spLocks noGrp="1"/>
          </p:cNvSpPr>
          <p:nvPr>
            <p:ph type="subTitle" idx="1"/>
          </p:nvPr>
        </p:nvSpPr>
        <p:spPr>
          <a:xfrm>
            <a:off x="1403648" y="3544478"/>
            <a:ext cx="6400800" cy="378108"/>
          </a:xfrm>
        </p:spPr>
        <p:txBody>
          <a:bodyPr>
            <a:normAutofit/>
          </a:bodyPr>
          <a:lstStyle>
            <a:lvl1pPr marL="0" indent="0" algn="ctr">
              <a:buNone/>
              <a:defRPr sz="1500" b="1">
                <a:solidFill>
                  <a:srgbClr val="0070C0"/>
                </a:solidFill>
                <a:effectLst>
                  <a:glow rad="63500">
                    <a:schemeClr val="bg1">
                      <a:alpha val="40000"/>
                    </a:schemeClr>
                  </a:glow>
                </a:effectLst>
                <a:latin typeface="微软雅黑" panose="020B0503020204020204" pitchFamily="34" charset="-122"/>
                <a:ea typeface="微软雅黑" panose="020B0503020204020204" pitchFamily="34" charset="-122"/>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8035" indent="0" algn="ctr">
              <a:buNone/>
              <a:defRPr>
                <a:solidFill>
                  <a:schemeClr val="tx1">
                    <a:tint val="75000"/>
                  </a:schemeClr>
                </a:solidFill>
              </a:defRPr>
            </a:lvl7pPr>
            <a:lvl8pPr marL="2400935" indent="0" algn="ctr">
              <a:buNone/>
              <a:defRPr>
                <a:solidFill>
                  <a:schemeClr val="tx1">
                    <a:tint val="75000"/>
                  </a:schemeClr>
                </a:solidFill>
              </a:defRPr>
            </a:lvl8pPr>
            <a:lvl9pPr marL="2743835" indent="0" algn="ctr">
              <a:buNone/>
              <a:defRPr>
                <a:solidFill>
                  <a:schemeClr val="tx1">
                    <a:tint val="75000"/>
                  </a:schemeClr>
                </a:solidFill>
              </a:defRPr>
            </a:lvl9pPr>
          </a:lstStyle>
          <a:p>
            <a:r>
              <a:rPr lang="zh-CN" altLang="en-US"/>
              <a:t>单击此处编辑母版副标题样式</a:t>
            </a:r>
          </a:p>
        </p:txBody>
      </p:sp>
      <p:sp>
        <p:nvSpPr>
          <p:cNvPr id="1048583"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fld id="{530820CF-B880-4189-942D-D702A7CBA730}"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8584"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solidFill>
                <a:prstClr val="black">
                  <a:tint val="75000"/>
                </a:prstClr>
              </a:solidFill>
            </a:endParaRPr>
          </a:p>
        </p:txBody>
      </p:sp>
      <p:sp>
        <p:nvSpPr>
          <p:cNvPr id="1048585" name="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pic>
        <p:nvPicPr>
          <p:cNvPr id="3" name="图片 2">
            <a:extLst>
              <a:ext uri="{FF2B5EF4-FFF2-40B4-BE49-F238E27FC236}">
                <a16:creationId xmlns:a16="http://schemas.microsoft.com/office/drawing/2014/main" id="{99721D60-79F6-7227-A5CD-4AFBAE24CB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397"/>
            <a:ext cx="9144000" cy="511870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C2C8339-74D5-05C9-9530-7B6EDB7363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881"/>
            <a:ext cx="9144000" cy="512373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9639" name="标题 1"/>
          <p:cNvSpPr>
            <a:spLocks noGrp="1"/>
          </p:cNvSpPr>
          <p:nvPr>
            <p:ph type="title"/>
          </p:nvPr>
        </p:nvSpPr>
        <p:spPr>
          <a:xfrm>
            <a:off x="722313" y="3305754"/>
            <a:ext cx="7772400" cy="1021735"/>
          </a:xfrm>
        </p:spPr>
        <p:txBody>
          <a:bodyPr anchor="t"/>
          <a:lstStyle>
            <a:lvl1pPr algn="l">
              <a:defRPr sz="3000" b="1" cap="all">
                <a:latin typeface="微软雅黑" panose="020B0503020204020204" pitchFamily="34" charset="-122"/>
                <a:ea typeface="微软雅黑" panose="020B0503020204020204" pitchFamily="34" charset="-122"/>
              </a:defRPr>
            </a:lvl1pPr>
          </a:lstStyle>
          <a:p>
            <a:r>
              <a:rPr lang="zh-CN" altLang="en-US"/>
              <a:t>单击此处编辑母版标题样式</a:t>
            </a:r>
          </a:p>
        </p:txBody>
      </p:sp>
      <p:sp>
        <p:nvSpPr>
          <p:cNvPr id="1049640" name="文本占位符 2"/>
          <p:cNvSpPr>
            <a:spLocks noGrp="1"/>
          </p:cNvSpPr>
          <p:nvPr>
            <p:ph type="body" idx="1"/>
          </p:nvPr>
        </p:nvSpPr>
        <p:spPr>
          <a:xfrm>
            <a:off x="722313" y="2180416"/>
            <a:ext cx="7772400" cy="1125337"/>
          </a:xfrm>
        </p:spPr>
        <p:txBody>
          <a:bodyPr anchor="b"/>
          <a:lstStyle>
            <a:lvl1pPr marL="0" indent="0">
              <a:buNone/>
              <a:defRPr sz="1500">
                <a:solidFill>
                  <a:schemeClr val="tx1">
                    <a:tint val="75000"/>
                  </a:schemeClr>
                </a:solidFill>
                <a:latin typeface="微软雅黑" panose="020B0503020204020204" pitchFamily="34" charset="-122"/>
                <a:ea typeface="微软雅黑" panose="020B0503020204020204" pitchFamily="34" charset="-122"/>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8035" indent="0">
              <a:buNone/>
              <a:defRPr sz="1050">
                <a:solidFill>
                  <a:schemeClr val="tx1">
                    <a:tint val="75000"/>
                  </a:schemeClr>
                </a:solidFill>
              </a:defRPr>
            </a:lvl7pPr>
            <a:lvl8pPr marL="2400935" indent="0">
              <a:buNone/>
              <a:defRPr sz="1050">
                <a:solidFill>
                  <a:schemeClr val="tx1">
                    <a:tint val="75000"/>
                  </a:schemeClr>
                </a:solidFill>
              </a:defRPr>
            </a:lvl8pPr>
            <a:lvl9pPr marL="2743835" indent="0">
              <a:buNone/>
              <a:defRPr sz="1050">
                <a:solidFill>
                  <a:schemeClr val="tx1">
                    <a:tint val="75000"/>
                  </a:schemeClr>
                </a:solidFill>
              </a:defRPr>
            </a:lvl9pPr>
          </a:lstStyle>
          <a:p>
            <a:pPr lvl="0"/>
            <a:r>
              <a:rPr lang="zh-CN" altLang="en-US"/>
              <a:t>单击此处编辑母版文本样式</a:t>
            </a:r>
          </a:p>
        </p:txBody>
      </p:sp>
      <p:sp>
        <p:nvSpPr>
          <p:cNvPr id="1049641" name="日期占位符 3"/>
          <p:cNvSpPr>
            <a:spLocks noGrp="1"/>
          </p:cNvSpPr>
          <p:nvPr>
            <p:ph type="dt" sz="half" idx="10"/>
          </p:nvPr>
        </p:nvSpPr>
        <p:spPr/>
        <p:txBody>
          <a:bodyPr/>
          <a:lstStyle>
            <a:lvl1pPr>
              <a:defRPr>
                <a:latin typeface="微软雅黑" panose="020B0503020204020204" pitchFamily="34" charset="-122"/>
                <a:ea typeface="微软雅黑" panose="020B0503020204020204" pitchFamily="34" charset="-122"/>
              </a:defRPr>
            </a:lvl1pPr>
          </a:lstStyle>
          <a:p>
            <a:endParaRPr lang="en-US">
              <a:solidFill>
                <a:srgbClr val="000000"/>
              </a:solidFill>
            </a:endParaRPr>
          </a:p>
        </p:txBody>
      </p:sp>
      <p:sp>
        <p:nvSpPr>
          <p:cNvPr id="1049642"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en-US">
              <a:solidFill>
                <a:srgbClr val="000000"/>
              </a:solidFill>
            </a:endParaRPr>
          </a:p>
        </p:txBody>
      </p:sp>
      <p:sp>
        <p:nvSpPr>
          <p:cNvPr id="1049643" name="灯片编号占位符 5"/>
          <p:cNvSpPr>
            <a:spLocks noGrp="1"/>
          </p:cNvSpPr>
          <p:nvPr>
            <p:ph type="sldNum" sz="quarter" idx="12"/>
          </p:nvPr>
        </p:nvSpPr>
        <p:spPr/>
        <p:txBody>
          <a:bodyPr/>
          <a:lstStyle>
            <a:lvl1pPr>
              <a:defRPr>
                <a:latin typeface="微软雅黑" panose="020B0503020204020204" pitchFamily="34" charset="-122"/>
                <a:ea typeface="微软雅黑" panose="020B0503020204020204" pitchFamily="34" charset="-122"/>
              </a:defRPr>
            </a:lvl1pPr>
          </a:lstStyle>
          <a:p>
            <a:fld id="{87AEB9E4-0771-41E6-B0C9-DB0CCFB1EA4F}" type="slidenum">
              <a:rPr lang="zh-CN" altLang="en-US" smtClean="0">
                <a:solidFill>
                  <a:srgbClr val="000000"/>
                </a:solidFill>
              </a:rPr>
              <a:t>‹#›</a:t>
            </a:fld>
            <a:endParaRPr lang="en-US">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9650" name="标题 1"/>
          <p:cNvSpPr>
            <a:spLocks noGrp="1"/>
          </p:cNvSpPr>
          <p:nvPr>
            <p:ph type="title"/>
          </p:nvPr>
        </p:nvSpPr>
        <p:spPr/>
        <p:txBody>
          <a:bodyPr/>
          <a:lstStyle/>
          <a:p>
            <a:r>
              <a:rPr lang="zh-CN" altLang="en-US"/>
              <a:t>单击此处编辑母版标题样式</a:t>
            </a:r>
          </a:p>
        </p:txBody>
      </p:sp>
      <p:sp>
        <p:nvSpPr>
          <p:cNvPr id="1049651" name="内容占位符 2"/>
          <p:cNvSpPr>
            <a:spLocks noGrp="1"/>
          </p:cNvSpPr>
          <p:nvPr>
            <p:ph sz="half" idx="1"/>
          </p:nvPr>
        </p:nvSpPr>
        <p:spPr>
          <a:xfrm>
            <a:off x="457200" y="1200361"/>
            <a:ext cx="4038600" cy="339506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52" name="内容占位符 3"/>
          <p:cNvSpPr>
            <a:spLocks noGrp="1"/>
          </p:cNvSpPr>
          <p:nvPr>
            <p:ph sz="half" idx="2"/>
          </p:nvPr>
        </p:nvSpPr>
        <p:spPr>
          <a:xfrm>
            <a:off x="4648200" y="1200361"/>
            <a:ext cx="4038600" cy="3395066"/>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53" name="日期占位符 4"/>
          <p:cNvSpPr>
            <a:spLocks noGrp="1"/>
          </p:cNvSpPr>
          <p:nvPr>
            <p:ph type="dt" sz="half" idx="10"/>
          </p:nvPr>
        </p:nvSpPr>
        <p:spPr/>
        <p:txBody>
          <a:bodyPr/>
          <a:lstStyle/>
          <a:p>
            <a:fld id="{A8B27FCD-BD51-4D16-AB52-0697D3F9BB9C}"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9654"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1049655" name="灯片编号占位符 6"/>
          <p:cNvSpPr>
            <a:spLocks noGrp="1"/>
          </p:cNvSpPr>
          <p:nvPr>
            <p:ph type="sldNum" sz="quarter" idx="12"/>
          </p:nvPr>
        </p:nvSpPr>
        <p:spPr/>
        <p:txBody>
          <a:bodyPr/>
          <a:lstStyle/>
          <a:p>
            <a:fld id="{E877A229-BED0-4ECE-8B0C-04171B9E64C1}"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9612" name="标题 1"/>
          <p:cNvSpPr>
            <a:spLocks noGrp="1"/>
          </p:cNvSpPr>
          <p:nvPr>
            <p:ph type="title"/>
          </p:nvPr>
        </p:nvSpPr>
        <p:spPr/>
        <p:txBody>
          <a:bodyPr/>
          <a:lstStyle/>
          <a:p>
            <a:r>
              <a:rPr lang="zh-CN" altLang="en-US"/>
              <a:t>单击此处编辑母版标题样式</a:t>
            </a:r>
          </a:p>
        </p:txBody>
      </p:sp>
      <p:sp>
        <p:nvSpPr>
          <p:cNvPr id="1049613" name="文本占位符 2"/>
          <p:cNvSpPr>
            <a:spLocks noGrp="1"/>
          </p:cNvSpPr>
          <p:nvPr>
            <p:ph type="body" idx="1"/>
          </p:nvPr>
        </p:nvSpPr>
        <p:spPr>
          <a:xfrm>
            <a:off x="457200" y="1151536"/>
            <a:ext cx="4040188" cy="47990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a:t>单击此处编辑母版文本样式</a:t>
            </a:r>
          </a:p>
        </p:txBody>
      </p:sp>
      <p:sp>
        <p:nvSpPr>
          <p:cNvPr id="1049614" name="内容占位符 3"/>
          <p:cNvSpPr>
            <a:spLocks noGrp="1"/>
          </p:cNvSpPr>
          <p:nvPr>
            <p:ph sz="half" idx="2"/>
          </p:nvPr>
        </p:nvSpPr>
        <p:spPr>
          <a:xfrm>
            <a:off x="457200" y="1631442"/>
            <a:ext cx="4040188" cy="29639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15" name="文本占位符 4"/>
          <p:cNvSpPr>
            <a:spLocks noGrp="1"/>
          </p:cNvSpPr>
          <p:nvPr>
            <p:ph type="body" sz="quarter" idx="3"/>
          </p:nvPr>
        </p:nvSpPr>
        <p:spPr>
          <a:xfrm>
            <a:off x="4645027" y="1151536"/>
            <a:ext cx="4041775" cy="47990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a:t>单击此处编辑母版文本样式</a:t>
            </a:r>
          </a:p>
        </p:txBody>
      </p:sp>
      <p:sp>
        <p:nvSpPr>
          <p:cNvPr id="1049616" name="内容占位符 5"/>
          <p:cNvSpPr>
            <a:spLocks noGrp="1"/>
          </p:cNvSpPr>
          <p:nvPr>
            <p:ph sz="quarter" idx="4"/>
          </p:nvPr>
        </p:nvSpPr>
        <p:spPr>
          <a:xfrm>
            <a:off x="4645027" y="1631442"/>
            <a:ext cx="4041775" cy="29639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17" name="日期占位符 6"/>
          <p:cNvSpPr>
            <a:spLocks noGrp="1"/>
          </p:cNvSpPr>
          <p:nvPr>
            <p:ph type="dt" sz="half" idx="10"/>
          </p:nvPr>
        </p:nvSpPr>
        <p:spPr/>
        <p:txBody>
          <a:bodyPr/>
          <a:lstStyle/>
          <a:p>
            <a:endParaRPr lang="en-US">
              <a:solidFill>
                <a:srgbClr val="000000"/>
              </a:solidFill>
            </a:endParaRPr>
          </a:p>
        </p:txBody>
      </p:sp>
      <p:sp>
        <p:nvSpPr>
          <p:cNvPr id="1049618" name="页脚占位符 7"/>
          <p:cNvSpPr>
            <a:spLocks noGrp="1"/>
          </p:cNvSpPr>
          <p:nvPr>
            <p:ph type="ftr" sz="quarter" idx="11"/>
          </p:nvPr>
        </p:nvSpPr>
        <p:spPr/>
        <p:txBody>
          <a:bodyPr/>
          <a:lstStyle/>
          <a:p>
            <a:endParaRPr lang="en-US">
              <a:solidFill>
                <a:srgbClr val="000000"/>
              </a:solidFill>
            </a:endParaRPr>
          </a:p>
        </p:txBody>
      </p:sp>
      <p:sp>
        <p:nvSpPr>
          <p:cNvPr id="1049619" name="灯片编号占位符 8"/>
          <p:cNvSpPr>
            <a:spLocks noGrp="1"/>
          </p:cNvSpPr>
          <p:nvPr>
            <p:ph type="sldNum" sz="quarter" idx="12"/>
          </p:nvPr>
        </p:nvSpPr>
        <p:spPr/>
        <p:txBody>
          <a:bodyPr/>
          <a:lstStyle/>
          <a:p>
            <a:fld id="{B3D1DC85-F44F-4F53-A803-62481108E657}" type="slidenum">
              <a:rPr lang="zh-CN" altLang="en-US" smtClean="0">
                <a:solidFill>
                  <a:srgbClr val="000000"/>
                </a:solidFill>
              </a:rPr>
              <a:t>‹#›</a:t>
            </a:fld>
            <a:endParaRPr lang="en-US">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9656" name="标题 1"/>
          <p:cNvSpPr>
            <a:spLocks noGrp="1"/>
          </p:cNvSpPr>
          <p:nvPr>
            <p:ph type="title"/>
          </p:nvPr>
        </p:nvSpPr>
        <p:spPr/>
        <p:txBody>
          <a:bodyPr/>
          <a:lstStyle/>
          <a:p>
            <a:r>
              <a:rPr lang="zh-CN" altLang="en-US"/>
              <a:t>单击此处编辑母版标题样式</a:t>
            </a:r>
          </a:p>
        </p:txBody>
      </p:sp>
      <p:sp>
        <p:nvSpPr>
          <p:cNvPr id="1049657" name="日期占位符 2"/>
          <p:cNvSpPr>
            <a:spLocks noGrp="1"/>
          </p:cNvSpPr>
          <p:nvPr>
            <p:ph type="dt" sz="half" idx="10"/>
          </p:nvPr>
        </p:nvSpPr>
        <p:spPr/>
        <p:txBody>
          <a:bodyPr/>
          <a:lstStyle/>
          <a:p>
            <a:fld id="{BD03DDF1-1A3C-4360-8C80-8743BD67B85B}"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9658"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1049659" name="灯片编号占位符 4"/>
          <p:cNvSpPr>
            <a:spLocks noGrp="1"/>
          </p:cNvSpPr>
          <p:nvPr>
            <p:ph type="sldNum" sz="quarter" idx="12"/>
          </p:nvPr>
        </p:nvSpPr>
        <p:spPr/>
        <p:txBody>
          <a:bodyPr/>
          <a:lstStyle/>
          <a:p>
            <a:fld id="{DF66DD24-5641-4875-8F43-A28BD373B8C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592" name="日期占位符 1"/>
          <p:cNvSpPr>
            <a:spLocks noGrp="1"/>
          </p:cNvSpPr>
          <p:nvPr>
            <p:ph type="dt" sz="half" idx="10"/>
          </p:nvPr>
        </p:nvSpPr>
        <p:spPr/>
        <p:txBody>
          <a:bodyPr/>
          <a:lstStyle/>
          <a:p>
            <a:endParaRPr lang="en-US" dirty="0">
              <a:solidFill>
                <a:srgbClr val="000000"/>
              </a:solidFill>
            </a:endParaRPr>
          </a:p>
        </p:txBody>
      </p:sp>
      <p:sp>
        <p:nvSpPr>
          <p:cNvPr id="1048593" name="页脚占位符 2"/>
          <p:cNvSpPr>
            <a:spLocks noGrp="1"/>
          </p:cNvSpPr>
          <p:nvPr>
            <p:ph type="ftr" sz="quarter" idx="11"/>
          </p:nvPr>
        </p:nvSpPr>
        <p:spPr/>
        <p:txBody>
          <a:bodyPr/>
          <a:lstStyle/>
          <a:p>
            <a:endParaRPr lang="en-US">
              <a:solidFill>
                <a:srgbClr val="000000"/>
              </a:solidFill>
            </a:endParaRPr>
          </a:p>
        </p:txBody>
      </p:sp>
      <p:sp>
        <p:nvSpPr>
          <p:cNvPr id="1048594" name="灯片编号占位符 3"/>
          <p:cNvSpPr>
            <a:spLocks noGrp="1"/>
          </p:cNvSpPr>
          <p:nvPr>
            <p:ph type="sldNum" sz="quarter" idx="12"/>
          </p:nvPr>
        </p:nvSpPr>
        <p:spPr/>
        <p:txBody>
          <a:bodyPr/>
          <a:lstStyle/>
          <a:p>
            <a:fld id="{B4CD683F-4BE6-4167-95D5-8D6798091109}" type="slidenum">
              <a:rPr lang="zh-CN" altLang="en-US" smtClean="0">
                <a:solidFill>
                  <a:srgbClr val="000000"/>
                </a:solidFill>
              </a:rPr>
              <a:t>‹#›</a:t>
            </a:fld>
            <a:endParaRPr lang="en-US">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9644" name="标题 1"/>
          <p:cNvSpPr>
            <a:spLocks noGrp="1"/>
          </p:cNvSpPr>
          <p:nvPr>
            <p:ph type="title"/>
          </p:nvPr>
        </p:nvSpPr>
        <p:spPr>
          <a:xfrm>
            <a:off x="457202" y="204823"/>
            <a:ext cx="3008313" cy="871691"/>
          </a:xfrm>
        </p:spPr>
        <p:txBody>
          <a:bodyPr anchor="b"/>
          <a:lstStyle>
            <a:lvl1pPr algn="l">
              <a:defRPr sz="1500" b="1"/>
            </a:lvl1pPr>
          </a:lstStyle>
          <a:p>
            <a:r>
              <a:rPr lang="zh-CN" altLang="en-US"/>
              <a:t>单击此处编辑母版标题样式</a:t>
            </a:r>
          </a:p>
        </p:txBody>
      </p:sp>
      <p:sp>
        <p:nvSpPr>
          <p:cNvPr id="1049645" name="内容占位符 2"/>
          <p:cNvSpPr>
            <a:spLocks noGrp="1"/>
          </p:cNvSpPr>
          <p:nvPr>
            <p:ph idx="1"/>
          </p:nvPr>
        </p:nvSpPr>
        <p:spPr>
          <a:xfrm>
            <a:off x="3575050" y="204825"/>
            <a:ext cx="5111750" cy="439060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46" name="文本占位符 3"/>
          <p:cNvSpPr>
            <a:spLocks noGrp="1"/>
          </p:cNvSpPr>
          <p:nvPr>
            <p:ph type="body" sz="half" idx="2"/>
          </p:nvPr>
        </p:nvSpPr>
        <p:spPr>
          <a:xfrm>
            <a:off x="457202" y="1076515"/>
            <a:ext cx="3008313" cy="351891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a:t>单击此处编辑母版文本样式</a:t>
            </a:r>
          </a:p>
        </p:txBody>
      </p:sp>
      <p:sp>
        <p:nvSpPr>
          <p:cNvPr id="1049647"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9648"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1049649"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9660" name="标题 1"/>
          <p:cNvSpPr>
            <a:spLocks noGrp="1"/>
          </p:cNvSpPr>
          <p:nvPr>
            <p:ph type="title"/>
          </p:nvPr>
        </p:nvSpPr>
        <p:spPr>
          <a:xfrm>
            <a:off x="1792288" y="3601080"/>
            <a:ext cx="5486400" cy="425129"/>
          </a:xfrm>
        </p:spPr>
        <p:txBody>
          <a:bodyPr anchor="b"/>
          <a:lstStyle>
            <a:lvl1pPr algn="l">
              <a:defRPr sz="1500" b="1"/>
            </a:lvl1pPr>
          </a:lstStyle>
          <a:p>
            <a:r>
              <a:rPr lang="zh-CN" altLang="en-US"/>
              <a:t>单击此处编辑母版标题样式</a:t>
            </a:r>
          </a:p>
        </p:txBody>
      </p:sp>
      <p:sp>
        <p:nvSpPr>
          <p:cNvPr id="1049661" name="图片占位符 2"/>
          <p:cNvSpPr>
            <a:spLocks noGrp="1"/>
          </p:cNvSpPr>
          <p:nvPr>
            <p:ph type="pic" idx="1"/>
          </p:nvPr>
        </p:nvSpPr>
        <p:spPr>
          <a:xfrm>
            <a:off x="1792288" y="459662"/>
            <a:ext cx="5486400" cy="308664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r>
              <a:rPr lang="zh-CN" altLang="en-US"/>
              <a:t>单击图标添加图片</a:t>
            </a:r>
          </a:p>
        </p:txBody>
      </p:sp>
      <p:sp>
        <p:nvSpPr>
          <p:cNvPr id="1049662" name="文本占位符 3"/>
          <p:cNvSpPr>
            <a:spLocks noGrp="1"/>
          </p:cNvSpPr>
          <p:nvPr>
            <p:ph type="body" sz="half" idx="2"/>
          </p:nvPr>
        </p:nvSpPr>
        <p:spPr>
          <a:xfrm>
            <a:off x="1792288" y="4026208"/>
            <a:ext cx="5486400" cy="6037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a:t>单击此处编辑母版文本样式</a:t>
            </a:r>
          </a:p>
        </p:txBody>
      </p:sp>
      <p:sp>
        <p:nvSpPr>
          <p:cNvPr id="1049663" name="日期占位符 4"/>
          <p:cNvSpPr>
            <a:spLocks noGrp="1"/>
          </p:cNvSpPr>
          <p:nvPr>
            <p:ph type="dt" sz="half" idx="10"/>
          </p:nvPr>
        </p:nvSpPr>
        <p:spPr/>
        <p:txBody>
          <a:bodyPr/>
          <a:lstStyle/>
          <a:p>
            <a:fld id="{BD03DDF1-1A3C-4360-8C80-8743BD67B85B}"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9664"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1049665" name="灯片编号占位符 6"/>
          <p:cNvSpPr>
            <a:spLocks noGrp="1"/>
          </p:cNvSpPr>
          <p:nvPr>
            <p:ph type="sldNum" sz="quarter" idx="12"/>
          </p:nvPr>
        </p:nvSpPr>
        <p:spPr/>
        <p:txBody>
          <a:bodyPr/>
          <a:lstStyle/>
          <a:p>
            <a:fld id="{DF66DD24-5641-4875-8F43-A28BD373B8C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9666" name="标题 1"/>
          <p:cNvSpPr>
            <a:spLocks noGrp="1"/>
          </p:cNvSpPr>
          <p:nvPr>
            <p:ph type="title"/>
          </p:nvPr>
        </p:nvSpPr>
        <p:spPr/>
        <p:txBody>
          <a:bodyPr/>
          <a:lstStyle/>
          <a:p>
            <a:r>
              <a:rPr lang="zh-CN" altLang="en-US"/>
              <a:t>单击此处编辑母版标题样式</a:t>
            </a:r>
          </a:p>
        </p:txBody>
      </p:sp>
      <p:sp>
        <p:nvSpPr>
          <p:cNvPr id="104966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68" name="日期占位符 3"/>
          <p:cNvSpPr>
            <a:spLocks noGrp="1"/>
          </p:cNvSpPr>
          <p:nvPr>
            <p:ph type="dt" sz="half" idx="10"/>
          </p:nvPr>
        </p:nvSpPr>
        <p:spPr/>
        <p:txBody>
          <a:bodyPr/>
          <a:lstStyle/>
          <a:p>
            <a:fld id="{BD03DDF1-1A3C-4360-8C80-8743BD67B85B}"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9669"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1049670" name="灯片编号占位符 5"/>
          <p:cNvSpPr>
            <a:spLocks noGrp="1"/>
          </p:cNvSpPr>
          <p:nvPr>
            <p:ph type="sldNum" sz="quarter" idx="12"/>
          </p:nvPr>
        </p:nvSpPr>
        <p:spPr/>
        <p:txBody>
          <a:bodyPr/>
          <a:lstStyle/>
          <a:p>
            <a:fld id="{DF66DD24-5641-4875-8F43-A28BD373B8C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1049625" name="竖排标题 1"/>
          <p:cNvSpPr>
            <a:spLocks noGrp="1"/>
          </p:cNvSpPr>
          <p:nvPr>
            <p:ph type="title" orient="vert"/>
          </p:nvPr>
        </p:nvSpPr>
        <p:spPr>
          <a:xfrm>
            <a:off x="6629400" y="206015"/>
            <a:ext cx="2057400" cy="4389411"/>
          </a:xfrm>
        </p:spPr>
        <p:txBody>
          <a:bodyPr vert="eaVert"/>
          <a:lstStyle/>
          <a:p>
            <a:r>
              <a:rPr lang="zh-CN" altLang="en-US"/>
              <a:t>单击此处编辑母版标题样式</a:t>
            </a:r>
          </a:p>
        </p:txBody>
      </p:sp>
      <p:sp>
        <p:nvSpPr>
          <p:cNvPr id="1049626" name="竖排文字占位符 2"/>
          <p:cNvSpPr>
            <a:spLocks noGrp="1"/>
          </p:cNvSpPr>
          <p:nvPr>
            <p:ph type="body" orient="vert" idx="1"/>
          </p:nvPr>
        </p:nvSpPr>
        <p:spPr>
          <a:xfrm>
            <a:off x="457200" y="206015"/>
            <a:ext cx="6019800" cy="4389411"/>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9627" name="日期占位符 3"/>
          <p:cNvSpPr>
            <a:spLocks noGrp="1"/>
          </p:cNvSpPr>
          <p:nvPr>
            <p:ph type="dt" sz="half" idx="10"/>
          </p:nvPr>
        </p:nvSpPr>
        <p:spPr/>
        <p:txBody>
          <a:bodyPr/>
          <a:lstStyle/>
          <a:p>
            <a:fld id="{BD03DDF1-1A3C-4360-8C80-8743BD67B85B}"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9628"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1049629" name="灯片编号占位符 5"/>
          <p:cNvSpPr>
            <a:spLocks noGrp="1"/>
          </p:cNvSpPr>
          <p:nvPr>
            <p:ph type="sldNum" sz="quarter" idx="12"/>
          </p:nvPr>
        </p:nvSpPr>
        <p:spPr/>
        <p:txBody>
          <a:bodyPr/>
          <a:lstStyle/>
          <a:p>
            <a:fld id="{DF66DD24-5641-4875-8F43-A28BD373B8C4}"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
    <p:bg>
      <p:bgPr>
        <a:solidFill>
          <a:srgbClr val="F2F2F2"/>
        </a:solidFill>
        <a:effectLst/>
      </p:bgPr>
    </p:bg>
    <p:spTree>
      <p:nvGrpSpPr>
        <p:cNvPr id="1" name=""/>
        <p:cNvGrpSpPr/>
        <p:nvPr/>
      </p:nvGrpSpPr>
      <p:grpSpPr>
        <a:xfrm>
          <a:off x="0" y="0"/>
          <a:ext cx="0" cy="0"/>
          <a:chOff x="0" y="0"/>
          <a:chExt cx="0" cy="0"/>
        </a:xfrm>
      </p:grpSpPr>
      <p:sp>
        <p:nvSpPr>
          <p:cNvPr id="1049620" name="矩形 6"/>
          <p:cNvSpPr/>
          <p:nvPr/>
        </p:nvSpPr>
        <p:spPr>
          <a:xfrm>
            <a:off x="0" y="1"/>
            <a:ext cx="9144000" cy="373922"/>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kumimoji="1" lang="zh-CN" altLang="en-US" sz="1015">
              <a:solidFill>
                <a:prstClr val="white"/>
              </a:solidFill>
            </a:endParaRPr>
          </a:p>
        </p:txBody>
      </p:sp>
      <p:sp>
        <p:nvSpPr>
          <p:cNvPr id="1049621" name="文本占位符 3"/>
          <p:cNvSpPr>
            <a:spLocks noGrp="1"/>
          </p:cNvSpPr>
          <p:nvPr>
            <p:ph type="body" sz="quarter" idx="11"/>
          </p:nvPr>
        </p:nvSpPr>
        <p:spPr>
          <a:xfrm>
            <a:off x="98443" y="62627"/>
            <a:ext cx="8962430" cy="228369"/>
          </a:xfrm>
          <a:prstGeom prst="rect">
            <a:avLst/>
          </a:prstGeom>
        </p:spPr>
        <p:txBody>
          <a:bodyPr/>
          <a:lstStyle>
            <a:lvl1pPr marL="0" indent="0" algn="l">
              <a:buNone/>
              <a:defRPr sz="900" b="0">
                <a:solidFill>
                  <a:schemeClr val="bg1"/>
                </a:solidFill>
              </a:defRPr>
            </a:lvl1pPr>
          </a:lstStyle>
          <a:p>
            <a:pPr lvl="0"/>
            <a:endParaRPr lang="zh-CN" altLang="en-US" dirty="0"/>
          </a:p>
        </p:txBody>
      </p:sp>
      <p:sp>
        <p:nvSpPr>
          <p:cNvPr id="1049622" name="日期占位符 1"/>
          <p:cNvSpPr>
            <a:spLocks noGrp="1"/>
          </p:cNvSpPr>
          <p:nvPr>
            <p:ph type="dt" sz="half" idx="12"/>
          </p:nvPr>
        </p:nvSpPr>
        <p:spPr>
          <a:xfrm>
            <a:off x="628650" y="4768098"/>
            <a:ext cx="2057400" cy="273892"/>
          </a:xfrm>
        </p:spPr>
        <p:txBody>
          <a:bodyPr/>
          <a:lstStyle/>
          <a:p>
            <a:endParaRPr lang="zh-CN" altLang="en-US">
              <a:solidFill>
                <a:prstClr val="black">
                  <a:tint val="75000"/>
                </a:prstClr>
              </a:solidFill>
            </a:endParaRPr>
          </a:p>
        </p:txBody>
      </p:sp>
      <p:sp>
        <p:nvSpPr>
          <p:cNvPr id="1049623" name="页脚占位符 2"/>
          <p:cNvSpPr>
            <a:spLocks noGrp="1"/>
          </p:cNvSpPr>
          <p:nvPr>
            <p:ph type="ftr" sz="quarter" idx="13"/>
          </p:nvPr>
        </p:nvSpPr>
        <p:spPr>
          <a:xfrm>
            <a:off x="3028950" y="4768098"/>
            <a:ext cx="3086100" cy="273892"/>
          </a:xfrm>
        </p:spPr>
        <p:txBody>
          <a:bodyPr/>
          <a:lstStyle/>
          <a:p>
            <a:endParaRPr lang="zh-CN" altLang="en-US">
              <a:solidFill>
                <a:prstClr val="black">
                  <a:tint val="75000"/>
                </a:prstClr>
              </a:solidFill>
            </a:endParaRPr>
          </a:p>
        </p:txBody>
      </p:sp>
      <p:sp>
        <p:nvSpPr>
          <p:cNvPr id="1049624" name="灯片编号占位符 3"/>
          <p:cNvSpPr>
            <a:spLocks noGrp="1"/>
          </p:cNvSpPr>
          <p:nvPr>
            <p:ph type="sldNum" sz="quarter" idx="14"/>
          </p:nvPr>
        </p:nvSpPr>
        <p:spPr>
          <a:xfrm>
            <a:off x="6457950" y="4768098"/>
            <a:ext cx="2057400" cy="273892"/>
          </a:xfrm>
        </p:spPr>
        <p:txBody>
          <a:bodyPr/>
          <a:lstStyle/>
          <a:p>
            <a:pPr fontAlgn="base">
              <a:spcBef>
                <a:spcPct val="0"/>
              </a:spcBef>
              <a:spcAft>
                <a:spcPct val="0"/>
              </a:spcAft>
            </a:pPr>
            <a:fld id="{7D64A1CD-941F-42FD-860E-15AA505A1BC3}" type="slidenum">
              <a:rPr lang="zh-CN" altLang="en-US" smtClean="0">
                <a:solidFill>
                  <a:srgbClr val="898989"/>
                </a:solidFill>
                <a:latin typeface="Calibri" panose="020F0502020204030204" charset="0"/>
                <a:ea typeface="宋体" panose="02010600030101010101" pitchFamily="2" charset="-122"/>
              </a:rPr>
              <a:t>‹#›</a:t>
            </a:fld>
            <a:endParaRPr lang="zh-CN" altLang="en-US">
              <a:solidFill>
                <a:srgbClr val="898989"/>
              </a:solidFill>
              <a:latin typeface="Calibri" panose="020F050202020403020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
        <p:nvSpPr>
          <p:cNvPr id="1049630" name="标题 1"/>
          <p:cNvSpPr txBox="1"/>
          <p:nvPr userDrawn="1"/>
        </p:nvSpPr>
        <p:spPr bwMode="auto">
          <a:xfrm>
            <a:off x="-36513" y="764465"/>
            <a:ext cx="5400676" cy="41402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gradFill>
          <a:ln w="38100" cap="flat" cmpd="sng" algn="ctr">
            <a:noFill/>
            <a:prstDash val="solid"/>
            <a:miter lim="800000"/>
          </a:ln>
        </p:spPr>
        <p:style>
          <a:lnRef idx="3">
            <a:schemeClr val="lt1"/>
          </a:lnRef>
          <a:fillRef idx="1">
            <a:schemeClr val="accent3"/>
          </a:fillRef>
          <a:effectRef idx="1">
            <a:schemeClr val="accent3"/>
          </a:effectRef>
          <a:fontRef idx="minor">
            <a:schemeClr val="lt1"/>
          </a:fontRef>
        </p:style>
        <p:txBody>
          <a:bodyPr anchor="ctr">
            <a:spAutoFit/>
          </a:bodyPr>
          <a:lstStyle/>
          <a:p>
            <a:pPr>
              <a:spcBef>
                <a:spcPts val="670"/>
              </a:spcBef>
              <a:buClr>
                <a:prstClr val="white"/>
              </a:buClr>
              <a:buFont typeface="Wingdings" panose="05000000000000000000" pitchFamily="2" charset="2"/>
              <a:buChar char="Ø"/>
            </a:pPr>
            <a:r>
              <a:rPr lang="zh-CN" altLang="en-US" sz="2100" dirty="0">
                <a:solidFill>
                  <a:prstClr val="white"/>
                </a:solidFill>
                <a:latin typeface="黑体" panose="02010609060101010101" pitchFamily="2" charset="-122"/>
                <a:ea typeface="黑体" panose="02010609060101010101" pitchFamily="2" charset="-122"/>
              </a:rPr>
              <a:t> </a:t>
            </a:r>
            <a:endParaRPr lang="zh-CN" altLang="en-US" sz="2100" dirty="0">
              <a:solidFill>
                <a:prstClr val="white"/>
              </a:solidFill>
              <a:latin typeface="楷体_GB2312" pitchFamily="49" charset="-122"/>
              <a:ea typeface="楷体_GB2312" pitchFamily="49" charset="-122"/>
            </a:endParaRPr>
          </a:p>
        </p:txBody>
      </p:sp>
      <p:sp>
        <p:nvSpPr>
          <p:cNvPr id="1049631" name="标题 1"/>
          <p:cNvSpPr>
            <a:spLocks noGrp="1"/>
          </p:cNvSpPr>
          <p:nvPr>
            <p:ph type="title"/>
          </p:nvPr>
        </p:nvSpPr>
        <p:spPr>
          <a:xfrm>
            <a:off x="457200" y="206014"/>
            <a:ext cx="8229600" cy="529661"/>
          </a:xfrm>
          <a:prstGeom prst="rect">
            <a:avLst/>
          </a:prstGeom>
        </p:spPr>
        <p:txBody>
          <a:bodyPr/>
          <a:lstStyle/>
          <a:p>
            <a:r>
              <a:rPr lang="zh-CN" altLang="en-US" dirty="0"/>
              <a:t>单击此处编辑母版标题样式</a:t>
            </a:r>
          </a:p>
        </p:txBody>
      </p:sp>
      <p:sp>
        <p:nvSpPr>
          <p:cNvPr id="1049632" name="文本占位符 2"/>
          <p:cNvSpPr>
            <a:spLocks noGrp="1"/>
          </p:cNvSpPr>
          <p:nvPr>
            <p:ph type="body" idx="1"/>
          </p:nvPr>
        </p:nvSpPr>
        <p:spPr>
          <a:xfrm>
            <a:off x="457200" y="1275830"/>
            <a:ext cx="4040188" cy="247582"/>
          </a:xfrm>
          <a:prstGeom prst="rect">
            <a:avLst/>
          </a:prstGeom>
          <a:solidFill>
            <a:srgbClr val="FFFFCC"/>
          </a:solidFill>
          <a:ln w="9525">
            <a:noFill/>
            <a:miter lim="800000"/>
          </a:ln>
        </p:spPr>
        <p:txBody>
          <a:bodyPr/>
          <a:lstStyle>
            <a:lvl1pPr algn="ctr">
              <a:buNone/>
              <a:defRPr lang="zh-CN" altLang="en-US" sz="1500" b="1" kern="1200" dirty="0" smtClean="0">
                <a:solidFill>
                  <a:srgbClr val="003399"/>
                </a:solidFill>
                <a:latin typeface="黑体" panose="02010609060101010101" pitchFamily="2" charset="-122"/>
                <a:ea typeface="黑体" panose="02010609060101010101" pitchFamily="2" charset="-122"/>
                <a:cs typeface="+mj-cs"/>
              </a:defRPr>
            </a:lvl1pPr>
          </a:lstStyle>
          <a:p>
            <a:pPr lvl="0"/>
            <a:r>
              <a:rPr lang="zh-CN" altLang="en-US" dirty="0"/>
              <a:t>单击此处编辑母版文本样式</a:t>
            </a:r>
          </a:p>
        </p:txBody>
      </p:sp>
      <p:sp>
        <p:nvSpPr>
          <p:cNvPr id="1049633" name="内容占位符 3"/>
          <p:cNvSpPr>
            <a:spLocks noGrp="1"/>
          </p:cNvSpPr>
          <p:nvPr>
            <p:ph sz="half" idx="2"/>
          </p:nvPr>
        </p:nvSpPr>
        <p:spPr>
          <a:xfrm>
            <a:off x="457200" y="3735885"/>
            <a:ext cx="4040188" cy="1158980"/>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p:txBody>
      </p:sp>
      <p:sp>
        <p:nvSpPr>
          <p:cNvPr id="1049634" name="文本占位符 4"/>
          <p:cNvSpPr>
            <a:spLocks noGrp="1"/>
          </p:cNvSpPr>
          <p:nvPr>
            <p:ph type="body" sz="quarter" idx="3"/>
          </p:nvPr>
        </p:nvSpPr>
        <p:spPr>
          <a:xfrm>
            <a:off x="4645027" y="1275830"/>
            <a:ext cx="4041775" cy="247582"/>
          </a:xfrm>
          <a:prstGeom prst="rect">
            <a:avLst/>
          </a:prstGeom>
          <a:solidFill>
            <a:srgbClr val="FFFFCC"/>
          </a:solidFill>
          <a:ln w="9525">
            <a:noFill/>
            <a:miter lim="800000"/>
          </a:ln>
        </p:spPr>
        <p:txBody>
          <a:bodyPr/>
          <a:lstStyle>
            <a:lvl1pPr algn="ctr">
              <a:buNone/>
              <a:defRPr lang="zh-CN" altLang="en-US" sz="1500" b="1" kern="1200" dirty="0" smtClean="0">
                <a:solidFill>
                  <a:srgbClr val="003399"/>
                </a:solidFill>
                <a:latin typeface="黑体" panose="02010609060101010101" pitchFamily="2" charset="-122"/>
                <a:ea typeface="黑体" panose="02010609060101010101" pitchFamily="2" charset="-122"/>
                <a:cs typeface="+mj-cs"/>
              </a:defRPr>
            </a:lvl1pPr>
          </a:lstStyle>
          <a:p>
            <a:pPr lvl="0"/>
            <a:r>
              <a:rPr lang="zh-CN" altLang="en-US" dirty="0"/>
              <a:t>单击此处编辑母版文本样式</a:t>
            </a:r>
          </a:p>
        </p:txBody>
      </p:sp>
      <p:sp>
        <p:nvSpPr>
          <p:cNvPr id="1049635" name="内容占位符 5"/>
          <p:cNvSpPr>
            <a:spLocks noGrp="1"/>
          </p:cNvSpPr>
          <p:nvPr>
            <p:ph sz="quarter" idx="4"/>
          </p:nvPr>
        </p:nvSpPr>
        <p:spPr>
          <a:xfrm>
            <a:off x="4645027" y="3735885"/>
            <a:ext cx="4041775" cy="1158980"/>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p:txBody>
      </p:sp>
      <p:sp>
        <p:nvSpPr>
          <p:cNvPr id="1049636" name="内容占位符 3"/>
          <p:cNvSpPr>
            <a:spLocks noGrp="1"/>
          </p:cNvSpPr>
          <p:nvPr>
            <p:ph sz="half" idx="10"/>
          </p:nvPr>
        </p:nvSpPr>
        <p:spPr>
          <a:xfrm>
            <a:off x="467544" y="1521252"/>
            <a:ext cx="4040188" cy="2185273"/>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p:txBody>
      </p:sp>
      <p:sp>
        <p:nvSpPr>
          <p:cNvPr id="1049637" name="内容占位符 3"/>
          <p:cNvSpPr>
            <a:spLocks noGrp="1"/>
          </p:cNvSpPr>
          <p:nvPr>
            <p:ph sz="half" idx="11"/>
          </p:nvPr>
        </p:nvSpPr>
        <p:spPr>
          <a:xfrm>
            <a:off x="4644008" y="1521252"/>
            <a:ext cx="4040188" cy="2185273"/>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p:txBody>
      </p:sp>
      <p:sp>
        <p:nvSpPr>
          <p:cNvPr id="1049638" name="文本占位符 20"/>
          <p:cNvSpPr>
            <a:spLocks noGrp="1"/>
          </p:cNvSpPr>
          <p:nvPr>
            <p:ph type="body" sz="quarter" idx="18"/>
          </p:nvPr>
        </p:nvSpPr>
        <p:spPr>
          <a:xfrm>
            <a:off x="467544" y="789690"/>
            <a:ext cx="4537075" cy="438227"/>
          </a:xfrm>
          <a:prstGeom prst="rect">
            <a:avLst/>
          </a:prstGeom>
        </p:spPr>
        <p:txBody>
          <a:bodyPr/>
          <a:lstStyle>
            <a:lvl1pPr marL="0" indent="0">
              <a:buNone/>
              <a:defRPr sz="2100" b="1">
                <a:solidFill>
                  <a:schemeClr val="bg1"/>
                </a:solidFill>
                <a:latin typeface="楷体_GB2312" pitchFamily="49" charset="-122"/>
                <a:ea typeface="楷体_GB2312" pitchFamily="49" charset="-122"/>
              </a:defRPr>
            </a:lvl1pPr>
          </a:lstStyle>
          <a:p>
            <a:pPr lvl="0"/>
            <a:r>
              <a:rPr lang="zh-CN" altLang="en-US" dirty="0"/>
              <a:t>单击此处编辑母版文本样式</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1049139" name="标题 1"/>
          <p:cNvSpPr>
            <a:spLocks noGrp="1"/>
          </p:cNvSpPr>
          <p:nvPr>
            <p:ph type="title"/>
          </p:nvPr>
        </p:nvSpPr>
        <p:spPr>
          <a:xfrm>
            <a:off x="457200" y="206014"/>
            <a:ext cx="8229600" cy="529661"/>
          </a:xfrm>
        </p:spPr>
        <p:txBody>
          <a:bodyPr/>
          <a:lstStyle>
            <a:lvl1pPr>
              <a:defRPr b="1"/>
            </a:lvl1pPr>
          </a:lstStyle>
          <a:p>
            <a:r>
              <a:rPr lang="zh-CN" altLang="en-US"/>
              <a:t>单击此处编辑母版标题样式</a:t>
            </a:r>
            <a:endParaRPr lang="zh-CN" altLang="en-US" dirty="0"/>
          </a:p>
        </p:txBody>
      </p:sp>
      <p:sp>
        <p:nvSpPr>
          <p:cNvPr id="1049140" name="图片占位符 3"/>
          <p:cNvSpPr>
            <a:spLocks noGrp="1"/>
          </p:cNvSpPr>
          <p:nvPr>
            <p:ph type="pic" sz="quarter" idx="14"/>
          </p:nvPr>
        </p:nvSpPr>
        <p:spPr>
          <a:xfrm>
            <a:off x="1332063" y="1437875"/>
            <a:ext cx="6264275" cy="2055173"/>
          </a:xfrm>
        </p:spPr>
        <p:txBody>
          <a:bodyPr/>
          <a:lstStyle>
            <a:lvl1pPr marL="0" indent="0">
              <a:buNone/>
            </a:lvl1pPr>
          </a:lstStyle>
          <a:p>
            <a:pPr lvl="0"/>
            <a:endParaRPr lang="zh-CN" altLang="en-US" noProof="0" dirty="0"/>
          </a:p>
        </p:txBody>
      </p:sp>
      <p:sp>
        <p:nvSpPr>
          <p:cNvPr id="1049141" name="文本占位符 5"/>
          <p:cNvSpPr>
            <a:spLocks noGrp="1"/>
          </p:cNvSpPr>
          <p:nvPr>
            <p:ph type="body" sz="quarter" idx="15"/>
          </p:nvPr>
        </p:nvSpPr>
        <p:spPr>
          <a:xfrm>
            <a:off x="1944688" y="3545020"/>
            <a:ext cx="5147592" cy="269128"/>
          </a:xfrm>
          <a:solidFill>
            <a:srgbClr val="FFFFCC"/>
          </a:solidFill>
        </p:spPr>
        <p:txBody>
          <a:bodyPr/>
          <a:lstStyle>
            <a:lvl1pPr marL="0" indent="0" algn="ctr" rtl="0" eaLnBrk="0" fontAlgn="base" hangingPunct="0">
              <a:spcBef>
                <a:spcPct val="0"/>
              </a:spcBef>
              <a:spcAft>
                <a:spcPct val="0"/>
              </a:spcAft>
              <a:buNone/>
              <a:defRPr lang="zh-CN" altLang="en-US" sz="1500" b="1" kern="1200" dirty="0">
                <a:solidFill>
                  <a:srgbClr val="003399"/>
                </a:solidFill>
                <a:latin typeface="黑体" panose="02010609060101010101" pitchFamily="2" charset="-122"/>
                <a:ea typeface="黑体" panose="02010609060101010101" pitchFamily="2" charset="-122"/>
                <a:cs typeface="+mj-cs"/>
              </a:defRPr>
            </a:lvl1pPr>
          </a:lstStyle>
          <a:p>
            <a:pPr lvl="0"/>
            <a:r>
              <a:rPr lang="zh-CN" altLang="en-US" dirty="0"/>
              <a:t>单击此处编辑母版文本样式</a:t>
            </a:r>
          </a:p>
        </p:txBody>
      </p:sp>
      <p:sp>
        <p:nvSpPr>
          <p:cNvPr id="1049142" name="文本占位符 7"/>
          <p:cNvSpPr>
            <a:spLocks noGrp="1"/>
          </p:cNvSpPr>
          <p:nvPr>
            <p:ph type="body" sz="quarter" idx="16"/>
          </p:nvPr>
        </p:nvSpPr>
        <p:spPr>
          <a:xfrm>
            <a:off x="468314" y="3921525"/>
            <a:ext cx="8207375" cy="919324"/>
          </a:xfrm>
        </p:spPr>
        <p:txBody>
          <a:body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1049143" name="文本占位符 20"/>
          <p:cNvSpPr>
            <a:spLocks noGrp="1"/>
          </p:cNvSpPr>
          <p:nvPr>
            <p:ph type="body" sz="quarter" idx="18"/>
          </p:nvPr>
        </p:nvSpPr>
        <p:spPr>
          <a:xfrm>
            <a:off x="467544" y="837603"/>
            <a:ext cx="4537075" cy="438227"/>
          </a:xfrm>
        </p:spPr>
        <p:txBody>
          <a:bodyPr/>
          <a:lstStyle>
            <a:lvl1pPr marL="0" indent="0">
              <a:buNone/>
              <a:defRPr sz="2100" b="1">
                <a:solidFill>
                  <a:schemeClr val="bg1"/>
                </a:solidFill>
                <a:latin typeface="楷体_GB2312" pitchFamily="49" charset="-122"/>
                <a:ea typeface="楷体_GB2312" pitchFamily="49" charset="-122"/>
              </a:defRPr>
            </a:lvl1pPr>
          </a:lstStyle>
          <a:p>
            <a:pPr lvl="0"/>
            <a:r>
              <a:rPr lang="zh-CN" altLang="en-US"/>
              <a:t>单击此处编辑母版文本样式</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097300" name="图片 54"/>
          <p:cNvPicPr>
            <a:picLocks noChangeAspect="1"/>
          </p:cNvPicPr>
          <p:nvPr userDrawn="1"/>
        </p:nvPicPr>
        <p:blipFill>
          <a:blip r:embed="rId2" cstate="print"/>
          <a:srcRect/>
          <a:stretch>
            <a:fillRect/>
          </a:stretch>
        </p:blipFill>
        <p:spPr bwMode="auto">
          <a:xfrm>
            <a:off x="7086600" y="171480"/>
            <a:ext cx="1685925" cy="644241"/>
          </a:xfrm>
          <a:prstGeom prst="rect">
            <a:avLst/>
          </a:prstGeom>
          <a:noFill/>
          <a:ln>
            <a:noFill/>
          </a:ln>
        </p:spPr>
      </p:pic>
      <p:sp>
        <p:nvSpPr>
          <p:cNvPr id="1049609" name="日期占位符 3"/>
          <p:cNvSpPr>
            <a:spLocks noGrp="1"/>
          </p:cNvSpPr>
          <p:nvPr>
            <p:ph type="dt" sz="half" idx="10"/>
          </p:nvPr>
        </p:nvSpPr>
        <p:spPr>
          <a:xfrm>
            <a:off x="457200" y="4768096"/>
            <a:ext cx="2133600" cy="273892"/>
          </a:xfrm>
          <a:prstGeom prst="rect">
            <a:avLst/>
          </a:prstGeom>
        </p:spPr>
        <p:txBody>
          <a:bodyPr/>
          <a:lstStyle>
            <a:lvl1pPr algn="ctr">
              <a:spcBef>
                <a:spcPts val="185"/>
              </a:spcBef>
              <a:defRPr kumimoji="1"/>
            </a:lvl1pPr>
          </a:lstStyle>
          <a:p>
            <a:endParaRPr lang="en-US" altLang="zh-CN">
              <a:solidFill>
                <a:prstClr val="black">
                  <a:tint val="75000"/>
                </a:prstClr>
              </a:solidFill>
            </a:endParaRPr>
          </a:p>
        </p:txBody>
      </p:sp>
      <p:sp>
        <p:nvSpPr>
          <p:cNvPr id="1049610" name="页脚占位符 4"/>
          <p:cNvSpPr>
            <a:spLocks noGrp="1"/>
          </p:cNvSpPr>
          <p:nvPr>
            <p:ph type="ftr" sz="quarter" idx="11"/>
          </p:nvPr>
        </p:nvSpPr>
        <p:spPr>
          <a:xfrm>
            <a:off x="3124200" y="4768096"/>
            <a:ext cx="2895600" cy="273892"/>
          </a:xfrm>
          <a:prstGeom prst="rect">
            <a:avLst/>
          </a:prstGeom>
        </p:spPr>
        <p:txBody>
          <a:bodyPr/>
          <a:lstStyle>
            <a:lvl1pPr>
              <a:spcBef>
                <a:spcPts val="185"/>
              </a:spcBef>
              <a:defRPr kumimoji="1"/>
            </a:lvl1pPr>
          </a:lstStyle>
          <a:p>
            <a:endParaRPr lang="en-US" altLang="zh-CN">
              <a:solidFill>
                <a:prstClr val="black">
                  <a:tint val="75000"/>
                </a:prstClr>
              </a:solidFill>
            </a:endParaRPr>
          </a:p>
        </p:txBody>
      </p:sp>
      <p:sp>
        <p:nvSpPr>
          <p:cNvPr id="1049611" name="灯片编号占位符 5"/>
          <p:cNvSpPr>
            <a:spLocks noGrp="1"/>
          </p:cNvSpPr>
          <p:nvPr>
            <p:ph type="sldNum" sz="quarter" idx="12"/>
          </p:nvPr>
        </p:nvSpPr>
        <p:spPr>
          <a:xfrm>
            <a:off x="6553200" y="4768096"/>
            <a:ext cx="2133600" cy="273892"/>
          </a:xfrm>
          <a:prstGeom prst="rect">
            <a:avLst/>
          </a:prstGeom>
        </p:spPr>
        <p:txBody>
          <a:bodyPr/>
          <a:lstStyle>
            <a:lvl1pPr>
              <a:spcBef>
                <a:spcPts val="185"/>
              </a:spcBef>
              <a:defRPr kumimoji="1"/>
            </a:lvl1pPr>
          </a:lstStyle>
          <a:p>
            <a:fld id="{F9FB0742-DA79-44A9-B723-C1864913B9DD}" type="slidenum">
              <a:rPr lang="zh-CN" altLang="en-US">
                <a:solidFill>
                  <a:prstClr val="black">
                    <a:tint val="75000"/>
                  </a:prstClr>
                </a:solidFill>
              </a:rPr>
              <a:t>‹#›</a:t>
            </a:fld>
            <a:endParaRPr lang="en-US" altLang="zh-CN">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1049497" name="标题 1"/>
          <p:cNvSpPr>
            <a:spLocks noGrp="1"/>
          </p:cNvSpPr>
          <p:nvPr>
            <p:ph type="title"/>
          </p:nvPr>
        </p:nvSpPr>
        <p:spPr>
          <a:xfrm>
            <a:off x="457200" y="206014"/>
            <a:ext cx="8229600" cy="857400"/>
          </a:xfrm>
          <a:prstGeom prst="rect">
            <a:avLst/>
          </a:prstGeom>
        </p:spPr>
        <p:txBody>
          <a:bodyPr/>
          <a:lstStyle/>
          <a:p>
            <a:r>
              <a:rPr lang="zh-CN" altLang="en-US"/>
              <a:t>单击此处编辑母版标题样式</a:t>
            </a:r>
          </a:p>
        </p:txBody>
      </p:sp>
      <p:sp>
        <p:nvSpPr>
          <p:cNvPr id="1049498" name="日期占位符 2"/>
          <p:cNvSpPr>
            <a:spLocks noGrp="1"/>
          </p:cNvSpPr>
          <p:nvPr>
            <p:ph type="dt" sz="half" idx="10"/>
          </p:nvPr>
        </p:nvSpPr>
        <p:spPr>
          <a:xfrm>
            <a:off x="457200" y="4768097"/>
            <a:ext cx="2133600" cy="273892"/>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charset="0"/>
              </a:defRPr>
            </a:lvl1pPr>
          </a:lstStyle>
          <a:p>
            <a:fld id="{B5445C0E-FBDA-4183-87E8-BA95766920AF}" type="datetime1">
              <a:rPr lang="zh-CN" altLang="en-US"/>
              <a:t>2023/10/6</a:t>
            </a:fld>
            <a:endParaRPr lang="zh-CN" altLang="en-US"/>
          </a:p>
        </p:txBody>
      </p:sp>
      <p:sp>
        <p:nvSpPr>
          <p:cNvPr id="1049499" name="页脚占位符 3"/>
          <p:cNvSpPr>
            <a:spLocks noGrp="1"/>
          </p:cNvSpPr>
          <p:nvPr>
            <p:ph type="ftr" sz="quarter" idx="11"/>
          </p:nvPr>
        </p:nvSpPr>
        <p:spPr>
          <a:xfrm>
            <a:off x="3124200" y="4768097"/>
            <a:ext cx="2895600" cy="273892"/>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charset="0"/>
              </a:defRPr>
            </a:lvl1pPr>
          </a:lstStyle>
          <a:p>
            <a:endParaRPr lang="zh-CN" altLang="zh-CN"/>
          </a:p>
        </p:txBody>
      </p:sp>
      <p:sp>
        <p:nvSpPr>
          <p:cNvPr id="1049500" name="灯片编号占位符 4"/>
          <p:cNvSpPr>
            <a:spLocks noGrp="1"/>
          </p:cNvSpPr>
          <p:nvPr>
            <p:ph type="sldNum" sz="quarter" idx="12"/>
          </p:nvPr>
        </p:nvSpPr>
        <p:spPr>
          <a:xfrm>
            <a:off x="6553200" y="4768097"/>
            <a:ext cx="2133600" cy="273892"/>
          </a:xfrm>
          <a:prstGeom prst="rect">
            <a:avLst/>
          </a:prstGeom>
        </p:spPr>
        <p:txBody>
          <a:bodyPr vert="horz" wrap="square" lIns="91440" tIns="45720" rIns="91440" bIns="45720" numCol="1" anchor="t" anchorCtr="0" compatLnSpc="1"/>
          <a:lstStyle>
            <a:lvl1pPr>
              <a:defRPr>
                <a:solidFill>
                  <a:srgbClr val="000000"/>
                </a:solidFill>
                <a:latin typeface="Calibri" panose="020F0502020204030204" charset="0"/>
              </a:defRPr>
            </a:lvl1pPr>
          </a:lstStyle>
          <a:p>
            <a:fld id="{514DDD8F-C573-4400-B6F8-E325DF533A26}"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lum/>
          </a:blip>
          <a:srcRect/>
          <a:stretch>
            <a:fillRect/>
          </a:stretch>
        </a:blipFill>
        <a:effectLst/>
      </p:bgPr>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457200" y="206014"/>
            <a:ext cx="8229600" cy="857400"/>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457200" y="1200361"/>
            <a:ext cx="8229600" cy="3395066"/>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48578" name="日期占位符 3"/>
          <p:cNvSpPr>
            <a:spLocks noGrp="1"/>
          </p:cNvSpPr>
          <p:nvPr>
            <p:ph type="dt" sz="half" idx="2"/>
          </p:nvPr>
        </p:nvSpPr>
        <p:spPr>
          <a:xfrm>
            <a:off x="457200" y="4768097"/>
            <a:ext cx="21336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BD03DDF1-1A3C-4360-8C80-8743BD67B85B}" type="datetimeFigureOut">
              <a:rPr lang="zh-CN" altLang="en-US" smtClean="0">
                <a:solidFill>
                  <a:prstClr val="black">
                    <a:tint val="75000"/>
                  </a:prstClr>
                </a:solidFill>
              </a:rPr>
              <a:t>2023/10/6</a:t>
            </a:fld>
            <a:endParaRPr lang="zh-CN" altLang="en-US">
              <a:solidFill>
                <a:prstClr val="black">
                  <a:tint val="75000"/>
                </a:prstClr>
              </a:solidFill>
            </a:endParaRPr>
          </a:p>
        </p:txBody>
      </p:sp>
      <p:sp>
        <p:nvSpPr>
          <p:cNvPr id="1048579" name="页脚占位符 4"/>
          <p:cNvSpPr>
            <a:spLocks noGrp="1"/>
          </p:cNvSpPr>
          <p:nvPr>
            <p:ph type="ftr" sz="quarter" idx="3"/>
          </p:nvPr>
        </p:nvSpPr>
        <p:spPr>
          <a:xfrm>
            <a:off x="3124200" y="4768097"/>
            <a:ext cx="28956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1048580" name="灯片编号占位符 5"/>
          <p:cNvSpPr>
            <a:spLocks noGrp="1"/>
          </p:cNvSpPr>
          <p:nvPr>
            <p:ph type="sldNum" sz="quarter" idx="4"/>
          </p:nvPr>
        </p:nvSpPr>
        <p:spPr>
          <a:xfrm>
            <a:off x="6553200" y="4768097"/>
            <a:ext cx="21336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DF66DD24-5641-4875-8F43-A28BD373B8C4}"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6" Type="http://schemas.openxmlformats.org/officeDocument/2006/relationships/tags" Target="../tags/tag26.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slideLayout" Target="../slideLayouts/slideLayout7.xml"/><Relationship Id="rId63" Type="http://schemas.openxmlformats.org/officeDocument/2006/relationships/image" Target="../media/image32.png"/><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image" Target="../media/image27.png"/><Relationship Id="rId66" Type="http://schemas.openxmlformats.org/officeDocument/2006/relationships/image" Target="../media/image35.png"/><Relationship Id="rId5" Type="http://schemas.openxmlformats.org/officeDocument/2006/relationships/tags" Target="../tags/tag5.xml"/><Relationship Id="rId61" Type="http://schemas.openxmlformats.org/officeDocument/2006/relationships/image" Target="../media/image30.png"/><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notesSlide" Target="../notesSlides/notesSlide9.xml"/><Relationship Id="rId64" Type="http://schemas.openxmlformats.org/officeDocument/2006/relationships/image" Target="../media/image33.png"/><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image" Target="../media/image28.png"/><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image" Target="../media/image31.png"/><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image" Target="../media/image26.png"/><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image" Target="../media/image29.png"/><Relationship Id="rId65" Type="http://schemas.openxmlformats.org/officeDocument/2006/relationships/image" Target="../media/image34.png"/><Relationship Id="rId4" Type="http://schemas.openxmlformats.org/officeDocument/2006/relationships/tags" Target="../tags/tag4.xml"/><Relationship Id="rId9" Type="http://schemas.openxmlformats.org/officeDocument/2006/relationships/tags" Target="../tags/tag9.xml"/><Relationship Id="rId13" Type="http://schemas.openxmlformats.org/officeDocument/2006/relationships/tags" Target="../tags/tag13.xml"/><Relationship Id="rId18" Type="http://schemas.openxmlformats.org/officeDocument/2006/relationships/tags" Target="../tags/tag18.xml"/><Relationship Id="rId39" Type="http://schemas.openxmlformats.org/officeDocument/2006/relationships/tags" Target="../tags/tag39.xml"/></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57.xml"/><Relationship Id="rId7" Type="http://schemas.openxmlformats.org/officeDocument/2006/relationships/image" Target="../media/image36.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Layout" Target="../slideLayouts/slideLayout7.xml"/><Relationship Id="rId11" Type="http://schemas.openxmlformats.org/officeDocument/2006/relationships/image" Target="../media/image40.jpeg"/><Relationship Id="rId5" Type="http://schemas.openxmlformats.org/officeDocument/2006/relationships/tags" Target="../tags/tag59.xml"/><Relationship Id="rId10" Type="http://schemas.openxmlformats.org/officeDocument/2006/relationships/image" Target="../media/image39.jpeg"/><Relationship Id="rId4" Type="http://schemas.openxmlformats.org/officeDocument/2006/relationships/tags" Target="../tags/tag58.xml"/><Relationship Id="rId9"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30853"/>
            <a:ext cx="7772400" cy="1200329"/>
          </a:xfrm>
          <a:noFill/>
          <a:ln>
            <a:noFill/>
          </a:ln>
          <a:effectLst>
            <a:outerShdw dist="38100" algn="l" rotWithShape="0">
              <a:schemeClr val="accent1">
                <a:lumMod val="75000"/>
              </a:schemeClr>
            </a:outerShdw>
          </a:effectLst>
        </p:spPr>
        <p:txBody>
          <a:bodyPr wrap="square" rtlCol="0">
            <a:spAutoFit/>
          </a:bodyPr>
          <a:lstStyle/>
          <a:p>
            <a:pPr defTabSz="914400"/>
            <a:r>
              <a:rPr lang="en-US" altLang="zh-CN" dirty="0">
                <a:ln w="15875" cap="flat" cmpd="sng">
                  <a:noFill/>
                  <a:round/>
                </a:ln>
                <a:latin typeface="Times New Roman" panose="02020603050405020304" pitchFamily="18" charset="0"/>
                <a:ea typeface="+mn-ea"/>
                <a:cs typeface="Times New Roman" panose="02020603050405020304" pitchFamily="18" charset="0"/>
              </a:rPr>
              <a:t>Practice and Reflection on </a:t>
            </a:r>
            <a:br>
              <a:rPr lang="en-US" altLang="zh-CN" dirty="0">
                <a:ln w="15875" cap="flat" cmpd="sng">
                  <a:noFill/>
                  <a:round/>
                </a:ln>
                <a:latin typeface="Times New Roman" panose="02020603050405020304" pitchFamily="18" charset="0"/>
                <a:ea typeface="+mn-ea"/>
                <a:cs typeface="Times New Roman" panose="02020603050405020304" pitchFamily="18" charset="0"/>
              </a:rPr>
            </a:br>
            <a:r>
              <a:rPr lang="en-US" altLang="zh-CN" dirty="0">
                <a:ln w="15875" cap="flat" cmpd="sng">
                  <a:noFill/>
                  <a:round/>
                </a:ln>
                <a:latin typeface="Times New Roman" panose="02020603050405020304" pitchFamily="18" charset="0"/>
                <a:ea typeface="+mn-ea"/>
                <a:cs typeface="Times New Roman" panose="02020603050405020304" pitchFamily="18" charset="0"/>
              </a:rPr>
              <a:t>CMA Public-Private Engagement</a:t>
            </a:r>
            <a:endParaRPr lang="zh-CN" altLang="en-US" dirty="0">
              <a:ln w="15875" cap="flat" cmpd="sng">
                <a:noFill/>
                <a:round/>
              </a:ln>
              <a:latin typeface="Times New Roman" panose="02020603050405020304" pitchFamily="18" charset="0"/>
              <a:ea typeface="+mn-ea"/>
              <a:cs typeface="Times New Roman" panose="02020603050405020304" pitchFamily="18" charset="0"/>
            </a:endParaRPr>
          </a:p>
        </p:txBody>
      </p:sp>
      <p:sp>
        <p:nvSpPr>
          <p:cNvPr id="3" name="副标题 2"/>
          <p:cNvSpPr>
            <a:spLocks noGrp="1"/>
          </p:cNvSpPr>
          <p:nvPr>
            <p:ph type="subTitle" idx="1"/>
          </p:nvPr>
        </p:nvSpPr>
        <p:spPr>
          <a:xfrm>
            <a:off x="1371600" y="3363838"/>
            <a:ext cx="6400800" cy="899480"/>
          </a:xfrm>
        </p:spPr>
        <p:txBody>
          <a:bodyPr>
            <a:noAutofit/>
          </a:bodyPr>
          <a:lstStyle/>
          <a:p>
            <a:r>
              <a:rPr lang="en-US" altLang="zh-CN" sz="1400" dirty="0" err="1">
                <a:solidFill>
                  <a:schemeClr val="accent1">
                    <a:lumMod val="75000"/>
                  </a:schemeClr>
                </a:solidFill>
                <a:effectLst/>
                <a:latin typeface="Arial" panose="020B0604020202020204" pitchFamily="34" charset="0"/>
                <a:cs typeface="Arial" panose="020B0604020202020204" pitchFamily="34" charset="0"/>
              </a:rPr>
              <a:t>Xiaoxiang</a:t>
            </a:r>
            <a:r>
              <a:rPr lang="en-US" altLang="zh-CN" sz="1400" dirty="0">
                <a:solidFill>
                  <a:schemeClr val="accent1">
                    <a:lumMod val="75000"/>
                  </a:schemeClr>
                </a:solidFill>
                <a:effectLst/>
                <a:latin typeface="Arial" panose="020B0604020202020204" pitchFamily="34" charset="0"/>
                <a:cs typeface="Arial" panose="020B0604020202020204" pitchFamily="34" charset="0"/>
              </a:rPr>
              <a:t> ZHU</a:t>
            </a:r>
          </a:p>
          <a:p>
            <a:r>
              <a:rPr lang="en-US" altLang="zh-CN" sz="1400" dirty="0">
                <a:solidFill>
                  <a:schemeClr val="accent1">
                    <a:lumMod val="75000"/>
                  </a:schemeClr>
                </a:solidFill>
                <a:effectLst/>
                <a:latin typeface="Arial" panose="020B0604020202020204" pitchFamily="34" charset="0"/>
                <a:cs typeface="Arial" panose="020B0604020202020204" pitchFamily="34" charset="0"/>
              </a:rPr>
              <a:t>CMA Public Meteorological Service Centre</a:t>
            </a:r>
          </a:p>
          <a:p>
            <a:r>
              <a:rPr lang="zh-CN" altLang="en-US" sz="1400" dirty="0">
                <a:solidFill>
                  <a:schemeClr val="accent1">
                    <a:lumMod val="75000"/>
                  </a:schemeClr>
                </a:solidFill>
                <a:effectLst/>
                <a:latin typeface="Arial" panose="020B0604020202020204" pitchFamily="34" charset="0"/>
                <a:cs typeface="Arial" panose="020B0604020202020204" pitchFamily="34" charset="0"/>
              </a:rPr>
              <a:t>（</a:t>
            </a:r>
            <a:r>
              <a:rPr lang="en-US" altLang="zh-CN" sz="1400" dirty="0">
                <a:solidFill>
                  <a:schemeClr val="accent1">
                    <a:lumMod val="75000"/>
                  </a:schemeClr>
                </a:solidFill>
                <a:effectLst/>
                <a:latin typeface="Arial" panose="020B0604020202020204" pitchFamily="34" charset="0"/>
                <a:cs typeface="Arial" panose="020B0604020202020204" pitchFamily="34" charset="0"/>
              </a:rPr>
              <a:t> National Early Warning Centre </a:t>
            </a:r>
            <a:r>
              <a:rPr lang="zh-CN" altLang="en-US" sz="1400" dirty="0">
                <a:solidFill>
                  <a:schemeClr val="accent1">
                    <a:lumMod val="75000"/>
                  </a:schemeClr>
                </a:solidFill>
                <a:effectLst/>
                <a:latin typeface="Arial" panose="020B0604020202020204" pitchFamily="34" charset="0"/>
                <a:cs typeface="Arial" panose="020B0604020202020204" pitchFamily="34" charset="0"/>
              </a:rPr>
              <a:t>）</a:t>
            </a:r>
            <a:endParaRPr lang="en-US" altLang="zh-CN" sz="1400" dirty="0">
              <a:solidFill>
                <a:schemeClr val="accent1">
                  <a:lumMod val="75000"/>
                </a:schemeClr>
              </a:solidFill>
              <a:effectLst/>
              <a:latin typeface="Arial" panose="020B0604020202020204" pitchFamily="34" charset="0"/>
              <a:cs typeface="Arial" panose="020B0604020202020204" pitchFamily="34" charset="0"/>
            </a:endParaRPr>
          </a:p>
          <a:p>
            <a:r>
              <a:rPr lang="en-US" altLang="zh-CN" sz="1400" dirty="0">
                <a:solidFill>
                  <a:schemeClr val="accent1">
                    <a:lumMod val="75000"/>
                  </a:schemeClr>
                </a:solidFill>
                <a:effectLst/>
                <a:latin typeface="Arial" panose="020B0604020202020204" pitchFamily="34" charset="0"/>
                <a:cs typeface="Arial" panose="020B0604020202020204" pitchFamily="34" charset="0"/>
              </a:rPr>
              <a:t>April 18, 2023</a:t>
            </a:r>
            <a:endParaRPr lang="zh-CN" altLang="en-US" sz="1400" dirty="0">
              <a:solidFill>
                <a:schemeClr val="accent1">
                  <a:lumMod val="75000"/>
                </a:schemeClr>
              </a:solidFill>
              <a:effectLst/>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72BE29-B96F-9EA8-A808-F6E49C815811}"/>
              </a:ext>
            </a:extLst>
          </p:cNvPr>
          <p:cNvSpPr txBox="1">
            <a:spLocks/>
          </p:cNvSpPr>
          <p:nvPr/>
        </p:nvSpPr>
        <p:spPr>
          <a:xfrm>
            <a:off x="683568" y="724172"/>
            <a:ext cx="5472608" cy="857400"/>
          </a:xfrm>
          <a:prstGeom prst="rect">
            <a:avLst/>
          </a:prstGeom>
        </p:spPr>
        <p:txBody>
          <a:bodyPr anchor="ct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4000" b="1" dirty="0">
                <a:solidFill>
                  <a:schemeClr val="accent1"/>
                </a:solidFill>
                <a:latin typeface="Times New Roman" panose="02020603050405020304" pitchFamily="18" charset="0"/>
                <a:cs typeface="Times New Roman" panose="02020603050405020304" pitchFamily="18" charset="0"/>
              </a:rPr>
              <a:t>Outline</a:t>
            </a:r>
            <a:endParaRPr lang="zh-CN" altLang="en-US" sz="4000" b="1" dirty="0">
              <a:solidFill>
                <a:schemeClr val="accent1"/>
              </a:solidFill>
              <a:latin typeface="Times New Roman" panose="02020603050405020304" pitchFamily="18" charset="0"/>
              <a:cs typeface="Times New Roman" panose="02020603050405020304" pitchFamily="18" charset="0"/>
            </a:endParaRPr>
          </a:p>
        </p:txBody>
      </p:sp>
      <p:sp>
        <p:nvSpPr>
          <p:cNvPr id="3" name="内容占位符 2">
            <a:extLst>
              <a:ext uri="{FF2B5EF4-FFF2-40B4-BE49-F238E27FC236}">
                <a16:creationId xmlns:a16="http://schemas.microsoft.com/office/drawing/2014/main" id="{58A646E6-83E9-D58E-1C7C-C2034055120D}"/>
              </a:ext>
            </a:extLst>
          </p:cNvPr>
          <p:cNvSpPr txBox="1">
            <a:spLocks/>
          </p:cNvSpPr>
          <p:nvPr/>
        </p:nvSpPr>
        <p:spPr>
          <a:xfrm>
            <a:off x="755576" y="1563638"/>
            <a:ext cx="8229600" cy="2181458"/>
          </a:xfrm>
          <a:prstGeom prst="rect">
            <a:avLst/>
          </a:prstGeom>
        </p:spPr>
        <p:txBody>
          <a:bodyPr/>
          <a:lst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a:lstStyle>
          <a:p>
            <a:pPr marL="0" indent="0">
              <a:buNone/>
            </a:pPr>
            <a:r>
              <a:rPr lang="en-US" altLang="zh-CN" sz="3200" b="1" dirty="0">
                <a:solidFill>
                  <a:schemeClr val="accent1"/>
                </a:solidFill>
                <a:latin typeface="Arial" panose="020B0604020202020204" pitchFamily="34" charset="0"/>
                <a:cs typeface="Arial" panose="020B0604020202020204" pitchFamily="34" charset="0"/>
              </a:rPr>
              <a:t>I.   </a:t>
            </a:r>
            <a:r>
              <a:rPr lang="en-US" altLang="zh-CN" sz="2000" b="1" dirty="0">
                <a:solidFill>
                  <a:schemeClr val="tx2"/>
                </a:solidFill>
                <a:latin typeface="Arial" panose="020B0604020202020204" pitchFamily="34" charset="0"/>
                <a:cs typeface="Arial" panose="020B0604020202020204" pitchFamily="34" charset="0"/>
              </a:rPr>
              <a:t>Principles and legal Basis</a:t>
            </a:r>
            <a:endParaRPr lang="zh-CN" altLang="zh-CN" sz="2000" dirty="0">
              <a:solidFill>
                <a:schemeClr val="tx2"/>
              </a:solidFill>
              <a:latin typeface="Arial" panose="020B0604020202020204" pitchFamily="34" charset="0"/>
              <a:cs typeface="Arial" panose="020B0604020202020204" pitchFamily="34" charset="0"/>
            </a:endParaRPr>
          </a:p>
          <a:p>
            <a:pPr marL="0" indent="0">
              <a:buNone/>
            </a:pPr>
            <a:r>
              <a:rPr lang="en-US" altLang="zh-CN" sz="3200" b="1" dirty="0">
                <a:solidFill>
                  <a:schemeClr val="accent1"/>
                </a:solidFill>
                <a:latin typeface="Arial" panose="020B0604020202020204" pitchFamily="34" charset="0"/>
                <a:cs typeface="Arial" panose="020B0604020202020204" pitchFamily="34" charset="0"/>
              </a:rPr>
              <a:t>II.  </a:t>
            </a:r>
            <a:r>
              <a:rPr lang="en-US" altLang="zh-CN" sz="2000" b="1" dirty="0">
                <a:solidFill>
                  <a:schemeClr val="tx2"/>
                </a:solidFill>
                <a:latin typeface="Arial" panose="020B0604020202020204" pitchFamily="34" charset="0"/>
                <a:cs typeface="Arial" panose="020B0604020202020204" pitchFamily="34" charset="0"/>
              </a:rPr>
              <a:t>The concept of Public-Private Engagement development</a:t>
            </a:r>
            <a:endParaRPr lang="zh-CN" altLang="zh-CN" sz="2000" b="1" dirty="0">
              <a:solidFill>
                <a:schemeClr val="tx2"/>
              </a:solidFill>
              <a:latin typeface="Arial" panose="020B0604020202020204" pitchFamily="34" charset="0"/>
              <a:cs typeface="Arial" panose="020B0604020202020204" pitchFamily="34" charset="0"/>
            </a:endParaRPr>
          </a:p>
          <a:p>
            <a:pPr marL="0" indent="0">
              <a:buNone/>
            </a:pPr>
            <a:r>
              <a:rPr lang="en-US" altLang="zh-CN" sz="3200" b="1" dirty="0">
                <a:solidFill>
                  <a:schemeClr val="accent1"/>
                </a:solidFill>
                <a:latin typeface="Arial" panose="020B0604020202020204" pitchFamily="34" charset="0"/>
                <a:cs typeface="Arial" panose="020B0604020202020204" pitchFamily="34" charset="0"/>
              </a:rPr>
              <a:t>III. </a:t>
            </a:r>
            <a:r>
              <a:rPr lang="en-US" altLang="zh-CN" sz="2000" b="1" dirty="0">
                <a:solidFill>
                  <a:schemeClr val="tx2"/>
                </a:solidFill>
                <a:latin typeface="Arial" panose="020B0604020202020204" pitchFamily="34" charset="0"/>
                <a:cs typeface="Arial" panose="020B0604020202020204" pitchFamily="34" charset="0"/>
              </a:rPr>
              <a:t>CMA’s practice in PPE</a:t>
            </a:r>
            <a:endParaRPr lang="zh-CN" altLang="zh-CN" sz="2000" dirty="0">
              <a:solidFill>
                <a:schemeClr val="tx2"/>
              </a:solidFill>
              <a:latin typeface="Arial" panose="020B0604020202020204" pitchFamily="34" charset="0"/>
              <a:cs typeface="Arial" panose="020B0604020202020204" pitchFamily="34" charset="0"/>
            </a:endParaRPr>
          </a:p>
          <a:p>
            <a:pPr marL="0" indent="0">
              <a:buNone/>
            </a:pPr>
            <a:r>
              <a:rPr lang="en-US" altLang="zh-CN" sz="3200" b="1" dirty="0">
                <a:solidFill>
                  <a:schemeClr val="accent1"/>
                </a:solidFill>
                <a:latin typeface="Arial" panose="020B0604020202020204" pitchFamily="34" charset="0"/>
                <a:cs typeface="Arial" panose="020B0604020202020204" pitchFamily="34" charset="0"/>
              </a:rPr>
              <a:t>IV. </a:t>
            </a:r>
            <a:r>
              <a:rPr lang="en-US" altLang="zh-CN" sz="2000" b="1" dirty="0">
                <a:solidFill>
                  <a:schemeClr val="tx2"/>
                </a:solidFill>
                <a:latin typeface="Arial" panose="020B0604020202020204" pitchFamily="34" charset="0"/>
                <a:cs typeface="Arial" panose="020B0604020202020204" pitchFamily="34" charset="0"/>
              </a:rPr>
              <a:t>Way forward</a:t>
            </a:r>
            <a:endParaRPr lang="zh-CN" altLang="en-US" sz="2000" dirty="0">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67544" y="321841"/>
            <a:ext cx="8229600" cy="857250"/>
          </a:xfrm>
        </p:spPr>
        <p:txBody>
          <a:bodyPr>
            <a:normAutofit/>
          </a:body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 Principles and Legal Basis</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4294967295"/>
          </p:nvPr>
        </p:nvSpPr>
        <p:spPr>
          <a:xfrm>
            <a:off x="484163" y="1059582"/>
            <a:ext cx="8234362" cy="3884613"/>
          </a:xfrm>
        </p:spPr>
        <p:txBody>
          <a:bodyPr>
            <a:normAutofit/>
          </a:bodyPr>
          <a:lstStyle/>
          <a:p>
            <a:pPr>
              <a:lnSpc>
                <a:spcPct val="150000"/>
              </a:lnSpc>
              <a:buClr>
                <a:schemeClr val="accent1"/>
              </a:buClr>
              <a:buFont typeface="Wingdings" panose="05000000000000000000" pitchFamily="2" charset="2"/>
              <a:buChar char="u"/>
            </a:pPr>
            <a:r>
              <a:rPr lang="en-US" altLang="zh-CN" sz="1600" b="1" dirty="0">
                <a:solidFill>
                  <a:schemeClr val="tx2"/>
                </a:solidFill>
              </a:rPr>
              <a:t>CMA encourages social forces to participate in the development of meteorological operations and services, aiming at value sharing and a win-win situation for both the public and private sectors.</a:t>
            </a:r>
          </a:p>
          <a:p>
            <a:pPr lvl="1">
              <a:lnSpc>
                <a:spcPct val="150000"/>
              </a:lnSpc>
              <a:buClr>
                <a:schemeClr val="accent1"/>
              </a:buClr>
              <a:buFont typeface="Arial" panose="020B0604020202020204" pitchFamily="34" charset="0"/>
              <a:buChar char="•"/>
            </a:pPr>
            <a:r>
              <a:rPr lang="en-US" altLang="zh-CN" sz="1400" dirty="0">
                <a:solidFill>
                  <a:schemeClr val="tx1">
                    <a:lumMod val="90000"/>
                    <a:lumOff val="10000"/>
                  </a:schemeClr>
                </a:solidFill>
                <a:cs typeface="Times New Roman" panose="02020603050405020304" pitchFamily="18" charset="0"/>
              </a:rPr>
              <a:t>CMA public-private partnerships should, in general, support the accomplishment of the duties entrusted to us by the WMO Convention, encourage the sustainable growth of global meteorology and the shared development of national capabilities, and avoid eroding the foundation of our shared development.</a:t>
            </a:r>
          </a:p>
          <a:p>
            <a:pPr lvl="1">
              <a:lnSpc>
                <a:spcPct val="150000"/>
              </a:lnSpc>
              <a:buClr>
                <a:schemeClr val="accent1"/>
              </a:buClr>
              <a:buFont typeface="Arial" panose="020B0604020202020204" pitchFamily="34" charset="0"/>
              <a:buChar char="•"/>
            </a:pPr>
            <a:r>
              <a:rPr lang="en-US" altLang="zh-CN" sz="1400" dirty="0">
                <a:solidFill>
                  <a:schemeClr val="tx1">
                    <a:lumMod val="90000"/>
                    <a:lumOff val="10000"/>
                  </a:schemeClr>
                </a:solidFill>
                <a:cs typeface="Times New Roman" panose="02020603050405020304" pitchFamily="18" charset="0"/>
              </a:rPr>
              <a:t>They should also support the maintenance of the authoritative voice of the WMO and national meteorological and hydrological services while also being able to encourage the participation of social forces in the development process. </a:t>
            </a:r>
            <a:endParaRPr lang="zh-CN" altLang="en-US" sz="1400" dirty="0">
              <a:solidFill>
                <a:schemeClr val="tx1">
                  <a:lumMod val="90000"/>
                  <a:lumOff val="10000"/>
                </a:schemeClr>
              </a:solidFill>
            </a:endParaRPr>
          </a:p>
          <a:p>
            <a:pPr lvl="1">
              <a:lnSpc>
                <a:spcPct val="150000"/>
              </a:lnSpc>
              <a:buClr>
                <a:schemeClr val="accent1"/>
              </a:buClr>
              <a:buFont typeface="Arial" panose="020B0604020202020204" pitchFamily="34" charset="0"/>
              <a:buChar char="•"/>
            </a:pPr>
            <a:endParaRPr lang="en-US" altLang="zh-CN" sz="1200" dirty="0"/>
          </a:p>
          <a:p>
            <a:pPr lvl="1">
              <a:lnSpc>
                <a:spcPct val="150000"/>
              </a:lnSpc>
              <a:buClr>
                <a:schemeClr val="accent1"/>
              </a:buClr>
              <a:buFont typeface="Wingdings" panose="05000000000000000000" pitchFamily="2" charset="2"/>
              <a:buChar char="u"/>
            </a:pPr>
            <a:endParaRPr lang="en-US" altLang="zh-CN" sz="1200" dirty="0"/>
          </a:p>
        </p:txBody>
      </p:sp>
      <p:sp>
        <p:nvSpPr>
          <p:cNvPr id="4" name="矩形: 圆角 3">
            <a:extLst>
              <a:ext uri="{FF2B5EF4-FFF2-40B4-BE49-F238E27FC236}">
                <a16:creationId xmlns:a16="http://schemas.microsoft.com/office/drawing/2014/main" id="{4327FDB5-E301-0177-46BD-1CD4BD889BF1}"/>
              </a:ext>
            </a:extLst>
          </p:cNvPr>
          <p:cNvSpPr/>
          <p:nvPr/>
        </p:nvSpPr>
        <p:spPr>
          <a:xfrm>
            <a:off x="251520" y="-18221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8489" y="800927"/>
            <a:ext cx="7888046" cy="1608454"/>
          </a:xfrm>
          <a:prstGeom prst="rect">
            <a:avLst/>
          </a:prstGeom>
        </p:spPr>
        <p:txBody>
          <a:bodyPr wrap="square">
            <a:spAutoFit/>
          </a:bodyPr>
          <a:lstStyle/>
          <a:p>
            <a:pPr>
              <a:lnSpc>
                <a:spcPct val="150000"/>
              </a:lnSpc>
            </a:pPr>
            <a:r>
              <a:rPr lang="en-US" altLang="zh-CN" sz="1350" dirty="0"/>
              <a:t>In actual practice, the CMA has adhered to the pertinent legal provisions of the Meteorological Law of the People's Republic of China and has organized the development of successful public-private partnerships in accordance with the pertinent elements of the Outline for Quality Meteorological Development (2022-2035) and the 14th Five-Year Plan for Meteorological Development.</a:t>
            </a:r>
            <a:endParaRPr lang="zh-CN" altLang="en-US" sz="1350" dirty="0"/>
          </a:p>
        </p:txBody>
      </p:sp>
      <p:sp>
        <p:nvSpPr>
          <p:cNvPr id="8" name="Rectangle 573"/>
          <p:cNvSpPr>
            <a:spLocks noChangeArrowheads="1"/>
          </p:cNvSpPr>
          <p:nvPr/>
        </p:nvSpPr>
        <p:spPr bwMode="auto">
          <a:xfrm>
            <a:off x="1331640" y="2283718"/>
            <a:ext cx="7467124" cy="1907381"/>
          </a:xfrm>
          <a:prstGeom prst="rect">
            <a:avLst/>
          </a:prstGeom>
          <a:solidFill>
            <a:schemeClr val="bg1">
              <a:alpha val="28000"/>
            </a:schemeClr>
          </a:solidFill>
          <a:ln w="9525">
            <a:noFill/>
            <a:miter lim="800000"/>
          </a:ln>
        </p:spPr>
        <p:txBody>
          <a:bodyPr wrap="none" lIns="65485" tIns="33338" rIns="65485" bIns="33338" anchor="ctr">
            <a:flatTx/>
          </a:bodyPr>
          <a:lstStyle/>
          <a:p>
            <a:pPr>
              <a:defRPr/>
            </a:pPr>
            <a:endParaRPr lang="zh-CN" altLang="en-US" sz="1350" b="1" kern="0" dirty="0">
              <a:solidFill>
                <a:sysClr val="windowText" lastClr="000000"/>
              </a:solidFill>
              <a:latin typeface="微软雅黑" panose="020B0503020204020204" pitchFamily="34" charset="-122"/>
              <a:ea typeface="微软雅黑" panose="020B0503020204020204" pitchFamily="34" charset="-122"/>
            </a:endParaRPr>
          </a:p>
        </p:txBody>
      </p:sp>
      <p:sp>
        <p:nvSpPr>
          <p:cNvPr id="9" name="Rectangle 646"/>
          <p:cNvSpPr>
            <a:spLocks noChangeArrowheads="1"/>
          </p:cNvSpPr>
          <p:nvPr/>
        </p:nvSpPr>
        <p:spPr bwMode="auto">
          <a:xfrm>
            <a:off x="1468484" y="2411902"/>
            <a:ext cx="2108781" cy="1691879"/>
          </a:xfrm>
          <a:prstGeom prst="rect">
            <a:avLst/>
          </a:prstGeom>
          <a:solidFill>
            <a:srgbClr val="CCECFF">
              <a:alpha val="59999"/>
            </a:srgbClr>
          </a:solidFill>
          <a:ln w="9525">
            <a:miter lim="800000"/>
          </a:ln>
          <a:scene3d>
            <a:camera prst="legacyObliqueTopRight"/>
            <a:lightRig rig="legacyFlat3" dir="b"/>
          </a:scene3d>
          <a:sp3d extrusionH="100000" prstMaterial="legacyMatte">
            <a:bevelT w="13500" h="13500" prst="angle"/>
            <a:bevelB w="13500" h="13500" prst="angle"/>
            <a:extrusionClr>
              <a:srgbClr val="CCECFF"/>
            </a:extrusionClr>
          </a:sp3d>
        </p:spPr>
        <p:txBody>
          <a:bodyPr wrap="none" lIns="65485" tIns="33338" rIns="65485" bIns="33338"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0" name="Freeform 577"/>
          <p:cNvSpPr/>
          <p:nvPr/>
        </p:nvSpPr>
        <p:spPr bwMode="auto">
          <a:xfrm flipH="1" flipV="1">
            <a:off x="3554510" y="3701348"/>
            <a:ext cx="1303487" cy="401240"/>
          </a:xfrm>
          <a:custGeom>
            <a:avLst/>
            <a:gdLst>
              <a:gd name="T0" fmla="*/ 0 w 2737"/>
              <a:gd name="T1" fmla="*/ 0 h 525"/>
              <a:gd name="T2" fmla="*/ 2147483647 w 2737"/>
              <a:gd name="T3" fmla="*/ 2147483647 h 525"/>
              <a:gd name="T4" fmla="*/ 2147483647 w 2737"/>
              <a:gd name="T5" fmla="*/ 2147483647 h 525"/>
              <a:gd name="T6" fmla="*/ 2147483647 w 2737"/>
              <a:gd name="T7" fmla="*/ 2147483647 h 525"/>
              <a:gd name="T8" fmla="*/ 0 w 2737"/>
              <a:gd name="T9" fmla="*/ 0 h 525"/>
              <a:gd name="T10" fmla="*/ 0 60000 65536"/>
              <a:gd name="T11" fmla="*/ 0 60000 65536"/>
              <a:gd name="T12" fmla="*/ 0 60000 65536"/>
              <a:gd name="T13" fmla="*/ 0 60000 65536"/>
              <a:gd name="T14" fmla="*/ 0 60000 65536"/>
              <a:gd name="T15" fmla="*/ 0 w 2737"/>
              <a:gd name="T16" fmla="*/ 0 h 525"/>
              <a:gd name="T17" fmla="*/ 2737 w 2737"/>
              <a:gd name="T18" fmla="*/ 525 h 525"/>
            </a:gdLst>
            <a:ahLst/>
            <a:cxnLst>
              <a:cxn ang="T10">
                <a:pos x="T0" y="T1"/>
              </a:cxn>
              <a:cxn ang="T11">
                <a:pos x="T2" y="T3"/>
              </a:cxn>
              <a:cxn ang="T12">
                <a:pos x="T4" y="T5"/>
              </a:cxn>
              <a:cxn ang="T13">
                <a:pos x="T6" y="T7"/>
              </a:cxn>
              <a:cxn ang="T14">
                <a:pos x="T8" y="T9"/>
              </a:cxn>
            </a:cxnLst>
            <a:rect l="T15" t="T16" r="T17" b="T18"/>
            <a:pathLst>
              <a:path w="2737" h="525">
                <a:moveTo>
                  <a:pt x="0" y="0"/>
                </a:moveTo>
                <a:lnTo>
                  <a:pt x="241" y="522"/>
                </a:lnTo>
                <a:lnTo>
                  <a:pt x="2737" y="525"/>
                </a:lnTo>
                <a:lnTo>
                  <a:pt x="2737" y="3"/>
                </a:lnTo>
                <a:lnTo>
                  <a:pt x="0" y="0"/>
                </a:lnTo>
                <a:close/>
              </a:path>
            </a:pathLst>
          </a:custGeom>
          <a:gradFill rotWithShape="1">
            <a:gsLst>
              <a:gs pos="0">
                <a:srgbClr val="FF5050">
                  <a:alpha val="79999"/>
                </a:srgbClr>
              </a:gs>
              <a:gs pos="100000">
                <a:srgbClr val="FF9999">
                  <a:alpha val="79999"/>
                </a:srgbClr>
              </a:gs>
            </a:gsLst>
            <a:lin ang="2700000" scaled="1"/>
          </a:gradFill>
          <a:ln w="9525">
            <a:round/>
          </a:ln>
          <a:scene3d>
            <a:camera prst="legacyObliqueTopRight"/>
            <a:lightRig rig="legacyFlat3" dir="b"/>
          </a:scene3d>
          <a:sp3d extrusionH="227000" prstMaterial="legacyMatte">
            <a:bevelT w="13500" h="13500" prst="angle"/>
            <a:bevelB w="13500" h="13500" prst="angle"/>
            <a:extrusionClr>
              <a:srgbClr val="FF5050"/>
            </a:extrusionClr>
          </a:sp3d>
        </p:spPr>
        <p:txBody>
          <a:bodyPr wrap="none" lIns="65485" tIns="33338" rIns="65485" bIns="33338"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1" name="Freeform 576"/>
          <p:cNvSpPr/>
          <p:nvPr/>
        </p:nvSpPr>
        <p:spPr bwMode="auto">
          <a:xfrm flipH="1" flipV="1">
            <a:off x="3554510" y="3300107"/>
            <a:ext cx="3538685" cy="401241"/>
          </a:xfrm>
          <a:custGeom>
            <a:avLst/>
            <a:gdLst>
              <a:gd name="T0" fmla="*/ 0 w 2737"/>
              <a:gd name="T1" fmla="*/ 0 h 525"/>
              <a:gd name="T2" fmla="*/ 2147483647 w 2737"/>
              <a:gd name="T3" fmla="*/ 2147483647 h 525"/>
              <a:gd name="T4" fmla="*/ 2147483647 w 2737"/>
              <a:gd name="T5" fmla="*/ 2147483647 h 525"/>
              <a:gd name="T6" fmla="*/ 2147483647 w 2737"/>
              <a:gd name="T7" fmla="*/ 2147483647 h 525"/>
              <a:gd name="T8" fmla="*/ 0 w 2737"/>
              <a:gd name="T9" fmla="*/ 0 h 525"/>
              <a:gd name="T10" fmla="*/ 0 60000 65536"/>
              <a:gd name="T11" fmla="*/ 0 60000 65536"/>
              <a:gd name="T12" fmla="*/ 0 60000 65536"/>
              <a:gd name="T13" fmla="*/ 0 60000 65536"/>
              <a:gd name="T14" fmla="*/ 0 60000 65536"/>
              <a:gd name="T15" fmla="*/ 0 w 2737"/>
              <a:gd name="T16" fmla="*/ 0 h 525"/>
              <a:gd name="T17" fmla="*/ 2737 w 2737"/>
              <a:gd name="T18" fmla="*/ 525 h 525"/>
            </a:gdLst>
            <a:ahLst/>
            <a:cxnLst>
              <a:cxn ang="T10">
                <a:pos x="T0" y="T1"/>
              </a:cxn>
              <a:cxn ang="T11">
                <a:pos x="T2" y="T3"/>
              </a:cxn>
              <a:cxn ang="T12">
                <a:pos x="T4" y="T5"/>
              </a:cxn>
              <a:cxn ang="T13">
                <a:pos x="T6" y="T7"/>
              </a:cxn>
              <a:cxn ang="T14">
                <a:pos x="T8" y="T9"/>
              </a:cxn>
            </a:cxnLst>
            <a:rect l="T15" t="T16" r="T17" b="T18"/>
            <a:pathLst>
              <a:path w="2737" h="525">
                <a:moveTo>
                  <a:pt x="0" y="0"/>
                </a:moveTo>
                <a:lnTo>
                  <a:pt x="241" y="522"/>
                </a:lnTo>
                <a:lnTo>
                  <a:pt x="2737" y="525"/>
                </a:lnTo>
                <a:lnTo>
                  <a:pt x="2737" y="3"/>
                </a:lnTo>
                <a:lnTo>
                  <a:pt x="0" y="0"/>
                </a:lnTo>
                <a:close/>
              </a:path>
            </a:pathLst>
          </a:custGeom>
          <a:gradFill rotWithShape="1">
            <a:gsLst>
              <a:gs pos="0">
                <a:srgbClr val="FF9933">
                  <a:alpha val="79999"/>
                </a:srgbClr>
              </a:gs>
              <a:gs pos="100000">
                <a:srgbClr val="FFFF66">
                  <a:alpha val="79999"/>
                </a:srgbClr>
              </a:gs>
            </a:gsLst>
            <a:lin ang="2700000" scaled="1"/>
          </a:gradFill>
          <a:ln w="9525">
            <a:round/>
          </a:ln>
          <a:scene3d>
            <a:camera prst="legacyObliqueTopRight"/>
            <a:lightRig rig="legacyFlat3" dir="b"/>
          </a:scene3d>
          <a:sp3d extrusionH="227000" prstMaterial="legacyMatte">
            <a:bevelT w="13500" h="13500" prst="angle"/>
            <a:bevelB w="13500" h="13500" prst="angle"/>
            <a:extrusionClr>
              <a:srgbClr val="FF9933"/>
            </a:extrusionClr>
          </a:sp3d>
        </p:spPr>
        <p:txBody>
          <a:bodyPr wrap="none" lIns="65485" tIns="33338" rIns="65485" bIns="33338"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2" name="Freeform 575"/>
          <p:cNvSpPr/>
          <p:nvPr/>
        </p:nvSpPr>
        <p:spPr bwMode="auto">
          <a:xfrm flipH="1" flipV="1">
            <a:off x="3554510" y="2900057"/>
            <a:ext cx="3693582" cy="394097"/>
          </a:xfrm>
          <a:custGeom>
            <a:avLst/>
            <a:gdLst>
              <a:gd name="T0" fmla="*/ 0 w 2737"/>
              <a:gd name="T1" fmla="*/ 0 h 525"/>
              <a:gd name="T2" fmla="*/ 2147483647 w 2737"/>
              <a:gd name="T3" fmla="*/ 2147483647 h 525"/>
              <a:gd name="T4" fmla="*/ 2147483647 w 2737"/>
              <a:gd name="T5" fmla="*/ 2147483647 h 525"/>
              <a:gd name="T6" fmla="*/ 2147483647 w 2737"/>
              <a:gd name="T7" fmla="*/ 2147483647 h 525"/>
              <a:gd name="T8" fmla="*/ 0 w 2737"/>
              <a:gd name="T9" fmla="*/ 0 h 525"/>
              <a:gd name="T10" fmla="*/ 0 60000 65536"/>
              <a:gd name="T11" fmla="*/ 0 60000 65536"/>
              <a:gd name="T12" fmla="*/ 0 60000 65536"/>
              <a:gd name="T13" fmla="*/ 0 60000 65536"/>
              <a:gd name="T14" fmla="*/ 0 60000 65536"/>
              <a:gd name="T15" fmla="*/ 0 w 2737"/>
              <a:gd name="T16" fmla="*/ 0 h 525"/>
              <a:gd name="T17" fmla="*/ 2737 w 2737"/>
              <a:gd name="T18" fmla="*/ 525 h 525"/>
            </a:gdLst>
            <a:ahLst/>
            <a:cxnLst>
              <a:cxn ang="T10">
                <a:pos x="T0" y="T1"/>
              </a:cxn>
              <a:cxn ang="T11">
                <a:pos x="T2" y="T3"/>
              </a:cxn>
              <a:cxn ang="T12">
                <a:pos x="T4" y="T5"/>
              </a:cxn>
              <a:cxn ang="T13">
                <a:pos x="T6" y="T7"/>
              </a:cxn>
              <a:cxn ang="T14">
                <a:pos x="T8" y="T9"/>
              </a:cxn>
            </a:cxnLst>
            <a:rect l="T15" t="T16" r="T17" b="T18"/>
            <a:pathLst>
              <a:path w="2737" h="525">
                <a:moveTo>
                  <a:pt x="0" y="0"/>
                </a:moveTo>
                <a:lnTo>
                  <a:pt x="241" y="522"/>
                </a:lnTo>
                <a:lnTo>
                  <a:pt x="2737" y="525"/>
                </a:lnTo>
                <a:lnTo>
                  <a:pt x="2737" y="3"/>
                </a:lnTo>
                <a:lnTo>
                  <a:pt x="0" y="0"/>
                </a:lnTo>
                <a:close/>
              </a:path>
            </a:pathLst>
          </a:custGeom>
          <a:gradFill rotWithShape="1">
            <a:gsLst>
              <a:gs pos="0">
                <a:srgbClr val="33CC33">
                  <a:alpha val="79999"/>
                </a:srgbClr>
              </a:gs>
              <a:gs pos="100000">
                <a:srgbClr val="99FF66">
                  <a:alpha val="79999"/>
                </a:srgbClr>
              </a:gs>
            </a:gsLst>
            <a:lin ang="2700000" scaled="1"/>
          </a:gradFill>
          <a:ln w="9525">
            <a:round/>
          </a:ln>
          <a:scene3d>
            <a:camera prst="legacyObliqueTopRight"/>
            <a:lightRig rig="legacyFlat3" dir="b"/>
          </a:scene3d>
          <a:sp3d extrusionH="227000" prstMaterial="legacyMatte">
            <a:bevelT w="13500" h="13500" prst="angle"/>
            <a:bevelB w="13500" h="13500" prst="angle"/>
            <a:extrusionClr>
              <a:srgbClr val="33CC33"/>
            </a:extrusionClr>
          </a:sp3d>
        </p:spPr>
        <p:txBody>
          <a:bodyPr wrap="none" lIns="65485" tIns="33338" rIns="65485" bIns="33338"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3" name="Freeform 574"/>
          <p:cNvSpPr/>
          <p:nvPr/>
        </p:nvSpPr>
        <p:spPr bwMode="auto">
          <a:xfrm flipH="1" flipV="1">
            <a:off x="3554510" y="2488102"/>
            <a:ext cx="5095219" cy="401241"/>
          </a:xfrm>
          <a:custGeom>
            <a:avLst/>
            <a:gdLst>
              <a:gd name="T0" fmla="*/ 0 w 2737"/>
              <a:gd name="T1" fmla="*/ 0 h 525"/>
              <a:gd name="T2" fmla="*/ 2147483647 w 2737"/>
              <a:gd name="T3" fmla="*/ 2147483647 h 525"/>
              <a:gd name="T4" fmla="*/ 2147483647 w 2737"/>
              <a:gd name="T5" fmla="*/ 2147483647 h 525"/>
              <a:gd name="T6" fmla="*/ 2147483647 w 2737"/>
              <a:gd name="T7" fmla="*/ 2147483647 h 525"/>
              <a:gd name="T8" fmla="*/ 0 w 2737"/>
              <a:gd name="T9" fmla="*/ 0 h 525"/>
              <a:gd name="T10" fmla="*/ 0 60000 65536"/>
              <a:gd name="T11" fmla="*/ 0 60000 65536"/>
              <a:gd name="T12" fmla="*/ 0 60000 65536"/>
              <a:gd name="T13" fmla="*/ 0 60000 65536"/>
              <a:gd name="T14" fmla="*/ 0 60000 65536"/>
              <a:gd name="T15" fmla="*/ 0 w 2737"/>
              <a:gd name="T16" fmla="*/ 0 h 525"/>
              <a:gd name="T17" fmla="*/ 2737 w 2737"/>
              <a:gd name="T18" fmla="*/ 525 h 525"/>
            </a:gdLst>
            <a:ahLst/>
            <a:cxnLst>
              <a:cxn ang="T10">
                <a:pos x="T0" y="T1"/>
              </a:cxn>
              <a:cxn ang="T11">
                <a:pos x="T2" y="T3"/>
              </a:cxn>
              <a:cxn ang="T12">
                <a:pos x="T4" y="T5"/>
              </a:cxn>
              <a:cxn ang="T13">
                <a:pos x="T6" y="T7"/>
              </a:cxn>
              <a:cxn ang="T14">
                <a:pos x="T8" y="T9"/>
              </a:cxn>
            </a:cxnLst>
            <a:rect l="T15" t="T16" r="T17" b="T18"/>
            <a:pathLst>
              <a:path w="2737" h="525">
                <a:moveTo>
                  <a:pt x="0" y="0"/>
                </a:moveTo>
                <a:lnTo>
                  <a:pt x="241" y="522"/>
                </a:lnTo>
                <a:lnTo>
                  <a:pt x="2737" y="525"/>
                </a:lnTo>
                <a:lnTo>
                  <a:pt x="2737" y="3"/>
                </a:lnTo>
                <a:lnTo>
                  <a:pt x="0" y="0"/>
                </a:lnTo>
                <a:close/>
              </a:path>
            </a:pathLst>
          </a:custGeom>
          <a:gradFill rotWithShape="1">
            <a:gsLst>
              <a:gs pos="0">
                <a:srgbClr val="0099FF">
                  <a:alpha val="79999"/>
                </a:srgbClr>
              </a:gs>
              <a:gs pos="100000">
                <a:srgbClr val="66FFFF">
                  <a:alpha val="79999"/>
                </a:srgbClr>
              </a:gs>
            </a:gsLst>
            <a:lin ang="2700000" scaled="1"/>
          </a:gradFill>
          <a:ln w="9525">
            <a:round/>
          </a:ln>
          <a:scene3d>
            <a:camera prst="legacyObliqueTopRight"/>
            <a:lightRig rig="legacyFlat3" dir="b"/>
          </a:scene3d>
          <a:sp3d extrusionH="227000" prstMaterial="legacyMatte">
            <a:bevelT w="13500" h="13500" prst="angle"/>
            <a:bevelB w="13500" h="13500" prst="angle"/>
            <a:extrusionClr>
              <a:srgbClr val="0099FF"/>
            </a:extrusionClr>
          </a:sp3d>
        </p:spPr>
        <p:txBody>
          <a:bodyPr wrap="none" lIns="65485" tIns="33338" rIns="65485" bIns="33338"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4" name="Text Box 581"/>
          <p:cNvSpPr txBox="1">
            <a:spLocks noChangeArrowheads="1"/>
          </p:cNvSpPr>
          <p:nvPr/>
        </p:nvSpPr>
        <p:spPr bwMode="auto">
          <a:xfrm>
            <a:off x="4064815" y="3732306"/>
            <a:ext cx="1114539" cy="307777"/>
          </a:xfrm>
          <a:prstGeom prst="rect">
            <a:avLst/>
          </a:prstGeom>
        </p:spPr>
        <p:txBody>
          <a:bodyPr wrap="square">
            <a:spAutoFit/>
          </a:bodyPr>
          <a:lstStyle>
            <a:defPPr>
              <a:defRPr lang="zh-CN"/>
            </a:defPPr>
            <a:lvl1pPr>
              <a:lnSpc>
                <a:spcPct val="100000"/>
              </a:lnSpc>
              <a:defRPr>
                <a:latin typeface="+mj-lt"/>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1400" b="1">
                <a:latin typeface="+mn-lt"/>
              </a:rPr>
              <a:t>1 law</a:t>
            </a:r>
            <a:endParaRPr lang="en-US" altLang="ko-KR" sz="1400" b="1" dirty="0">
              <a:latin typeface="+mn-lt"/>
            </a:endParaRPr>
          </a:p>
        </p:txBody>
      </p:sp>
      <p:sp>
        <p:nvSpPr>
          <p:cNvPr id="15" name="AutoShape 629"/>
          <p:cNvSpPr>
            <a:spLocks noChangeArrowheads="1"/>
          </p:cNvSpPr>
          <p:nvPr/>
        </p:nvSpPr>
        <p:spPr bwMode="auto">
          <a:xfrm>
            <a:off x="3555753" y="2533938"/>
            <a:ext cx="446790" cy="230983"/>
          </a:xfrm>
          <a:prstGeom prst="rightArrow">
            <a:avLst/>
          </a:prstGeom>
          <a:solidFill>
            <a:schemeClr val="bg1"/>
          </a:solidFill>
          <a:ln w="9525">
            <a:miter lim="800000"/>
          </a:ln>
          <a:effectLst/>
        </p:spPr>
        <p:txBody>
          <a:bodyPr wrap="none"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6" name="Text Box 633"/>
          <p:cNvSpPr txBox="1">
            <a:spLocks noChangeArrowheads="1"/>
          </p:cNvSpPr>
          <p:nvPr/>
        </p:nvSpPr>
        <p:spPr bwMode="auto">
          <a:xfrm>
            <a:off x="1425435" y="2523821"/>
            <a:ext cx="2135046" cy="923330"/>
          </a:xfrm>
          <a:prstGeom prst="rect">
            <a:avLst/>
          </a:prstGeom>
        </p:spPr>
        <p:txBody>
          <a:bodyPr wrap="square">
            <a:spAutoFit/>
          </a:bodyPr>
          <a:lstStyle>
            <a:defPPr>
              <a:defRPr lang="zh-CN"/>
            </a:defPPr>
            <a:lvl1pPr>
              <a:lnSpc>
                <a:spcPct val="150000"/>
              </a:lnSpc>
              <a:defRPr sz="1350"/>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00000"/>
              </a:lnSpc>
            </a:pPr>
            <a:r>
              <a:rPr lang="en-US" altLang="zh-CN" sz="1800" dirty="0">
                <a:latin typeface="+mj-lt"/>
              </a:rPr>
              <a:t>China's Meteorological Legal System</a:t>
            </a:r>
            <a:endParaRPr lang="en-US" altLang="ko-KR" sz="1800" dirty="0">
              <a:latin typeface="+mj-lt"/>
            </a:endParaRPr>
          </a:p>
        </p:txBody>
      </p:sp>
      <p:sp>
        <p:nvSpPr>
          <p:cNvPr id="17" name="AutoShape 639"/>
          <p:cNvSpPr>
            <a:spLocks noChangeArrowheads="1"/>
          </p:cNvSpPr>
          <p:nvPr/>
        </p:nvSpPr>
        <p:spPr bwMode="auto">
          <a:xfrm>
            <a:off x="3555753" y="2979231"/>
            <a:ext cx="448246" cy="230983"/>
          </a:xfrm>
          <a:prstGeom prst="rightArrow">
            <a:avLst/>
          </a:prstGeom>
          <a:solidFill>
            <a:schemeClr val="bg1"/>
          </a:solidFill>
          <a:ln w="9525">
            <a:miter lim="800000"/>
          </a:ln>
          <a:effectLst/>
        </p:spPr>
        <p:txBody>
          <a:bodyPr wrap="none"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8" name="AutoShape 640"/>
          <p:cNvSpPr>
            <a:spLocks noChangeArrowheads="1"/>
          </p:cNvSpPr>
          <p:nvPr/>
        </p:nvSpPr>
        <p:spPr bwMode="auto">
          <a:xfrm>
            <a:off x="3555753" y="3347133"/>
            <a:ext cx="446790" cy="230985"/>
          </a:xfrm>
          <a:prstGeom prst="rightArrow">
            <a:avLst/>
          </a:prstGeom>
          <a:solidFill>
            <a:schemeClr val="bg1"/>
          </a:solidFill>
          <a:ln w="9525">
            <a:miter lim="800000"/>
          </a:ln>
          <a:effectLst/>
        </p:spPr>
        <p:txBody>
          <a:bodyPr wrap="none"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19" name="AutoShape 641"/>
          <p:cNvSpPr>
            <a:spLocks noChangeArrowheads="1"/>
          </p:cNvSpPr>
          <p:nvPr/>
        </p:nvSpPr>
        <p:spPr bwMode="auto">
          <a:xfrm>
            <a:off x="3555753" y="3774569"/>
            <a:ext cx="446790" cy="230983"/>
          </a:xfrm>
          <a:prstGeom prst="rightArrow">
            <a:avLst/>
          </a:prstGeom>
          <a:solidFill>
            <a:schemeClr val="bg1"/>
          </a:solidFill>
          <a:ln w="9525">
            <a:miter lim="800000"/>
          </a:ln>
          <a:effectLst/>
        </p:spPr>
        <p:txBody>
          <a:bodyPr wrap="none" anchor="ctr">
            <a:flatTx/>
          </a:bodyPr>
          <a:lstStyle/>
          <a:p>
            <a:pPr>
              <a:defRPr/>
            </a:pPr>
            <a:endParaRPr lang="zh-CN" altLang="en-US" sz="1350" b="1" kern="0">
              <a:solidFill>
                <a:sysClr val="windowText" lastClr="000000"/>
              </a:solidFill>
              <a:latin typeface="微软雅黑" panose="020B0503020204020204" pitchFamily="34" charset="-122"/>
              <a:ea typeface="微软雅黑" panose="020B0503020204020204" pitchFamily="34" charset="-122"/>
            </a:endParaRPr>
          </a:p>
        </p:txBody>
      </p:sp>
      <p:sp>
        <p:nvSpPr>
          <p:cNvPr id="20" name="Text Box 581"/>
          <p:cNvSpPr txBox="1">
            <a:spLocks noChangeArrowheads="1"/>
          </p:cNvSpPr>
          <p:nvPr/>
        </p:nvSpPr>
        <p:spPr bwMode="auto">
          <a:xfrm>
            <a:off x="4064816" y="3326302"/>
            <a:ext cx="2875061" cy="307777"/>
          </a:xfrm>
          <a:prstGeom prst="rect">
            <a:avLst/>
          </a:prstGeom>
        </p:spPr>
        <p:txBody>
          <a:bodyPr wrap="square">
            <a:spAutoFit/>
          </a:bodyPr>
          <a:lstStyle>
            <a:defPPr>
              <a:defRPr lang="zh-CN"/>
            </a:defPPr>
            <a:lvl1pPr>
              <a:lnSpc>
                <a:spcPct val="100000"/>
              </a:lnSpc>
              <a:defRPr>
                <a:latin typeface="+mj-lt"/>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1400" b="1" dirty="0">
                <a:latin typeface="+mn-lt"/>
              </a:rPr>
              <a:t>3 administrative regulations</a:t>
            </a:r>
            <a:endParaRPr lang="en-US" altLang="ko-KR" sz="1400" b="1" dirty="0">
              <a:latin typeface="+mn-lt"/>
            </a:endParaRPr>
          </a:p>
        </p:txBody>
      </p:sp>
      <p:sp>
        <p:nvSpPr>
          <p:cNvPr id="21" name="Text Box 581"/>
          <p:cNvSpPr txBox="1">
            <a:spLocks noChangeArrowheads="1"/>
          </p:cNvSpPr>
          <p:nvPr/>
        </p:nvSpPr>
        <p:spPr bwMode="auto">
          <a:xfrm>
            <a:off x="4064814" y="2935777"/>
            <a:ext cx="3437805" cy="307777"/>
          </a:xfrm>
          <a:prstGeom prst="rect">
            <a:avLst/>
          </a:prstGeom>
        </p:spPr>
        <p:txBody>
          <a:bodyPr wrap="square">
            <a:spAutoFit/>
          </a:bodyPr>
          <a:lstStyle>
            <a:defPPr>
              <a:defRPr lang="zh-CN"/>
            </a:defPPr>
            <a:lvl1pPr>
              <a:lnSpc>
                <a:spcPct val="100000"/>
              </a:lnSpc>
              <a:defRPr sz="1200" b="1"/>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1400" dirty="0"/>
              <a:t>31 departmental regulations</a:t>
            </a:r>
            <a:endParaRPr lang="en-US" altLang="ko-KR" sz="1400" dirty="0"/>
          </a:p>
        </p:txBody>
      </p:sp>
      <p:sp>
        <p:nvSpPr>
          <p:cNvPr id="22" name="Text Box 581"/>
          <p:cNvSpPr txBox="1">
            <a:spLocks noChangeArrowheads="1"/>
          </p:cNvSpPr>
          <p:nvPr/>
        </p:nvSpPr>
        <p:spPr bwMode="auto">
          <a:xfrm>
            <a:off x="4055164" y="2517868"/>
            <a:ext cx="4658006" cy="307777"/>
          </a:xfrm>
          <a:prstGeom prst="rect">
            <a:avLst/>
          </a:prstGeom>
        </p:spPr>
        <p:txBody>
          <a:bodyPr wrap="square">
            <a:spAutoFit/>
          </a:bodyPr>
          <a:lstStyle>
            <a:defPPr>
              <a:defRPr lang="zh-CN"/>
            </a:defPPr>
            <a:lvl1pPr>
              <a:lnSpc>
                <a:spcPct val="100000"/>
              </a:lnSpc>
              <a:defRPr>
                <a:latin typeface="+mj-lt"/>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en-US" altLang="zh-CN" sz="1400" b="1" dirty="0">
                <a:latin typeface="+mn-lt"/>
              </a:rPr>
              <a:t>212 local regulations &amp; government regulations</a:t>
            </a:r>
            <a:endParaRPr lang="en-US" altLang="ko-KR" sz="1400" b="1" dirty="0">
              <a:latin typeface="+mn-lt"/>
            </a:endParaRPr>
          </a:p>
        </p:txBody>
      </p:sp>
      <p:pic>
        <p:nvPicPr>
          <p:cNvPr id="23" name="图片 22"/>
          <p:cNvPicPr>
            <a:picLocks noChangeAspect="1"/>
          </p:cNvPicPr>
          <p:nvPr/>
        </p:nvPicPr>
        <p:blipFill>
          <a:blip r:embed="rId3"/>
          <a:stretch>
            <a:fillRect/>
          </a:stretch>
        </p:blipFill>
        <p:spPr>
          <a:xfrm>
            <a:off x="134173" y="2284795"/>
            <a:ext cx="1308576" cy="1906304"/>
          </a:xfrm>
          <a:prstGeom prst="rect">
            <a:avLst/>
          </a:prstGeom>
          <a:ln>
            <a:noFill/>
          </a:ln>
          <a:effectLst>
            <a:outerShdw blurRad="165100" dist="12700" dir="2700000" algn="tl" rotWithShape="0">
              <a:srgbClr val="333333">
                <a:alpha val="43000"/>
              </a:srgbClr>
            </a:outerShdw>
          </a:effectLst>
        </p:spPr>
      </p:pic>
    </p:spTree>
    <p:extLst>
      <p:ext uri="{BB962C8B-B14F-4D97-AF65-F5344CB8AC3E}">
        <p14:creationId xmlns:p14="http://schemas.microsoft.com/office/powerpoint/2010/main" val="2041345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39244" y="267963"/>
            <a:ext cx="8229600" cy="857250"/>
          </a:xfrm>
        </p:spPr>
        <p:txBody>
          <a:bodyPr vert="horz" lIns="91440" tIns="45720" rIns="91440" bIns="45720" rtlCol="0" anchor="ctr">
            <a:normAutofit/>
          </a:body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 The Concept of PPE Development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4294967295"/>
          </p:nvPr>
        </p:nvSpPr>
        <p:spPr>
          <a:xfrm>
            <a:off x="539244" y="1189993"/>
            <a:ext cx="8005763" cy="1619250"/>
          </a:xfrm>
        </p:spPr>
        <p:txBody>
          <a:bodyPr vert="horz" lIns="91440" tIns="45720" rIns="91440" bIns="45720" rtlCol="0">
            <a:normAutofit/>
          </a:bodyPr>
          <a:lstStyle/>
          <a:p>
            <a:pPr>
              <a:lnSpc>
                <a:spcPct val="130000"/>
              </a:lnSpc>
              <a:buClr>
                <a:schemeClr val="accent1"/>
              </a:buClr>
              <a:buFont typeface="Wingdings" panose="05000000000000000000" pitchFamily="2" charset="2"/>
              <a:buChar char="u"/>
            </a:pPr>
            <a:r>
              <a:rPr lang="en-US" altLang="zh-CN" sz="1600" b="1" dirty="0">
                <a:solidFill>
                  <a:schemeClr val="tx2"/>
                </a:solidFill>
              </a:rPr>
              <a:t>Governments at all levels should establish partnerships with national meteorological departments to enhance their capabilities and fulfill their responsibilities, meanwhile private institutions should open up information and technology to governments.</a:t>
            </a:r>
            <a:endParaRPr lang="zh-CN" altLang="en-US" sz="1600" b="1" dirty="0">
              <a:solidFill>
                <a:schemeClr val="tx2"/>
              </a:solidFill>
            </a:endParaRPr>
          </a:p>
        </p:txBody>
      </p:sp>
      <p:pic>
        <p:nvPicPr>
          <p:cNvPr id="39" name="Picture 15"/>
          <p:cNvPicPr>
            <a:picLocks noChangeAspect="1" noChangeArrowheads="1"/>
          </p:cNvPicPr>
          <p:nvPr/>
        </p:nvPicPr>
        <p:blipFill>
          <a:blip r:embed="rId3" cstate="print"/>
          <a:srcRect/>
          <a:stretch>
            <a:fillRect/>
          </a:stretch>
        </p:blipFill>
        <p:spPr bwMode="auto">
          <a:xfrm>
            <a:off x="7213709" y="2715766"/>
            <a:ext cx="1914210" cy="1188000"/>
          </a:xfrm>
          <a:prstGeom prst="rect">
            <a:avLst/>
          </a:prstGeom>
          <a:ln>
            <a:noFill/>
          </a:ln>
          <a:effectLst>
            <a:outerShdw blurRad="165100" dist="12700" dir="2700000" algn="tl" rotWithShape="0">
              <a:srgbClr val="333333">
                <a:alpha val="43000"/>
              </a:srgbClr>
            </a:outerShdw>
          </a:effectLst>
        </p:spPr>
      </p:pic>
      <p:pic>
        <p:nvPicPr>
          <p:cNvPr id="58" name="Picture 11"/>
          <p:cNvPicPr>
            <a:picLocks noChangeAspect="1" noChangeArrowheads="1"/>
          </p:cNvPicPr>
          <p:nvPr/>
        </p:nvPicPr>
        <p:blipFill>
          <a:blip r:embed="rId4" cstate="print"/>
          <a:srcRect/>
          <a:stretch>
            <a:fillRect/>
          </a:stretch>
        </p:blipFill>
        <p:spPr bwMode="auto">
          <a:xfrm>
            <a:off x="3685382" y="2715766"/>
            <a:ext cx="1893255" cy="1188000"/>
          </a:xfrm>
          <a:prstGeom prst="rect">
            <a:avLst/>
          </a:prstGeom>
          <a:ln>
            <a:noFill/>
          </a:ln>
          <a:effectLst>
            <a:outerShdw blurRad="165100" dist="12700" dir="2700000" algn="tl" rotWithShape="0">
              <a:srgbClr val="333333">
                <a:alpha val="43000"/>
              </a:srgbClr>
            </a:outerShdw>
          </a:effectLst>
        </p:spPr>
      </p:pic>
      <p:sp>
        <p:nvSpPr>
          <p:cNvPr id="59" name="矩形 107"/>
          <p:cNvSpPr>
            <a:spLocks noChangeArrowheads="1"/>
          </p:cNvSpPr>
          <p:nvPr/>
        </p:nvSpPr>
        <p:spPr bwMode="auto">
          <a:xfrm>
            <a:off x="130821" y="4001447"/>
            <a:ext cx="1775627"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1" rIns="68564" bIns="34281">
            <a:spAutoFit/>
          </a:bodyPr>
          <a:lstStyle/>
          <a:p>
            <a:pPr algn="ctr"/>
            <a:r>
              <a:rPr lang="en-US" altLang="zh-CN" sz="1600" b="1" dirty="0">
                <a:solidFill>
                  <a:schemeClr val="accent1"/>
                </a:solidFill>
                <a:latin typeface="微软雅黑" panose="020B0503020204020204" pitchFamily="34" charset="-122"/>
                <a:ea typeface="微软雅黑" panose="020B0503020204020204" pitchFamily="34" charset="-122"/>
                <a:sym typeface="+mn-ea"/>
              </a:rPr>
              <a:t>Data Development</a:t>
            </a:r>
            <a:endParaRPr lang="zh-CN" altLang="en-US" sz="16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60" name="矩形 108"/>
          <p:cNvSpPr>
            <a:spLocks noChangeArrowheads="1"/>
          </p:cNvSpPr>
          <p:nvPr/>
        </p:nvSpPr>
        <p:spPr bwMode="auto">
          <a:xfrm>
            <a:off x="2180948" y="4014565"/>
            <a:ext cx="1271230"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1" rIns="68564" bIns="34281">
            <a:spAutoFit/>
          </a:bodyPr>
          <a:lstStyle/>
          <a:p>
            <a:pPr algn="ctr"/>
            <a:r>
              <a:rPr lang="en-US" altLang="zh-CN" sz="1600" b="1" dirty="0">
                <a:solidFill>
                  <a:schemeClr val="accent1"/>
                </a:solidFill>
                <a:latin typeface="微软雅黑" panose="020B0503020204020204" pitchFamily="34" charset="-122"/>
                <a:ea typeface="微软雅黑" panose="020B0503020204020204" pitchFamily="34" charset="-122"/>
                <a:sym typeface="+mn-ea"/>
              </a:rPr>
              <a:t>Product Display</a:t>
            </a:r>
            <a:endParaRPr lang="zh-CN" altLang="en-US" sz="16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61" name="矩形 109"/>
          <p:cNvSpPr>
            <a:spLocks noChangeArrowheads="1"/>
          </p:cNvSpPr>
          <p:nvPr/>
        </p:nvSpPr>
        <p:spPr bwMode="auto">
          <a:xfrm>
            <a:off x="3845936" y="4024859"/>
            <a:ext cx="1271230"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1" rIns="68564" bIns="34281">
            <a:spAutoFit/>
          </a:bodyPr>
          <a:lstStyle/>
          <a:p>
            <a:pPr algn="ctr"/>
            <a:r>
              <a:rPr lang="en-US" altLang="zh-CN" sz="1600" b="1" dirty="0">
                <a:solidFill>
                  <a:schemeClr val="accent1"/>
                </a:solidFill>
                <a:latin typeface="微软雅黑" panose="020B0503020204020204" pitchFamily="34" charset="-122"/>
                <a:ea typeface="微软雅黑" panose="020B0503020204020204" pitchFamily="34" charset="-122"/>
                <a:sym typeface="+mn-ea"/>
              </a:rPr>
              <a:t>Cloud</a:t>
            </a:r>
          </a:p>
          <a:p>
            <a:pPr algn="ctr"/>
            <a:r>
              <a:rPr lang="en-US" altLang="zh-CN" sz="1600" b="1" dirty="0">
                <a:solidFill>
                  <a:schemeClr val="accent1"/>
                </a:solidFill>
                <a:latin typeface="微软雅黑" panose="020B0503020204020204" pitchFamily="34" charset="-122"/>
                <a:ea typeface="微软雅黑" panose="020B0503020204020204" pitchFamily="34" charset="-122"/>
                <a:sym typeface="+mn-ea"/>
              </a:rPr>
              <a:t>Support</a:t>
            </a:r>
            <a:endParaRPr lang="zh-CN" altLang="en-US" sz="16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62" name="矩形 110"/>
          <p:cNvSpPr>
            <a:spLocks noChangeArrowheads="1"/>
          </p:cNvSpPr>
          <p:nvPr/>
        </p:nvSpPr>
        <p:spPr bwMode="auto">
          <a:xfrm>
            <a:off x="5667812" y="4021442"/>
            <a:ext cx="1469091"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1" rIns="68564" bIns="34281">
            <a:spAutoFit/>
          </a:bodyPr>
          <a:lstStyle/>
          <a:p>
            <a:pPr algn="ctr"/>
            <a:r>
              <a:rPr lang="en-US" altLang="zh-CN" sz="1600" b="1" dirty="0">
                <a:solidFill>
                  <a:schemeClr val="accent1"/>
                </a:solidFill>
                <a:latin typeface="微软雅黑" panose="020B0503020204020204" pitchFamily="34" charset="-122"/>
                <a:ea typeface="微软雅黑" panose="020B0503020204020204" pitchFamily="34" charset="-122"/>
                <a:sym typeface="+mn-ea"/>
              </a:rPr>
              <a:t>Industrial Incubation</a:t>
            </a:r>
            <a:endParaRPr lang="zh-CN" altLang="en-US" sz="16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63" name="矩形 111"/>
          <p:cNvSpPr>
            <a:spLocks noChangeArrowheads="1"/>
          </p:cNvSpPr>
          <p:nvPr/>
        </p:nvSpPr>
        <p:spPr bwMode="auto">
          <a:xfrm>
            <a:off x="7535199" y="4033326"/>
            <a:ext cx="1271230" cy="56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1" rIns="68564" bIns="34281">
            <a:spAutoFit/>
          </a:bodyPr>
          <a:lstStyle/>
          <a:p>
            <a:pPr algn="ctr"/>
            <a:r>
              <a:rPr lang="en-US" altLang="zh-CN" sz="1600" b="1" dirty="0">
                <a:solidFill>
                  <a:schemeClr val="accent1"/>
                </a:solidFill>
                <a:latin typeface="微软雅黑" panose="020B0503020204020204" pitchFamily="34" charset="-122"/>
                <a:ea typeface="微软雅黑" panose="020B0503020204020204" pitchFamily="34" charset="-122"/>
                <a:sym typeface="+mn-ea"/>
              </a:rPr>
              <a:t>Capital Matching</a:t>
            </a:r>
            <a:endParaRPr lang="zh-CN" altLang="en-US" sz="1600" b="1" dirty="0">
              <a:solidFill>
                <a:schemeClr val="accent1"/>
              </a:solidFill>
              <a:latin typeface="微软雅黑" panose="020B0503020204020204" pitchFamily="34" charset="-122"/>
              <a:ea typeface="微软雅黑" panose="020B0503020204020204" pitchFamily="34" charset="-122"/>
              <a:sym typeface="+mn-ea"/>
            </a:endParaRPr>
          </a:p>
        </p:txBody>
      </p:sp>
      <p:pic>
        <p:nvPicPr>
          <p:cNvPr id="1026" name="Picture 2" descr="https://img1.baidu.com/it/u=2832080481,4282751996&amp;fm=253&amp;fmt=auto&amp;app=138&amp;f=JPEG?w=500&amp;h=28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02888" y="2715766"/>
            <a:ext cx="1757573" cy="1188000"/>
          </a:xfrm>
          <a:prstGeom prst="rect">
            <a:avLst/>
          </a:prstGeom>
          <a:ln>
            <a:noFill/>
          </a:ln>
          <a:effectLst>
            <a:outerShdw blurRad="165100" dist="12700" dir="2700000" algn="tl" rotWithShape="0">
              <a:srgbClr val="333333">
                <a:alpha val="43000"/>
              </a:srgbClr>
            </a:outerShdw>
          </a:effectLst>
          <a:extLst>
            <a:ext uri="{909E8E84-426E-40DD-AFC4-6F175D3DCCD1}">
              <a14:hiddenFill xmlns:a14="http://schemas.microsoft.com/office/drawing/2010/main">
                <a:solidFill>
                  <a:srgbClr val="FFFFFF"/>
                </a:solidFill>
              </a14:hiddenFill>
            </a:ext>
          </a:extLst>
        </p:spPr>
      </p:pic>
      <p:pic>
        <p:nvPicPr>
          <p:cNvPr id="1028" name="Picture 4" descr="https://p0.itc.cn/q_70/images03/20201202/e9ca6279484d48c8b5fc166790cd05e3.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96" y="2715766"/>
            <a:ext cx="1847288" cy="1188000"/>
          </a:xfrm>
          <a:prstGeom prst="rect">
            <a:avLst/>
          </a:prstGeom>
          <a:ln>
            <a:noFill/>
          </a:ln>
          <a:effectLst>
            <a:outerShdw blurRad="165100" dist="12700" dir="2700000" algn="tl" rotWithShape="0">
              <a:srgbClr val="333333">
                <a:alpha val="43000"/>
              </a:srgbClr>
            </a:outerShdw>
          </a:effectLst>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04586" y="2715766"/>
            <a:ext cx="1595544" cy="1188000"/>
          </a:xfrm>
          <a:prstGeom prst="rect">
            <a:avLst/>
          </a:prstGeom>
          <a:ln>
            <a:noFill/>
          </a:ln>
          <a:effectLst>
            <a:outerShdw blurRad="165100" dist="12700" dir="2700000" algn="tl" rotWithShape="0">
              <a:srgbClr val="333333">
                <a:alpha val="43000"/>
              </a:srgbClr>
            </a:outerShdw>
          </a:effectLst>
        </p:spPr>
      </p:pic>
      <p:sp>
        <p:nvSpPr>
          <p:cNvPr id="5" name="矩形: 圆角 4">
            <a:extLst>
              <a:ext uri="{FF2B5EF4-FFF2-40B4-BE49-F238E27FC236}">
                <a16:creationId xmlns:a16="http://schemas.microsoft.com/office/drawing/2014/main" id="{55EFD2ED-1520-FD54-F2AE-DE458E149FFC}"/>
              </a:ext>
            </a:extLst>
          </p:cNvPr>
          <p:cNvSpPr/>
          <p:nvPr/>
        </p:nvSpPr>
        <p:spPr>
          <a:xfrm>
            <a:off x="251520" y="-230279"/>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13060" y="347594"/>
            <a:ext cx="8442325" cy="757238"/>
          </a:xfrm>
        </p:spPr>
        <p:txBody>
          <a:bodyPr vert="horz" lIns="91440" tIns="45720" rIns="91440" bIns="45720" rtlCol="0" anchor="ctr">
            <a:normAutofit fontScale="90000"/>
          </a:body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4294967295"/>
          </p:nvPr>
        </p:nvSpPr>
        <p:spPr>
          <a:xfrm>
            <a:off x="179512" y="1060656"/>
            <a:ext cx="8323262" cy="443804"/>
          </a:xfrm>
        </p:spPr>
        <p:txBody>
          <a:bodyPr vert="horz" lIns="91440" tIns="45720" rIns="91440" bIns="45720" rtlCol="0">
            <a:normAutofit fontScale="92500" lnSpcReduction="10000"/>
          </a:bodyPr>
          <a:lstStyle/>
          <a:p>
            <a:pPr marL="0" indent="0">
              <a:lnSpc>
                <a:spcPct val="130000"/>
              </a:lnSpc>
              <a:buClr>
                <a:schemeClr val="accent1"/>
              </a:buClr>
              <a:buNone/>
            </a:pPr>
            <a:r>
              <a:rPr lang="en-US" altLang="zh-CN" sz="2000" b="1" dirty="0">
                <a:solidFill>
                  <a:schemeClr val="tx2"/>
                </a:solidFill>
              </a:rPr>
              <a:t>1. Openness and Data Sharing for Mutual Benefit</a:t>
            </a:r>
            <a:endParaRPr lang="zh-CN" altLang="zh-CN" sz="2000" b="1" dirty="0">
              <a:solidFill>
                <a:schemeClr val="tx2"/>
              </a:solidFill>
            </a:endParaRPr>
          </a:p>
        </p:txBody>
      </p:sp>
      <p:graphicFrame>
        <p:nvGraphicFramePr>
          <p:cNvPr id="4" name="内容占位符 3"/>
          <p:cNvGraphicFramePr/>
          <p:nvPr>
            <p:extLst>
              <p:ext uri="{D42A27DB-BD31-4B8C-83A1-F6EECF244321}">
                <p14:modId xmlns:p14="http://schemas.microsoft.com/office/powerpoint/2010/main" val="1535891020"/>
              </p:ext>
            </p:extLst>
          </p:nvPr>
        </p:nvGraphicFramePr>
        <p:xfrm>
          <a:off x="-468560" y="1492480"/>
          <a:ext cx="6697997" cy="305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矩形 4"/>
          <p:cNvSpPr/>
          <p:nvPr/>
        </p:nvSpPr>
        <p:spPr>
          <a:xfrm>
            <a:off x="348195" y="4588519"/>
            <a:ext cx="7848872" cy="329556"/>
          </a:xfrm>
          <a:prstGeom prst="rect">
            <a:avLst/>
          </a:prstGeom>
          <a:gradFill flip="none" rotWithShape="1">
            <a:gsLst>
              <a:gs pos="53000">
                <a:schemeClr val="accent1"/>
              </a:gs>
              <a:gs pos="100000">
                <a:schemeClr val="accent1">
                  <a:alpha val="0"/>
                </a:schemeClr>
              </a:gs>
            </a:gsLst>
            <a:lin ang="0" scaled="1"/>
            <a:tileRect/>
          </a:gradFill>
          <a:ln w="9525">
            <a:noFill/>
            <a:miter lim="800000"/>
            <a:headEnd/>
            <a:tailEnd/>
          </a:ln>
        </p:spPr>
        <p:txBody>
          <a:bodyPr wrap="square" anchor="ctr">
            <a:noAutofit/>
          </a:bodyPr>
          <a:lstStyle/>
          <a:p>
            <a:pPr defTabSz="457200">
              <a:spcBef>
                <a:spcPts val="1800"/>
              </a:spcBef>
            </a:pPr>
            <a:r>
              <a:rPr lang="en-US" altLang="zh-CN" b="1" dirty="0">
                <a:solidFill>
                  <a:schemeClr val="bg1"/>
                </a:solidFill>
                <a:ea typeface="微软雅黑" pitchFamily="34" charset="-122"/>
              </a:rPr>
              <a:t>Together for mutual sharing and mutual benefit</a:t>
            </a:r>
            <a:endParaRPr lang="zh-CN" altLang="en-US" b="1" dirty="0">
              <a:solidFill>
                <a:schemeClr val="bg1"/>
              </a:solidFill>
              <a:ea typeface="微软雅黑" pitchFamily="34" charset="-122"/>
            </a:endParaRPr>
          </a:p>
        </p:txBody>
      </p:sp>
      <p:sp>
        <p:nvSpPr>
          <p:cNvPr id="12" name="矩形 11"/>
          <p:cNvSpPr/>
          <p:nvPr/>
        </p:nvSpPr>
        <p:spPr>
          <a:xfrm>
            <a:off x="3696470" y="1635646"/>
            <a:ext cx="5334173" cy="2648482"/>
          </a:xfrm>
          <a:prstGeom prst="rect">
            <a:avLst/>
          </a:prstGeom>
        </p:spPr>
        <p:txBody>
          <a:bodyPr wrap="square">
            <a:spAutoFit/>
          </a:bodyPr>
          <a:lstStyle/>
          <a:p>
            <a:pPr marL="342900" lvl="1" defTabSz="685800">
              <a:lnSpc>
                <a:spcPct val="130000"/>
              </a:lnSpc>
              <a:spcBef>
                <a:spcPct val="15000"/>
              </a:spcBef>
              <a:buClr>
                <a:schemeClr val="accent1"/>
              </a:buClr>
            </a:pPr>
            <a:r>
              <a:rPr lang="en-US" altLang="zh-CN" sz="1400" b="1" dirty="0">
                <a:solidFill>
                  <a:schemeClr val="tx1">
                    <a:lumMod val="90000"/>
                    <a:lumOff val="10000"/>
                  </a:schemeClr>
                </a:solidFill>
                <a:cs typeface="Times New Roman" panose="02020603050405020304" pitchFamily="18" charset="0"/>
              </a:rPr>
              <a:t>Openness and data sharing has always been valued highly by the China Meteorological Administration (CMA).</a:t>
            </a:r>
          </a:p>
          <a:p>
            <a:pPr marL="557530" lvl="1" indent="-214630" defTabSz="685800">
              <a:lnSpc>
                <a:spcPct val="130000"/>
              </a:lnSpc>
              <a:spcBef>
                <a:spcPct val="15000"/>
              </a:spcBef>
              <a:buClr>
                <a:schemeClr val="accent1"/>
              </a:buClr>
              <a:buFont typeface="Arial" panose="020B0604020202020204" pitchFamily="34" charset="0"/>
              <a:buChar char="•"/>
            </a:pPr>
            <a:r>
              <a:rPr lang="en-US" altLang="zh-CN" sz="1400" dirty="0">
                <a:solidFill>
                  <a:schemeClr val="tx1">
                    <a:lumMod val="90000"/>
                    <a:lumOff val="10000"/>
                  </a:schemeClr>
                </a:solidFill>
                <a:cs typeface="Times New Roman" panose="02020603050405020304" pitchFamily="18" charset="0"/>
              </a:rPr>
              <a:t>It released the Measures for the Administration of Meteorological Information Services in 2015 with the goal of regulating meteorological data sharing service activities and fostering meteorological data development and utilization. The decree was updated in 2020.</a:t>
            </a:r>
          </a:p>
          <a:p>
            <a:pPr marL="557530" lvl="1" indent="-214630" defTabSz="685800">
              <a:lnSpc>
                <a:spcPct val="130000"/>
              </a:lnSpc>
              <a:spcBef>
                <a:spcPct val="15000"/>
              </a:spcBef>
              <a:buClr>
                <a:schemeClr val="accent1"/>
              </a:buClr>
              <a:buFont typeface="Arial" panose="020B0604020202020204" pitchFamily="34" charset="0"/>
              <a:buChar char="•"/>
            </a:pPr>
            <a:r>
              <a:rPr lang="en-US" altLang="zh-CN" sz="1400" dirty="0">
                <a:solidFill>
                  <a:schemeClr val="tx1">
                    <a:lumMod val="90000"/>
                    <a:lumOff val="10000"/>
                  </a:schemeClr>
                </a:solidFill>
                <a:cs typeface="Times New Roman" panose="02020603050405020304" pitchFamily="18" charset="0"/>
              </a:rPr>
              <a:t>A new version of the Catalogue of Open Sharing of Basic Meteorological Data was released in 2023</a:t>
            </a:r>
            <a:endParaRPr lang="zh-CN" altLang="en-US" sz="1400" dirty="0">
              <a:solidFill>
                <a:schemeClr val="tx1">
                  <a:lumMod val="90000"/>
                  <a:lumOff val="10000"/>
                </a:schemeClr>
              </a:solidFill>
              <a:cs typeface="Times New Roman" panose="02020603050405020304" pitchFamily="18" charset="0"/>
            </a:endParaRPr>
          </a:p>
        </p:txBody>
      </p:sp>
      <p:sp>
        <p:nvSpPr>
          <p:cNvPr id="6" name="矩形: 圆角 5">
            <a:extLst>
              <a:ext uri="{FF2B5EF4-FFF2-40B4-BE49-F238E27FC236}">
                <a16:creationId xmlns:a16="http://schemas.microsoft.com/office/drawing/2014/main" id="{C53074E8-E7AB-3817-DE9E-4EA2735559A2}"/>
              </a:ext>
            </a:extLst>
          </p:cNvPr>
          <p:cNvSpPr/>
          <p:nvPr/>
        </p:nvSpPr>
        <p:spPr>
          <a:xfrm>
            <a:off x="251520" y="-171659"/>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284907" y="915566"/>
            <a:ext cx="8323262" cy="537381"/>
          </a:xfrm>
        </p:spPr>
        <p:txBody>
          <a:bodyPr vert="horz" lIns="91440" tIns="45720" rIns="91440" bIns="45720" rtlCol="0">
            <a:normAutofit/>
          </a:bodyPr>
          <a:lstStyle/>
          <a:p>
            <a:pPr marL="0" indent="0">
              <a:lnSpc>
                <a:spcPct val="130000"/>
              </a:lnSpc>
              <a:buClr>
                <a:schemeClr val="accent1"/>
              </a:buClr>
              <a:buNone/>
            </a:pPr>
            <a:r>
              <a:rPr lang="en-US" altLang="zh-CN" sz="2000" b="1" dirty="0">
                <a:solidFill>
                  <a:schemeClr val="tx2"/>
                </a:solidFill>
              </a:rPr>
              <a:t>1. Openness and Data Sharing for Mutual Benefit</a:t>
            </a:r>
            <a:endParaRPr lang="zh-CN" altLang="zh-CN" sz="2000" b="1" dirty="0">
              <a:solidFill>
                <a:schemeClr val="tx2"/>
              </a:solidFill>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8444" y="1599345"/>
            <a:ext cx="2718078" cy="1813804"/>
          </a:xfrm>
          <a:prstGeom prst="rect">
            <a:avLst/>
          </a:prstGeom>
        </p:spPr>
      </p:pic>
      <p:sp>
        <p:nvSpPr>
          <p:cNvPr id="7" name="Rectangle 96"/>
          <p:cNvSpPr/>
          <p:nvPr/>
        </p:nvSpPr>
        <p:spPr>
          <a:xfrm>
            <a:off x="3247420" y="3453501"/>
            <a:ext cx="2679102" cy="1520920"/>
          </a:xfrm>
          <a:prstGeom prst="rect">
            <a:avLst/>
          </a:prstGeom>
          <a:gradFill flip="none" rotWithShape="1">
            <a:gsLst>
              <a:gs pos="35000">
                <a:srgbClr val="FAFBFF"/>
              </a:gs>
              <a:gs pos="0">
                <a:schemeClr val="accent1">
                  <a:lumMod val="5000"/>
                  <a:lumOff val="95000"/>
                  <a:alpha val="0"/>
                </a:schemeClr>
              </a:gs>
              <a:gs pos="100000">
                <a:schemeClr val="bg1"/>
              </a:gs>
            </a:gsLst>
            <a:lin ang="16200000" scaled="1"/>
            <a:tileRect/>
          </a:gradFill>
          <a:ln>
            <a:noFill/>
          </a:ln>
          <a:effectLst>
            <a:outerShdw blurRad="2286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0000" indent="-180000" defTabSz="457200">
              <a:buClr>
                <a:schemeClr val="accent1"/>
              </a:buClr>
              <a:buFont typeface="Arial" panose="020B0604020202020204" pitchFamily="34" charset="0"/>
              <a:buChar char="•"/>
            </a:pPr>
            <a:endParaRPr lang="en-US" altLang="zh-CN" sz="1100" dirty="0">
              <a:solidFill>
                <a:schemeClr val="tx1"/>
              </a:solidFill>
              <a:ea typeface="+mj-ea"/>
            </a:endParaRPr>
          </a:p>
          <a:p>
            <a:pPr marL="180000" indent="-180000" defTabSz="457200">
              <a:buClr>
                <a:schemeClr val="accent1"/>
              </a:buClr>
              <a:buFont typeface="Arial" panose="020B0604020202020204" pitchFamily="34" charset="0"/>
              <a:buChar char="•"/>
            </a:pPr>
            <a:r>
              <a:rPr lang="en-US" altLang="zh-CN" sz="1100" b="1" dirty="0">
                <a:solidFill>
                  <a:schemeClr val="accent1"/>
                </a:solidFill>
                <a:ea typeface="+mj-ea"/>
              </a:rPr>
              <a:t>7</a:t>
            </a:r>
            <a:r>
              <a:rPr lang="en-US" altLang="zh-CN" sz="1100" dirty="0">
                <a:solidFill>
                  <a:schemeClr val="tx1"/>
                </a:solidFill>
                <a:ea typeface="+mj-ea"/>
              </a:rPr>
              <a:t> categories of </a:t>
            </a:r>
            <a:r>
              <a:rPr lang="en-US" altLang="zh-CN" sz="1100" b="1" dirty="0">
                <a:solidFill>
                  <a:schemeClr val="accent1"/>
                </a:solidFill>
                <a:ea typeface="+mj-ea"/>
              </a:rPr>
              <a:t>1350</a:t>
            </a:r>
            <a:r>
              <a:rPr lang="en-US" altLang="zh-CN" sz="1100" dirty="0">
                <a:solidFill>
                  <a:schemeClr val="tx1"/>
                </a:solidFill>
                <a:ea typeface="+mj-ea"/>
              </a:rPr>
              <a:t> basic meteorological materials and products</a:t>
            </a:r>
          </a:p>
          <a:p>
            <a:pPr marL="180000" indent="-180000" defTabSz="457200">
              <a:buClr>
                <a:schemeClr val="accent1"/>
              </a:buClr>
              <a:buFont typeface="Arial" panose="020B0604020202020204" pitchFamily="34" charset="0"/>
              <a:buChar char="•"/>
            </a:pPr>
            <a:r>
              <a:rPr lang="en-US" altLang="zh-CN" sz="1100" b="1" dirty="0">
                <a:solidFill>
                  <a:schemeClr val="accent1"/>
                </a:solidFill>
                <a:ea typeface="+mj-ea"/>
              </a:rPr>
              <a:t>471,117</a:t>
            </a:r>
            <a:r>
              <a:rPr lang="en-US" altLang="zh-CN" sz="1100" dirty="0">
                <a:solidFill>
                  <a:schemeClr val="tx1"/>
                </a:solidFill>
                <a:ea typeface="+mj-ea"/>
              </a:rPr>
              <a:t> registered users, including </a:t>
            </a:r>
            <a:r>
              <a:rPr lang="en-US" altLang="zh-CN" sz="1100" b="1" dirty="0">
                <a:solidFill>
                  <a:schemeClr val="accent1"/>
                </a:solidFill>
                <a:ea typeface="+mj-ea"/>
              </a:rPr>
              <a:t>1885</a:t>
            </a:r>
            <a:r>
              <a:rPr lang="en-US" altLang="zh-CN" sz="1100" dirty="0">
                <a:solidFill>
                  <a:schemeClr val="tx1"/>
                </a:solidFill>
                <a:ea typeface="+mj-ea"/>
              </a:rPr>
              <a:t> registered enterprises</a:t>
            </a:r>
          </a:p>
          <a:p>
            <a:pPr marL="180000" indent="-180000" defTabSz="457200">
              <a:buClr>
                <a:schemeClr val="accent1"/>
              </a:buClr>
              <a:buFont typeface="Arial" panose="020B0604020202020204" pitchFamily="34" charset="0"/>
              <a:buChar char="•"/>
            </a:pPr>
            <a:r>
              <a:rPr lang="en-US" altLang="zh-CN" sz="1100" dirty="0">
                <a:solidFill>
                  <a:schemeClr val="tx1"/>
                </a:solidFill>
                <a:ea typeface="+mj-ea"/>
              </a:rPr>
              <a:t>number of visits (2022):</a:t>
            </a:r>
            <a:r>
              <a:rPr lang="en-US" altLang="zh-CN" sz="1100" b="1" dirty="0">
                <a:solidFill>
                  <a:schemeClr val="accent1"/>
                </a:solidFill>
                <a:ea typeface="+mj-ea"/>
              </a:rPr>
              <a:t>712,236,449</a:t>
            </a:r>
            <a:endParaRPr lang="zh-CN" altLang="en-US" sz="1100" b="1" dirty="0">
              <a:solidFill>
                <a:schemeClr val="accent1"/>
              </a:solidFill>
              <a:ea typeface="+mj-ea"/>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1194" y="1602651"/>
            <a:ext cx="2907229" cy="1802584"/>
          </a:xfrm>
          <a:prstGeom prst="rect">
            <a:avLst/>
          </a:prstGeom>
        </p:spPr>
      </p:pic>
      <p:sp>
        <p:nvSpPr>
          <p:cNvPr id="11" name="Rectangle 96"/>
          <p:cNvSpPr/>
          <p:nvPr/>
        </p:nvSpPr>
        <p:spPr>
          <a:xfrm>
            <a:off x="6021194" y="3465117"/>
            <a:ext cx="2907229" cy="1149264"/>
          </a:xfrm>
          <a:prstGeom prst="rect">
            <a:avLst/>
          </a:prstGeom>
          <a:gradFill flip="none" rotWithShape="1">
            <a:gsLst>
              <a:gs pos="35000">
                <a:srgbClr val="FAFBFF"/>
              </a:gs>
              <a:gs pos="0">
                <a:schemeClr val="accent1">
                  <a:lumMod val="5000"/>
                  <a:lumOff val="95000"/>
                  <a:alpha val="0"/>
                </a:schemeClr>
              </a:gs>
              <a:gs pos="100000">
                <a:schemeClr val="bg1"/>
              </a:gs>
            </a:gsLst>
            <a:lin ang="16200000" scaled="1"/>
            <a:tileRect/>
          </a:gradFill>
          <a:ln>
            <a:noFill/>
          </a:ln>
          <a:effectLst>
            <a:outerShdw blurRad="2286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80000" indent="-180000" defTabSz="457200">
              <a:buClr>
                <a:schemeClr val="accent1"/>
              </a:buClr>
              <a:buFont typeface="Arial" panose="020B0604020202020204" pitchFamily="34" charset="0"/>
              <a:buChar char="•"/>
            </a:pPr>
            <a:endParaRPr lang="en-US" altLang="zh-CN" sz="1100" dirty="0">
              <a:solidFill>
                <a:schemeClr val="tx1"/>
              </a:solidFill>
              <a:ea typeface="+mj-ea"/>
            </a:endParaRPr>
          </a:p>
          <a:p>
            <a:pPr marL="180000" indent="-180000" defTabSz="457200">
              <a:buClr>
                <a:schemeClr val="accent1"/>
              </a:buClr>
              <a:buFont typeface="Arial" panose="020B0604020202020204" pitchFamily="34" charset="0"/>
              <a:buChar char="•"/>
            </a:pPr>
            <a:r>
              <a:rPr lang="en-US" altLang="zh-CN" sz="1100" dirty="0">
                <a:solidFill>
                  <a:schemeClr val="tx1"/>
                </a:solidFill>
                <a:ea typeface="+mj-ea"/>
              </a:rPr>
              <a:t>Total Archive</a:t>
            </a:r>
            <a:r>
              <a:rPr lang="zh-CN" altLang="en-US" sz="1100" dirty="0">
                <a:solidFill>
                  <a:schemeClr val="tx1"/>
                </a:solidFill>
                <a:ea typeface="+mj-ea"/>
              </a:rPr>
              <a:t>：</a:t>
            </a:r>
            <a:r>
              <a:rPr lang="en-US" altLang="zh-CN" sz="1100" b="1" dirty="0">
                <a:solidFill>
                  <a:schemeClr val="accent1"/>
                </a:solidFill>
                <a:ea typeface="+mj-ea"/>
              </a:rPr>
              <a:t>31.1 PB </a:t>
            </a:r>
            <a:r>
              <a:rPr lang="en-US" altLang="zh-CN" sz="1100" dirty="0">
                <a:solidFill>
                  <a:schemeClr val="tx1"/>
                </a:solidFill>
                <a:ea typeface="+mj-ea"/>
              </a:rPr>
              <a:t>(incl. real time)</a:t>
            </a:r>
          </a:p>
          <a:p>
            <a:pPr marL="180000" indent="-180000" defTabSz="457200">
              <a:buClr>
                <a:schemeClr val="accent1"/>
              </a:buClr>
              <a:buFont typeface="Arial" panose="020B0604020202020204" pitchFamily="34" charset="0"/>
              <a:buChar char="•"/>
            </a:pPr>
            <a:r>
              <a:rPr lang="en-US" altLang="zh-CN" sz="1100" dirty="0">
                <a:solidFill>
                  <a:schemeClr val="tx1"/>
                </a:solidFill>
                <a:ea typeface="+mj-ea"/>
              </a:rPr>
              <a:t>Freely registered users in 126 countries: 135758</a:t>
            </a:r>
            <a:r>
              <a:rPr lang="zh-CN" altLang="en-US" sz="1100" dirty="0">
                <a:solidFill>
                  <a:schemeClr val="tx1"/>
                </a:solidFill>
                <a:ea typeface="+mj-ea"/>
              </a:rPr>
              <a:t>（</a:t>
            </a:r>
            <a:r>
              <a:rPr lang="en-US" altLang="zh-CN" sz="1100" dirty="0">
                <a:solidFill>
                  <a:schemeClr val="tx1"/>
                </a:solidFill>
                <a:ea typeface="+mj-ea"/>
              </a:rPr>
              <a:t>by the end of 2022</a:t>
            </a:r>
            <a:r>
              <a:rPr lang="zh-CN" altLang="en-US" sz="1100" dirty="0">
                <a:solidFill>
                  <a:schemeClr val="tx1"/>
                </a:solidFill>
                <a:ea typeface="+mj-ea"/>
              </a:rPr>
              <a:t>）</a:t>
            </a:r>
            <a:endParaRPr lang="en-US" altLang="zh-CN" sz="1100" dirty="0">
              <a:solidFill>
                <a:schemeClr val="tx1"/>
              </a:solidFill>
              <a:ea typeface="+mj-ea"/>
            </a:endParaRPr>
          </a:p>
          <a:p>
            <a:pPr marL="180000" indent="-180000" defTabSz="457200">
              <a:buClr>
                <a:schemeClr val="accent1"/>
              </a:buClr>
              <a:buFont typeface="Arial" panose="020B0604020202020204" pitchFamily="34" charset="0"/>
              <a:buChar char="•"/>
            </a:pPr>
            <a:endParaRPr lang="en-US" altLang="zh-CN" sz="1100" dirty="0">
              <a:solidFill>
                <a:schemeClr val="tx1"/>
              </a:solidFill>
              <a:ea typeface="+mj-ea"/>
            </a:endParaRPr>
          </a:p>
        </p:txBody>
      </p:sp>
      <p:sp>
        <p:nvSpPr>
          <p:cNvPr id="12" name="矩形 11"/>
          <p:cNvSpPr/>
          <p:nvPr/>
        </p:nvSpPr>
        <p:spPr>
          <a:xfrm>
            <a:off x="328989" y="1417780"/>
            <a:ext cx="2871095" cy="3323987"/>
          </a:xfrm>
          <a:prstGeom prst="rect">
            <a:avLst/>
          </a:prstGeom>
        </p:spPr>
        <p:txBody>
          <a:bodyPr wrap="square">
            <a:spAutoFit/>
          </a:bodyPr>
          <a:lstStyle/>
          <a:p>
            <a:pPr marL="285750" indent="-285750">
              <a:buClr>
                <a:schemeClr val="accent1"/>
              </a:buClr>
              <a:buFont typeface="Wingdings" panose="05000000000000000000" pitchFamily="2" charset="2"/>
              <a:buChar char="u"/>
            </a:pPr>
            <a:r>
              <a:rPr lang="en-US" altLang="zh-CN" sz="1400" dirty="0">
                <a:solidFill>
                  <a:schemeClr val="tx1">
                    <a:lumMod val="90000"/>
                    <a:lumOff val="10000"/>
                  </a:schemeClr>
                </a:solidFill>
              </a:rPr>
              <a:t>Utilizing data from China Meteorological Data Sharing Network  and FENGYUN Satellite Data Center. These service networks  provide weather information to the public. </a:t>
            </a:r>
          </a:p>
          <a:p>
            <a:pPr marL="285750" indent="-285750">
              <a:buClr>
                <a:schemeClr val="accent1"/>
              </a:buClr>
              <a:buFont typeface="Wingdings" panose="05000000000000000000" pitchFamily="2" charset="2"/>
              <a:buChar char="u"/>
            </a:pPr>
            <a:r>
              <a:rPr lang="en-US" altLang="zh-CN" sz="1400" dirty="0">
                <a:solidFill>
                  <a:schemeClr val="tx1">
                    <a:lumMod val="90000"/>
                    <a:lumOff val="10000"/>
                  </a:schemeClr>
                </a:solidFill>
              </a:rPr>
              <a:t>Meteorological information has actively supported national scientific and technical research, assisted in the cooperative growth of businesses, encouraged business efficiency, and sparked public innovation.</a:t>
            </a:r>
            <a:endParaRPr lang="zh-CN" altLang="en-US" sz="1400" dirty="0">
              <a:solidFill>
                <a:schemeClr val="tx1">
                  <a:lumMod val="90000"/>
                  <a:lumOff val="10000"/>
                </a:schemeClr>
              </a:solidFill>
            </a:endParaRPr>
          </a:p>
        </p:txBody>
      </p:sp>
      <p:sp>
        <p:nvSpPr>
          <p:cNvPr id="8" name="矩形: 圆角 7"/>
          <p:cNvSpPr/>
          <p:nvPr/>
        </p:nvSpPr>
        <p:spPr>
          <a:xfrm>
            <a:off x="3150394" y="1391514"/>
            <a:ext cx="2031464" cy="326794"/>
          </a:xfrm>
          <a:prstGeom prst="roundRect">
            <a:avLst>
              <a:gd name="adj" fmla="val 50000"/>
            </a:avLst>
          </a:prstGeom>
          <a:solidFill>
            <a:schemeClr val="bg1"/>
          </a:solidFill>
          <a:ln w="9525">
            <a:solidFill>
              <a:schemeClr val="accent1"/>
            </a:solidFill>
            <a:miter lim="800000"/>
            <a:headEnd/>
            <a:tailEnd/>
          </a:ln>
          <a:effectLst>
            <a:outerShdw blurRad="101600" dist="38100" dir="2700000" algn="tl" rotWithShape="0">
              <a:schemeClr val="accent1">
                <a:lumMod val="75000"/>
                <a:alpha val="49000"/>
              </a:schemeClr>
            </a:outerShdw>
          </a:effectLst>
        </p:spPr>
        <p:txBody>
          <a:bodyPr wrap="square" anchor="ctr">
            <a:noAutofit/>
          </a:bodyPr>
          <a:lstStyle/>
          <a:p>
            <a:pPr defTabSz="457200">
              <a:spcBef>
                <a:spcPts val="1800"/>
              </a:spcBef>
            </a:pPr>
            <a:r>
              <a:rPr lang="zh-CN" altLang="en-US" sz="1400" b="1" dirty="0">
                <a:solidFill>
                  <a:schemeClr val="accent1"/>
                </a:solidFill>
                <a:ea typeface="微软雅黑" pitchFamily="34" charset="-122"/>
              </a:rPr>
              <a:t>http://data.cma.cn/</a:t>
            </a:r>
          </a:p>
        </p:txBody>
      </p:sp>
      <p:sp>
        <p:nvSpPr>
          <p:cNvPr id="9" name="矩形: 圆角 8"/>
          <p:cNvSpPr/>
          <p:nvPr/>
        </p:nvSpPr>
        <p:spPr>
          <a:xfrm>
            <a:off x="5964425" y="1383539"/>
            <a:ext cx="2313776" cy="334769"/>
          </a:xfrm>
          <a:prstGeom prst="roundRect">
            <a:avLst>
              <a:gd name="adj" fmla="val 50000"/>
            </a:avLst>
          </a:prstGeom>
          <a:solidFill>
            <a:schemeClr val="bg1"/>
          </a:solidFill>
          <a:ln w="9525">
            <a:solidFill>
              <a:schemeClr val="accent1"/>
            </a:solidFill>
            <a:miter lim="800000"/>
            <a:headEnd/>
            <a:tailEnd/>
          </a:ln>
          <a:effectLst>
            <a:outerShdw blurRad="101600" dist="38100" dir="2700000" algn="tl" rotWithShape="0">
              <a:schemeClr val="accent1">
                <a:lumMod val="75000"/>
                <a:alpha val="49000"/>
              </a:schemeClr>
            </a:outerShdw>
          </a:effectLst>
        </p:spPr>
        <p:txBody>
          <a:bodyPr wrap="square" anchor="ctr">
            <a:noAutofit/>
          </a:bodyPr>
          <a:lstStyle/>
          <a:p>
            <a:pPr defTabSz="457200">
              <a:spcBef>
                <a:spcPts val="1800"/>
              </a:spcBef>
            </a:pPr>
            <a:r>
              <a:rPr lang="zh-CN" altLang="en-US" sz="1400" b="1" dirty="0">
                <a:solidFill>
                  <a:schemeClr val="accent1"/>
                </a:solidFill>
                <a:ea typeface="微软雅黑" pitchFamily="34" charset="-122"/>
              </a:rPr>
              <a:t>http://data.nsmc.org.cn/</a:t>
            </a:r>
          </a:p>
        </p:txBody>
      </p:sp>
      <p:sp>
        <p:nvSpPr>
          <p:cNvPr id="13" name="标题 1">
            <a:extLst>
              <a:ext uri="{FF2B5EF4-FFF2-40B4-BE49-F238E27FC236}">
                <a16:creationId xmlns:a16="http://schemas.microsoft.com/office/drawing/2014/main" id="{A52185F2-B0B1-9FD9-B39C-D438755CADF6}"/>
              </a:ext>
            </a:extLst>
          </p:cNvPr>
          <p:cNvSpPr txBox="1">
            <a:spLocks/>
          </p:cNvSpPr>
          <p:nvPr/>
        </p:nvSpPr>
        <p:spPr>
          <a:xfrm>
            <a:off x="513060" y="233354"/>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4" name="矩形: 圆角 13">
            <a:extLst>
              <a:ext uri="{FF2B5EF4-FFF2-40B4-BE49-F238E27FC236}">
                <a16:creationId xmlns:a16="http://schemas.microsoft.com/office/drawing/2014/main" id="{64E35781-A961-3772-AD7A-0A7A9404E064}"/>
              </a:ext>
            </a:extLst>
          </p:cNvPr>
          <p:cNvSpPr/>
          <p:nvPr/>
        </p:nvSpPr>
        <p:spPr>
          <a:xfrm>
            <a:off x="251520" y="-285899"/>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81932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2"/>
          <p:cNvSpPr>
            <a:spLocks noChangeArrowheads="1"/>
          </p:cNvSpPr>
          <p:nvPr/>
        </p:nvSpPr>
        <p:spPr bwMode="auto">
          <a:xfrm>
            <a:off x="349189" y="1668971"/>
            <a:ext cx="4510844" cy="369332"/>
          </a:xfrm>
          <a:prstGeom prst="rect">
            <a:avLst/>
          </a:prstGeom>
          <a:gradFill flip="none" rotWithShape="1">
            <a:gsLst>
              <a:gs pos="53000">
                <a:schemeClr val="accent1"/>
              </a:gs>
              <a:gs pos="100000">
                <a:schemeClr val="accent1">
                  <a:alpha val="0"/>
                </a:schemeClr>
              </a:gs>
            </a:gsLst>
            <a:lin ang="0" scaled="1"/>
            <a:tileRect/>
          </a:gradFill>
          <a:ln w="9525">
            <a:noFill/>
            <a:miter lim="800000"/>
            <a:headEnd/>
            <a:tailEnd/>
          </a:ln>
        </p:spPr>
        <p:txBody>
          <a:bodyPr wrap="square" anchor="ctr">
            <a:noAutofit/>
          </a:bodyPr>
          <a:lstStyle/>
          <a:p>
            <a:pPr defTabSz="457200">
              <a:spcBef>
                <a:spcPts val="1800"/>
              </a:spcBef>
            </a:pPr>
            <a:r>
              <a:rPr lang="en-US" altLang="zh-CN" b="1" dirty="0">
                <a:solidFill>
                  <a:schemeClr val="bg1"/>
                </a:solidFill>
                <a:ea typeface="微软雅黑" pitchFamily="34" charset="-122"/>
              </a:rPr>
              <a:t>CMDC-Primary Features (APP on MT)</a:t>
            </a:r>
            <a:endParaRPr lang="zh-CN" altLang="en-US" b="1" dirty="0">
              <a:solidFill>
                <a:schemeClr val="bg1"/>
              </a:solidFill>
              <a:ea typeface="微软雅黑" pitchFamily="34" charset="-122"/>
            </a:endParaRPr>
          </a:p>
        </p:txBody>
      </p:sp>
      <p:grpSp>
        <p:nvGrpSpPr>
          <p:cNvPr id="6" name="组合 5"/>
          <p:cNvGrpSpPr/>
          <p:nvPr/>
        </p:nvGrpSpPr>
        <p:grpSpPr>
          <a:xfrm>
            <a:off x="5116764" y="1678496"/>
            <a:ext cx="3874316" cy="2529936"/>
            <a:chOff x="4283968" y="917972"/>
            <a:chExt cx="4275621" cy="2814728"/>
          </a:xfrm>
        </p:grpSpPr>
        <p:pic>
          <p:nvPicPr>
            <p:cNvPr id="7" name="图片 6"/>
            <p:cNvPicPr/>
            <p:nvPr/>
          </p:nvPicPr>
          <p:blipFill>
            <a:blip r:embed="rId3"/>
            <a:stretch>
              <a:fillRect/>
            </a:stretch>
          </p:blipFill>
          <p:spPr>
            <a:xfrm>
              <a:off x="4283968" y="917972"/>
              <a:ext cx="4275621" cy="2814728"/>
            </a:xfrm>
            <a:prstGeom prst="rect">
              <a:avLst/>
            </a:prstGeom>
            <a:ln>
              <a:noFill/>
            </a:ln>
            <a:effectLst>
              <a:outerShdw blurRad="165100" dist="12700" dir="2700000" algn="tl" rotWithShape="0">
                <a:srgbClr val="333333">
                  <a:alpha val="43000"/>
                </a:srgbClr>
              </a:outerShdw>
            </a:effectLst>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9" y="1628800"/>
              <a:ext cx="1103243" cy="1875034"/>
            </a:xfrm>
            <a:prstGeom prst="rect">
              <a:avLst/>
            </a:prstGeom>
            <a:ln>
              <a:noFill/>
            </a:ln>
            <a:effectLst>
              <a:outerShdw blurRad="165100" dist="12700" dir="2700000" algn="tl" rotWithShape="0">
                <a:srgbClr val="333333">
                  <a:alpha val="43000"/>
                </a:srgbClr>
              </a:outerShdw>
            </a:effectLst>
          </p:spPr>
        </p:pic>
      </p:grpSp>
      <p:grpSp>
        <p:nvGrpSpPr>
          <p:cNvPr id="14" name="组合 13"/>
          <p:cNvGrpSpPr/>
          <p:nvPr/>
        </p:nvGrpSpPr>
        <p:grpSpPr>
          <a:xfrm>
            <a:off x="3131840" y="3273918"/>
            <a:ext cx="3847928" cy="1636390"/>
            <a:chOff x="3353662" y="4181089"/>
            <a:chExt cx="5130570" cy="2181853"/>
          </a:xfrm>
        </p:grpSpPr>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3662" y="4202942"/>
              <a:ext cx="1215000" cy="2160000"/>
            </a:xfrm>
            <a:prstGeom prst="rect">
              <a:avLst/>
            </a:prstGeom>
            <a:ln>
              <a:noFill/>
            </a:ln>
            <a:effectLst>
              <a:outerShdw blurRad="165100" dist="12700" dir="2700000" algn="tl" rotWithShape="0">
                <a:srgbClr val="333333">
                  <a:alpha val="43000"/>
                </a:srgbClr>
              </a:outerShdw>
            </a:effectLst>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9232" y="4199899"/>
              <a:ext cx="1215000" cy="2160000"/>
            </a:xfrm>
            <a:prstGeom prst="rect">
              <a:avLst/>
            </a:prstGeom>
            <a:ln>
              <a:noFill/>
            </a:ln>
            <a:effectLst>
              <a:outerShdw blurRad="165100" dist="12700" dir="2700000" algn="tl" rotWithShape="0">
                <a:srgbClr val="333333">
                  <a:alpha val="43000"/>
                </a:srgbClr>
              </a:outerShdw>
            </a:effectLst>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73088" y="4181089"/>
              <a:ext cx="1215000" cy="2160000"/>
            </a:xfrm>
            <a:prstGeom prst="rect">
              <a:avLst/>
            </a:prstGeom>
            <a:ln>
              <a:noFill/>
            </a:ln>
            <a:effectLst>
              <a:outerShdw blurRad="165100" dist="12700" dir="2700000" algn="tl" rotWithShape="0">
                <a:srgbClr val="333333">
                  <a:alpha val="43000"/>
                </a:srgbClr>
              </a:outerShdw>
            </a:effectLst>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76944" y="4199899"/>
              <a:ext cx="1215000" cy="2160000"/>
            </a:xfrm>
            <a:prstGeom prst="rect">
              <a:avLst/>
            </a:prstGeom>
            <a:ln>
              <a:noFill/>
            </a:ln>
            <a:effectLst>
              <a:outerShdw blurRad="165100" dist="12700" dir="2700000" algn="tl" rotWithShape="0">
                <a:srgbClr val="333333">
                  <a:alpha val="43000"/>
                </a:srgbClr>
              </a:outerShdw>
            </a:effectLst>
          </p:spPr>
        </p:pic>
      </p:grpSp>
      <p:sp>
        <p:nvSpPr>
          <p:cNvPr id="13" name="矩形 4"/>
          <p:cNvSpPr>
            <a:spLocks noChangeArrowheads="1"/>
          </p:cNvSpPr>
          <p:nvPr/>
        </p:nvSpPr>
        <p:spPr bwMode="auto">
          <a:xfrm>
            <a:off x="359333" y="2085902"/>
            <a:ext cx="2628491" cy="3087512"/>
          </a:xfrm>
          <a:prstGeom prst="rect">
            <a:avLst/>
          </a:prstGeom>
        </p:spPr>
        <p:txBody>
          <a:bodyPr vert="horz" lIns="91440" tIns="45720" rIns="91440" bIns="45720" rtlCol="0">
            <a:normAutofit/>
          </a:bodyPr>
          <a:lstStyle/>
          <a:p>
            <a:pPr marL="285750" indent="-285750" defTabSz="685800">
              <a:lnSpc>
                <a:spcPct val="130000"/>
              </a:lnSpc>
              <a:spcBef>
                <a:spcPct val="15000"/>
              </a:spcBef>
              <a:buClr>
                <a:schemeClr val="accent1"/>
              </a:buClr>
              <a:buFont typeface="Arial" panose="020B0604020202020204" pitchFamily="34" charset="0"/>
              <a:buChar char="•"/>
            </a:pPr>
            <a:r>
              <a:rPr lang="en-US" altLang="zh-CN" sz="1400" dirty="0"/>
              <a:t>Various data</a:t>
            </a:r>
          </a:p>
          <a:p>
            <a:pPr marL="285750" indent="-285750" defTabSz="685800">
              <a:lnSpc>
                <a:spcPct val="130000"/>
              </a:lnSpc>
              <a:spcBef>
                <a:spcPct val="15000"/>
              </a:spcBef>
              <a:buClr>
                <a:schemeClr val="accent1"/>
              </a:buClr>
              <a:buFont typeface="Arial" panose="020B0604020202020204" pitchFamily="34" charset="0"/>
              <a:buChar char="•"/>
            </a:pPr>
            <a:r>
              <a:rPr lang="en-US" altLang="zh-CN" sz="1400" dirty="0"/>
              <a:t>Meteorological data and products</a:t>
            </a:r>
          </a:p>
          <a:p>
            <a:pPr marL="285750" indent="-285750" defTabSz="685800">
              <a:lnSpc>
                <a:spcPct val="130000"/>
              </a:lnSpc>
              <a:spcBef>
                <a:spcPct val="15000"/>
              </a:spcBef>
              <a:buClr>
                <a:schemeClr val="accent1"/>
              </a:buClr>
              <a:buFont typeface="Arial" panose="020B0604020202020204" pitchFamily="34" charset="0"/>
              <a:buChar char="•"/>
            </a:pPr>
            <a:r>
              <a:rPr lang="en-US" altLang="zh-CN" sz="1400" dirty="0"/>
              <a:t>Weather forecasts</a:t>
            </a:r>
          </a:p>
          <a:p>
            <a:pPr marL="285750" indent="-285750" defTabSz="685800">
              <a:lnSpc>
                <a:spcPct val="130000"/>
              </a:lnSpc>
              <a:spcBef>
                <a:spcPct val="15000"/>
              </a:spcBef>
              <a:buClr>
                <a:schemeClr val="accent1"/>
              </a:buClr>
              <a:buFont typeface="Arial" panose="020B0604020202020204" pitchFamily="34" charset="0"/>
              <a:buChar char="•"/>
            </a:pPr>
            <a:r>
              <a:rPr lang="en-US" altLang="zh-CN" sz="1400" dirty="0"/>
              <a:t>Data analysis</a:t>
            </a:r>
          </a:p>
          <a:p>
            <a:pPr marL="285750" indent="-285750" defTabSz="685800">
              <a:lnSpc>
                <a:spcPct val="130000"/>
              </a:lnSpc>
              <a:spcBef>
                <a:spcPct val="15000"/>
              </a:spcBef>
              <a:buClr>
                <a:schemeClr val="accent1"/>
              </a:buClr>
              <a:buFont typeface="Arial" panose="020B0604020202020204" pitchFamily="34" charset="0"/>
              <a:buChar char="•"/>
            </a:pPr>
            <a:r>
              <a:rPr lang="en-US" altLang="zh-CN" sz="1400" dirty="0"/>
              <a:t>Customized services</a:t>
            </a:r>
          </a:p>
        </p:txBody>
      </p:sp>
      <p:sp>
        <p:nvSpPr>
          <p:cNvPr id="19" name="内容占位符 2">
            <a:extLst>
              <a:ext uri="{FF2B5EF4-FFF2-40B4-BE49-F238E27FC236}">
                <a16:creationId xmlns:a16="http://schemas.microsoft.com/office/drawing/2014/main" id="{0CCFCF8A-C4B4-E6A6-1799-FEEE577BACA1}"/>
              </a:ext>
            </a:extLst>
          </p:cNvPr>
          <p:cNvSpPr txBox="1">
            <a:spLocks/>
          </p:cNvSpPr>
          <p:nvPr/>
        </p:nvSpPr>
        <p:spPr>
          <a:xfrm>
            <a:off x="284907" y="1059582"/>
            <a:ext cx="8323262" cy="537381"/>
          </a:xfrm>
          <a:prstGeom prst="rect">
            <a:avLst/>
          </a:prstGeom>
        </p:spPr>
        <p:txBody>
          <a:bodyPr vert="horz" lIns="91440" tIns="45720" rIns="91440" bIns="45720" rtlCol="0">
            <a:normAutofit/>
          </a:bodyPr>
          <a:lst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a:lstStyle>
          <a:p>
            <a:pPr marL="0" indent="0">
              <a:lnSpc>
                <a:spcPct val="130000"/>
              </a:lnSpc>
              <a:buClr>
                <a:schemeClr val="accent1"/>
              </a:buClr>
              <a:buFont typeface="Arial" panose="020B0604020202020204" pitchFamily="34" charset="0"/>
              <a:buNone/>
            </a:pPr>
            <a:r>
              <a:rPr lang="en-US" altLang="zh-CN" sz="2000" b="1" dirty="0">
                <a:solidFill>
                  <a:schemeClr val="tx2"/>
                </a:solidFill>
              </a:rPr>
              <a:t>1. Openness and Data Sharing for Mutual Benefit</a:t>
            </a:r>
            <a:endParaRPr lang="zh-CN" altLang="zh-CN" sz="2000" b="1" dirty="0">
              <a:solidFill>
                <a:schemeClr val="tx2"/>
              </a:solidFill>
            </a:endParaRPr>
          </a:p>
        </p:txBody>
      </p:sp>
      <p:sp>
        <p:nvSpPr>
          <p:cNvPr id="20" name="标题 1">
            <a:extLst>
              <a:ext uri="{FF2B5EF4-FFF2-40B4-BE49-F238E27FC236}">
                <a16:creationId xmlns:a16="http://schemas.microsoft.com/office/drawing/2014/main" id="{8BD1619A-3DE9-5E80-0E0F-E4D903F1EC78}"/>
              </a:ext>
            </a:extLst>
          </p:cNvPr>
          <p:cNvSpPr txBox="1">
            <a:spLocks/>
          </p:cNvSpPr>
          <p:nvPr/>
        </p:nvSpPr>
        <p:spPr>
          <a:xfrm>
            <a:off x="513060" y="212208"/>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21" name="矩形: 圆角 20">
            <a:extLst>
              <a:ext uri="{FF2B5EF4-FFF2-40B4-BE49-F238E27FC236}">
                <a16:creationId xmlns:a16="http://schemas.microsoft.com/office/drawing/2014/main" id="{A6AFA13B-ECE5-2D52-FAB1-0B7AB4F674C8}"/>
              </a:ext>
            </a:extLst>
          </p:cNvPr>
          <p:cNvSpPr/>
          <p:nvPr/>
        </p:nvSpPr>
        <p:spPr>
          <a:xfrm>
            <a:off x="251520" y="-30704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465232" y="1002879"/>
            <a:ext cx="7525593" cy="848791"/>
          </a:xfrm>
        </p:spPr>
        <p:txBody>
          <a:bodyPr vert="horz" lIns="91440" tIns="45720" rIns="91440" bIns="45720" rtlCol="0">
            <a:normAutofit/>
          </a:bodyPr>
          <a:lstStyle/>
          <a:p>
            <a:pPr marL="0" indent="0">
              <a:buClr>
                <a:schemeClr val="accent1"/>
              </a:buClr>
              <a:buNone/>
            </a:pPr>
            <a:r>
              <a:rPr lang="en-US" altLang="zh-CN" sz="2000" b="1" dirty="0">
                <a:solidFill>
                  <a:schemeClr val="tx2"/>
                </a:solidFill>
              </a:rPr>
              <a:t>2. Public meteorological service with the participation by    </a:t>
            </a:r>
            <a:br>
              <a:rPr lang="en-US" altLang="zh-CN" sz="2000" b="1" dirty="0">
                <a:solidFill>
                  <a:schemeClr val="tx2"/>
                </a:solidFill>
              </a:rPr>
            </a:br>
            <a:r>
              <a:rPr lang="en-US" altLang="zh-CN" sz="2000" b="1" dirty="0">
                <a:solidFill>
                  <a:schemeClr val="tx2"/>
                </a:solidFill>
              </a:rPr>
              <a:t>    diversified parties</a:t>
            </a:r>
            <a:endParaRPr lang="zh-CN" altLang="zh-CN" sz="2000" b="1" dirty="0">
              <a:solidFill>
                <a:schemeClr val="tx2"/>
              </a:solidFill>
            </a:endParaRPr>
          </a:p>
        </p:txBody>
      </p:sp>
      <p:sp>
        <p:nvSpPr>
          <p:cNvPr id="5" name="TextBox 113"/>
          <p:cNvSpPr txBox="1"/>
          <p:nvPr/>
        </p:nvSpPr>
        <p:spPr>
          <a:xfrm>
            <a:off x="465232" y="1661014"/>
            <a:ext cx="8427248" cy="736805"/>
          </a:xfrm>
          <a:prstGeom prst="rect">
            <a:avLst/>
          </a:prstGeom>
        </p:spPr>
        <p:txBody>
          <a:bodyPr wrap="square">
            <a:spAutoFit/>
          </a:bodyPr>
          <a:lstStyle>
            <a:defPPr>
              <a:defRPr lang="zh-CN"/>
            </a:defPPr>
            <a:lvl1pPr marL="285750" indent="-285750">
              <a:buClr>
                <a:schemeClr val="accent1"/>
              </a:buClr>
              <a:buFont typeface="Wingdings" panose="05000000000000000000" pitchFamily="2" charset="2"/>
              <a:buChar char="u"/>
              <a:defRPr sz="1400">
                <a:solidFill>
                  <a:schemeClr val="tx1">
                    <a:lumMod val="90000"/>
                    <a:lumOff val="10000"/>
                  </a:schemeClr>
                </a:solidFill>
              </a:defRPr>
            </a:lvl1pPr>
          </a:lstStyle>
          <a:p>
            <a:pPr marL="216000" indent="-216000">
              <a:lnSpc>
                <a:spcPct val="120000"/>
              </a:lnSpc>
            </a:pPr>
            <a:r>
              <a:rPr lang="en-US" altLang="zh-CN" sz="1200" dirty="0"/>
              <a:t>In September 2015, </a:t>
            </a:r>
            <a:r>
              <a:rPr lang="en-US" altLang="zh-CN" sz="1200" dirty="0" err="1"/>
              <a:t>Huafeng</a:t>
            </a:r>
            <a:r>
              <a:rPr lang="en-US" altLang="zh-CN" sz="1200" dirty="0"/>
              <a:t> Weather Media Group Co. , China's largest weather information media services company, and AccuWeather International LLC., a global commercial weather services company, jointly established </a:t>
            </a:r>
            <a:r>
              <a:rPr lang="en-US" altLang="zh-CN" sz="1200" dirty="0" err="1"/>
              <a:t>Huafeng-Accu</a:t>
            </a:r>
            <a:r>
              <a:rPr lang="en-US" altLang="zh-CN" sz="1200" dirty="0"/>
              <a:t> Weather Technology (Beijing) Co. Ltd. which is 65% owned by </a:t>
            </a:r>
            <a:r>
              <a:rPr lang="en-US" altLang="zh-CN" sz="1200" dirty="0" err="1"/>
              <a:t>Huafeng</a:t>
            </a:r>
            <a:r>
              <a:rPr lang="en-US" altLang="zh-CN" sz="1200" dirty="0"/>
              <a:t> Group and 35% owned by AccuWeather.</a:t>
            </a:r>
          </a:p>
        </p:txBody>
      </p:sp>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3324" y="3415175"/>
            <a:ext cx="3901629" cy="1597132"/>
          </a:xfrm>
          <a:prstGeom prst="rect">
            <a:avLst/>
          </a:prstGeom>
          <a:ln>
            <a:noFill/>
          </a:ln>
          <a:effectLst>
            <a:outerShdw blurRad="165100" dist="12700" dir="2700000" algn="tl" rotWithShape="0">
              <a:srgbClr val="333333">
                <a:alpha val="43000"/>
              </a:srgbClr>
            </a:outerShdw>
          </a:effectLst>
        </p:spPr>
      </p:pic>
      <p:pic>
        <p:nvPicPr>
          <p:cNvPr id="8" name="图片 7"/>
          <p:cNvPicPr>
            <a:picLocks noChangeAspect="1"/>
          </p:cNvPicPr>
          <p:nvPr/>
        </p:nvPicPr>
        <p:blipFill>
          <a:blip r:embed="rId3" cstate="screen"/>
          <a:stretch>
            <a:fillRect/>
          </a:stretch>
        </p:blipFill>
        <p:spPr>
          <a:xfrm>
            <a:off x="6804248" y="2966775"/>
            <a:ext cx="1022416" cy="2045534"/>
          </a:xfrm>
          <a:prstGeom prst="rect">
            <a:avLst/>
          </a:prstGeom>
          <a:ln>
            <a:noFill/>
          </a:ln>
          <a:effectLst>
            <a:outerShdw blurRad="165100" dist="12700" dir="2700000" algn="tl" rotWithShape="0">
              <a:srgbClr val="333333">
                <a:alpha val="43000"/>
              </a:srgbClr>
            </a:outerShdw>
          </a:effectLst>
        </p:spPr>
      </p:pic>
      <p:pic>
        <p:nvPicPr>
          <p:cNvPr id="9" name="图片 8"/>
          <p:cNvPicPr>
            <a:picLocks noChangeAspect="1"/>
          </p:cNvPicPr>
          <p:nvPr/>
        </p:nvPicPr>
        <p:blipFill>
          <a:blip r:embed="rId4" cstate="screen"/>
          <a:stretch>
            <a:fillRect/>
          </a:stretch>
        </p:blipFill>
        <p:spPr>
          <a:xfrm>
            <a:off x="7907015" y="2966775"/>
            <a:ext cx="985465" cy="2045533"/>
          </a:xfrm>
          <a:prstGeom prst="rect">
            <a:avLst/>
          </a:prstGeom>
          <a:ln>
            <a:noFill/>
          </a:ln>
          <a:effectLst>
            <a:outerShdw blurRad="165100" dist="12700" dir="2700000" algn="tl" rotWithShape="0">
              <a:srgbClr val="333333">
                <a:alpha val="43000"/>
              </a:srgbClr>
            </a:outerShdw>
          </a:effectLst>
        </p:spPr>
      </p:pic>
      <p:sp>
        <p:nvSpPr>
          <p:cNvPr id="14" name="TextBox 113">
            <a:extLst>
              <a:ext uri="{FF2B5EF4-FFF2-40B4-BE49-F238E27FC236}">
                <a16:creationId xmlns:a16="http://schemas.microsoft.com/office/drawing/2014/main" id="{50068DF3-7711-6537-505A-8E0F963491A5}"/>
              </a:ext>
            </a:extLst>
          </p:cNvPr>
          <p:cNvSpPr txBox="1"/>
          <p:nvPr/>
        </p:nvSpPr>
        <p:spPr>
          <a:xfrm>
            <a:off x="446856" y="2405434"/>
            <a:ext cx="6120564" cy="958404"/>
          </a:xfrm>
          <a:prstGeom prst="rect">
            <a:avLst/>
          </a:prstGeom>
        </p:spPr>
        <p:txBody>
          <a:bodyPr wrap="square">
            <a:spAutoFit/>
          </a:bodyPr>
          <a:lstStyle>
            <a:defPPr>
              <a:defRPr lang="zh-CN"/>
            </a:defPPr>
            <a:lvl1pPr marL="285750" indent="-285750">
              <a:buClr>
                <a:schemeClr val="accent1"/>
              </a:buClr>
              <a:buFont typeface="Wingdings" panose="05000000000000000000" pitchFamily="2" charset="2"/>
              <a:buChar char="u"/>
              <a:defRPr sz="1400">
                <a:solidFill>
                  <a:schemeClr val="tx1">
                    <a:lumMod val="90000"/>
                    <a:lumOff val="10000"/>
                  </a:schemeClr>
                </a:solidFill>
              </a:defRPr>
            </a:lvl1pPr>
          </a:lstStyle>
          <a:p>
            <a:pPr marL="216000" indent="-216000">
              <a:lnSpc>
                <a:spcPct val="120000"/>
              </a:lnSpc>
            </a:pPr>
            <a:r>
              <a:rPr lang="en-US" altLang="zh-CN" sz="1200" dirty="0" err="1">
                <a:sym typeface="+mn-ea"/>
              </a:rPr>
              <a:t>Huafeng-Accu</a:t>
            </a:r>
            <a:r>
              <a:rPr lang="en-US" altLang="zh-CN" sz="1200" dirty="0">
                <a:sym typeface="+mn-ea"/>
              </a:rPr>
              <a:t> began to operate, authorized by the China Meteorological Administration</a:t>
            </a:r>
            <a:r>
              <a:rPr lang="zh-CN" altLang="en-US" sz="1200" dirty="0">
                <a:sym typeface="+mn-ea"/>
              </a:rPr>
              <a:t>，</a:t>
            </a:r>
            <a:r>
              <a:rPr lang="en-US" altLang="zh-CN" sz="1200" dirty="0">
                <a:sym typeface="+mn-ea"/>
              </a:rPr>
              <a:t>the official "China Weather" mobile app and web-based public meteorological services, providing public weather services of 3 million cities to 250 million users worldwide.</a:t>
            </a:r>
          </a:p>
        </p:txBody>
      </p:sp>
      <p:sp>
        <p:nvSpPr>
          <p:cNvPr id="15" name="TextBox 113">
            <a:extLst>
              <a:ext uri="{FF2B5EF4-FFF2-40B4-BE49-F238E27FC236}">
                <a16:creationId xmlns:a16="http://schemas.microsoft.com/office/drawing/2014/main" id="{2C984235-E646-CC4F-1799-FD211F6595AC}"/>
              </a:ext>
            </a:extLst>
          </p:cNvPr>
          <p:cNvSpPr txBox="1"/>
          <p:nvPr/>
        </p:nvSpPr>
        <p:spPr>
          <a:xfrm>
            <a:off x="465232" y="3371453"/>
            <a:ext cx="2162552" cy="736805"/>
          </a:xfrm>
          <a:prstGeom prst="rect">
            <a:avLst/>
          </a:prstGeom>
        </p:spPr>
        <p:txBody>
          <a:bodyPr wrap="square">
            <a:spAutoFit/>
          </a:bodyPr>
          <a:lstStyle>
            <a:defPPr>
              <a:defRPr lang="zh-CN"/>
            </a:defPPr>
            <a:lvl1pPr marL="285750" indent="-285750">
              <a:buClr>
                <a:schemeClr val="accent1"/>
              </a:buClr>
              <a:buFont typeface="Wingdings" panose="05000000000000000000" pitchFamily="2" charset="2"/>
              <a:buChar char="u"/>
              <a:defRPr sz="1400">
                <a:solidFill>
                  <a:schemeClr val="tx1">
                    <a:lumMod val="90000"/>
                    <a:lumOff val="10000"/>
                  </a:schemeClr>
                </a:solidFill>
              </a:defRPr>
            </a:lvl1pPr>
          </a:lstStyle>
          <a:p>
            <a:pPr>
              <a:lnSpc>
                <a:spcPct val="120000"/>
              </a:lnSpc>
            </a:pPr>
            <a:r>
              <a:rPr lang="en-US" altLang="zh-CN" sz="1200" dirty="0">
                <a:sym typeface="+mn-ea"/>
              </a:rPr>
              <a:t>Revenue over the past 3 years has reached 226 million yuan.</a:t>
            </a:r>
            <a:endParaRPr lang="zh-CN" altLang="en-US" sz="1200" dirty="0">
              <a:sym typeface="+mn-ea"/>
            </a:endParaRPr>
          </a:p>
        </p:txBody>
      </p:sp>
      <p:sp>
        <p:nvSpPr>
          <p:cNvPr id="16" name="标题 1">
            <a:extLst>
              <a:ext uri="{FF2B5EF4-FFF2-40B4-BE49-F238E27FC236}">
                <a16:creationId xmlns:a16="http://schemas.microsoft.com/office/drawing/2014/main" id="{F4BA1BCF-8D00-5FDC-A3FF-1EEC99D78290}"/>
              </a:ext>
            </a:extLst>
          </p:cNvPr>
          <p:cNvSpPr txBox="1">
            <a:spLocks/>
          </p:cNvSpPr>
          <p:nvPr/>
        </p:nvSpPr>
        <p:spPr>
          <a:xfrm>
            <a:off x="513060" y="212208"/>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7" name="矩形: 圆角 16">
            <a:extLst>
              <a:ext uri="{FF2B5EF4-FFF2-40B4-BE49-F238E27FC236}">
                <a16:creationId xmlns:a16="http://schemas.microsoft.com/office/drawing/2014/main" id="{71912E13-1CA4-D559-D0CD-676F1071AE1E}"/>
              </a:ext>
            </a:extLst>
          </p:cNvPr>
          <p:cNvSpPr/>
          <p:nvPr/>
        </p:nvSpPr>
        <p:spPr>
          <a:xfrm>
            <a:off x="251520" y="-30704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1"/>
          <p:cNvSpPr txBox="1"/>
          <p:nvPr/>
        </p:nvSpPr>
        <p:spPr>
          <a:xfrm>
            <a:off x="587651" y="1082810"/>
            <a:ext cx="7149160" cy="844142"/>
          </a:xfrm>
          <a:prstGeom prst="rect">
            <a:avLst/>
          </a:prstGeom>
        </p:spPr>
        <p:txBody>
          <a:bodyPr wrap="square">
            <a:spAutoFit/>
          </a:bodyPr>
          <a:lstStyle>
            <a:defPPr>
              <a:defRPr lang="zh-CN"/>
            </a:defPPr>
            <a:lvl1pPr marL="216000" indent="-216000">
              <a:lnSpc>
                <a:spcPct val="120000"/>
              </a:lnSpc>
              <a:buClr>
                <a:schemeClr val="accent1"/>
              </a:buClr>
              <a:buFont typeface="Wingdings" panose="05000000000000000000" pitchFamily="2" charset="2"/>
              <a:buChar char="u"/>
              <a:defRPr sz="1200">
                <a:solidFill>
                  <a:schemeClr val="tx1">
                    <a:lumMod val="90000"/>
                    <a:lumOff val="10000"/>
                  </a:schemeClr>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2000" indent="-252000"/>
            <a:r>
              <a:rPr lang="en-US" altLang="zh-CN" sz="1400" dirty="0"/>
              <a:t>Public-private Partnerships in Early Warning </a:t>
            </a:r>
          </a:p>
          <a:p>
            <a:pPr marL="252000" indent="-252000"/>
            <a:r>
              <a:rPr lang="en-US" altLang="zh-CN" sz="1400" dirty="0"/>
              <a:t>To enable warning information distribution to be effective and efficient, CMA NEWC establishes a multi-dimensional dissemination network.</a:t>
            </a:r>
          </a:p>
        </p:txBody>
      </p:sp>
      <p:grpSp>
        <p:nvGrpSpPr>
          <p:cNvPr id="68" name="组合 67">
            <a:extLst>
              <a:ext uri="{FF2B5EF4-FFF2-40B4-BE49-F238E27FC236}">
                <a16:creationId xmlns:a16="http://schemas.microsoft.com/office/drawing/2014/main" id="{F38F219F-3B5C-BE57-9AD2-2DD7F3D08CEA}"/>
              </a:ext>
            </a:extLst>
          </p:cNvPr>
          <p:cNvGrpSpPr/>
          <p:nvPr/>
        </p:nvGrpSpPr>
        <p:grpSpPr>
          <a:xfrm>
            <a:off x="539552" y="1965795"/>
            <a:ext cx="8251971" cy="3041270"/>
            <a:chOff x="506094" y="2038355"/>
            <a:chExt cx="8251971" cy="3041270"/>
          </a:xfrm>
        </p:grpSpPr>
        <p:sp>
          <p:nvSpPr>
            <p:cNvPr id="6" name="椭圆 5"/>
            <p:cNvSpPr/>
            <p:nvPr>
              <p:custDataLst>
                <p:tags r:id="rId1"/>
              </p:custDataLst>
            </p:nvPr>
          </p:nvSpPr>
          <p:spPr>
            <a:xfrm>
              <a:off x="506094" y="3198859"/>
              <a:ext cx="8183877" cy="1499639"/>
            </a:xfrm>
            <a:prstGeom prst="ellipse">
              <a:avLst/>
            </a:prstGeom>
            <a:solidFill>
              <a:schemeClr val="bg1">
                <a:alpha val="0"/>
              </a:schemeClr>
            </a:solidFill>
            <a:ln w="28575">
              <a:gradFill flip="none" rotWithShape="1">
                <a:gsLst>
                  <a:gs pos="55000">
                    <a:srgbClr val="066DCA">
                      <a:alpha val="14000"/>
                    </a:srgbClr>
                  </a:gs>
                  <a:gs pos="10000">
                    <a:schemeClr val="accent1"/>
                  </a:gs>
                  <a:gs pos="100000">
                    <a:schemeClr val="accent1"/>
                  </a:gs>
                </a:gsLst>
                <a:lin ang="5400000" scaled="1"/>
                <a:tileRect/>
              </a:gradFill>
            </a:ln>
            <a:effectLst>
              <a:innerShdw blurRad="406400" dist="2540000" dir="5400000">
                <a:srgbClr val="00B9EF">
                  <a:alpha val="10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tx1">
                    <a:lumMod val="75000"/>
                    <a:lumOff val="25000"/>
                  </a:schemeClr>
                </a:solidFill>
              </a:endParaRPr>
            </a:p>
          </p:txBody>
        </p:sp>
        <p:sp>
          <p:nvSpPr>
            <p:cNvPr id="7" name="椭圆 6"/>
            <p:cNvSpPr/>
            <p:nvPr>
              <p:custDataLst>
                <p:tags r:id="rId2"/>
              </p:custDataLst>
            </p:nvPr>
          </p:nvSpPr>
          <p:spPr>
            <a:xfrm>
              <a:off x="1215892" y="3291693"/>
              <a:ext cx="6769232" cy="1219748"/>
            </a:xfrm>
            <a:prstGeom prst="ellipse">
              <a:avLst/>
            </a:prstGeom>
            <a:gradFill>
              <a:gsLst>
                <a:gs pos="29000">
                  <a:schemeClr val="accent1">
                    <a:alpha val="0"/>
                  </a:schemeClr>
                </a:gs>
                <a:gs pos="100000">
                  <a:schemeClr val="accent1">
                    <a:alpha val="20000"/>
                  </a:schemeClr>
                </a:gs>
              </a:gsLst>
              <a:lin ang="5400000" scaled="1"/>
            </a:gradFill>
            <a:ln w="6350">
              <a:gradFill>
                <a:gsLst>
                  <a:gs pos="0">
                    <a:schemeClr val="accent1">
                      <a:alpha val="0"/>
                    </a:schemeClr>
                  </a:gs>
                  <a:gs pos="100000">
                    <a:schemeClr val="accent1">
                      <a:alpha val="4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8" name="椭圆 7"/>
            <p:cNvSpPr/>
            <p:nvPr>
              <p:custDataLst>
                <p:tags r:id="rId3"/>
              </p:custDataLst>
            </p:nvPr>
          </p:nvSpPr>
          <p:spPr>
            <a:xfrm>
              <a:off x="1887519" y="3476602"/>
              <a:ext cx="5426806" cy="808367"/>
            </a:xfrm>
            <a:prstGeom prst="ellipse">
              <a:avLst/>
            </a:prstGeom>
            <a:gradFill>
              <a:gsLst>
                <a:gs pos="0">
                  <a:schemeClr val="accent1">
                    <a:alpha val="0"/>
                  </a:schemeClr>
                </a:gs>
                <a:gs pos="100000">
                  <a:schemeClr val="accent1">
                    <a:alpha val="20000"/>
                  </a:schemeClr>
                </a:gs>
              </a:gsLst>
              <a:lin ang="5400000" scaled="1"/>
            </a:gradFill>
            <a:ln w="6350">
              <a:gradFill>
                <a:gsLst>
                  <a:gs pos="0">
                    <a:schemeClr val="accent1">
                      <a:alpha val="0"/>
                    </a:schemeClr>
                  </a:gs>
                  <a:gs pos="100000">
                    <a:schemeClr val="accent1">
                      <a:alpha val="6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9" name="文本框 8"/>
            <p:cNvSpPr txBox="1"/>
            <p:nvPr>
              <p:custDataLst>
                <p:tags r:id="rId4"/>
              </p:custDataLst>
            </p:nvPr>
          </p:nvSpPr>
          <p:spPr>
            <a:xfrm>
              <a:off x="2078169" y="3590319"/>
              <a:ext cx="4829175" cy="646331"/>
            </a:xfrm>
            <a:prstGeom prst="rect">
              <a:avLst/>
            </a:prstGeom>
            <a:noFill/>
          </p:spPr>
          <p:txBody>
            <a:bodyPr wrap="square" rtlCol="0">
              <a:spAutoFit/>
            </a:bodyPr>
            <a:lstStyle/>
            <a:p>
              <a:pPr algn="ctr"/>
              <a:r>
                <a:rPr lang="en-US" b="1" dirty="0">
                  <a:solidFill>
                    <a:schemeClr val="accent1"/>
                  </a:solidFill>
                </a:rPr>
                <a:t>Warning Dissemination and </a:t>
              </a:r>
              <a:br>
                <a:rPr lang="en-US" b="1" dirty="0">
                  <a:solidFill>
                    <a:schemeClr val="accent1"/>
                  </a:solidFill>
                </a:rPr>
              </a:br>
              <a:r>
                <a:rPr lang="en-US" b="1" dirty="0">
                  <a:solidFill>
                    <a:schemeClr val="accent1"/>
                  </a:solidFill>
                </a:rPr>
                <a:t>Communication Matrix</a:t>
              </a:r>
            </a:p>
          </p:txBody>
        </p:sp>
        <p:pic>
          <p:nvPicPr>
            <p:cNvPr id="10" name="图片 9"/>
            <p:cNvPicPr>
              <a:picLocks noChangeAspect="1"/>
            </p:cNvPicPr>
            <p:nvPr>
              <p:custDataLst>
                <p:tags r:id="rId5"/>
              </p:custDataLst>
            </p:nvPr>
          </p:nvPicPr>
          <p:blipFill>
            <a:blip r:embed="rId57" cstate="print">
              <a:extLst>
                <a:ext uri="{28A0092B-C50C-407E-A947-70E740481C1C}">
                  <a14:useLocalDpi xmlns:a14="http://schemas.microsoft.com/office/drawing/2010/main" val="0"/>
                </a:ext>
              </a:extLst>
            </a:blip>
            <a:stretch>
              <a:fillRect/>
            </a:stretch>
          </p:blipFill>
          <p:spPr>
            <a:xfrm>
              <a:off x="752072" y="2667967"/>
              <a:ext cx="294623" cy="294623"/>
            </a:xfrm>
            <a:prstGeom prst="rect">
              <a:avLst/>
            </a:prstGeom>
          </p:spPr>
        </p:pic>
        <p:sp>
          <p:nvSpPr>
            <p:cNvPr id="11" name="椭圆 10"/>
            <p:cNvSpPr/>
            <p:nvPr>
              <p:custDataLst>
                <p:tags r:id="rId6"/>
              </p:custDataLst>
            </p:nvPr>
          </p:nvSpPr>
          <p:spPr>
            <a:xfrm>
              <a:off x="691169" y="2612778"/>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cxnSp>
          <p:nvCxnSpPr>
            <p:cNvPr id="12" name="直接连接符 11"/>
            <p:cNvCxnSpPr/>
            <p:nvPr>
              <p:custDataLst>
                <p:tags r:id="rId7"/>
              </p:custDataLst>
            </p:nvPr>
          </p:nvCxnSpPr>
          <p:spPr>
            <a:xfrm flipH="1" flipV="1">
              <a:off x="908561" y="3285982"/>
              <a:ext cx="2268" cy="732806"/>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custDataLst>
                <p:tags r:id="rId8"/>
              </p:custDataLst>
            </p:nvPr>
          </p:nvSpPr>
          <p:spPr>
            <a:xfrm>
              <a:off x="561097" y="3032066"/>
              <a:ext cx="671627" cy="276999"/>
            </a:xfrm>
            <a:prstGeom prst="rect">
              <a:avLst/>
            </a:prstGeom>
            <a:noFill/>
          </p:spPr>
          <p:txBody>
            <a:bodyPr wrap="square" rtlCol="0">
              <a:spAutoFit/>
            </a:bodyPr>
            <a:lstStyle/>
            <a:p>
              <a:pPr algn="ctr"/>
              <a:r>
                <a:rPr lang="en-US" altLang="zh-CN" sz="1200" dirty="0" err="1">
                  <a:solidFill>
                    <a:schemeClr val="tx2">
                      <a:lumMod val="60000"/>
                      <a:lumOff val="40000"/>
                    </a:schemeClr>
                  </a:solidFill>
                </a:rPr>
                <a:t>TikTok</a:t>
              </a:r>
              <a:endParaRPr lang="en-US" altLang="zh-CN" sz="1200" dirty="0">
                <a:solidFill>
                  <a:schemeClr val="tx2">
                    <a:lumMod val="60000"/>
                    <a:lumOff val="40000"/>
                  </a:schemeClr>
                </a:solidFill>
              </a:endParaRPr>
            </a:p>
          </p:txBody>
        </p:sp>
        <p:pic>
          <p:nvPicPr>
            <p:cNvPr id="14" name="图片 13"/>
            <p:cNvPicPr>
              <a:picLocks noChangeAspect="1"/>
            </p:cNvPicPr>
            <p:nvPr>
              <p:custDataLst>
                <p:tags r:id="rId9"/>
              </p:custDataLst>
            </p:nvPr>
          </p:nvPicPr>
          <p:blipFill>
            <a:blip r:embed="rId58" cstate="print">
              <a:extLst>
                <a:ext uri="{28A0092B-C50C-407E-A947-70E740481C1C}">
                  <a14:useLocalDpi xmlns:a14="http://schemas.microsoft.com/office/drawing/2010/main" val="0"/>
                </a:ext>
              </a:extLst>
            </a:blip>
            <a:stretch>
              <a:fillRect/>
            </a:stretch>
          </p:blipFill>
          <p:spPr>
            <a:xfrm>
              <a:off x="1434803" y="2122700"/>
              <a:ext cx="280377" cy="280377"/>
            </a:xfrm>
            <a:prstGeom prst="rect">
              <a:avLst/>
            </a:prstGeom>
          </p:spPr>
        </p:pic>
        <p:sp>
          <p:nvSpPr>
            <p:cNvPr id="15" name="椭圆 14"/>
            <p:cNvSpPr/>
            <p:nvPr>
              <p:custDataLst>
                <p:tags r:id="rId10"/>
              </p:custDataLst>
            </p:nvPr>
          </p:nvSpPr>
          <p:spPr>
            <a:xfrm>
              <a:off x="1370933" y="2060264"/>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16" name="文本框 15"/>
            <p:cNvSpPr txBox="1"/>
            <p:nvPr>
              <p:custDataLst>
                <p:tags r:id="rId11"/>
              </p:custDataLst>
            </p:nvPr>
          </p:nvSpPr>
          <p:spPr>
            <a:xfrm>
              <a:off x="1128028" y="2491455"/>
              <a:ext cx="907028"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Kuaishou</a:t>
              </a:r>
            </a:p>
          </p:txBody>
        </p:sp>
        <p:pic>
          <p:nvPicPr>
            <p:cNvPr id="17" name="图片 16"/>
            <p:cNvPicPr>
              <a:picLocks noChangeAspect="1"/>
            </p:cNvPicPr>
            <p:nvPr>
              <p:custDataLst>
                <p:tags r:id="rId12"/>
              </p:custDataLst>
            </p:nvPr>
          </p:nvPicPr>
          <p:blipFill>
            <a:blip r:embed="rId59" cstate="print">
              <a:extLst>
                <a:ext uri="{28A0092B-C50C-407E-A947-70E740481C1C}">
                  <a14:useLocalDpi xmlns:a14="http://schemas.microsoft.com/office/drawing/2010/main" val="0"/>
                </a:ext>
              </a:extLst>
            </a:blip>
            <a:stretch>
              <a:fillRect/>
            </a:stretch>
          </p:blipFill>
          <p:spPr>
            <a:xfrm>
              <a:off x="2208149" y="2455635"/>
              <a:ext cx="360927" cy="360927"/>
            </a:xfrm>
            <a:prstGeom prst="rect">
              <a:avLst/>
            </a:prstGeom>
          </p:spPr>
        </p:pic>
        <p:sp>
          <p:nvSpPr>
            <p:cNvPr id="18" name="椭圆 17"/>
            <p:cNvSpPr/>
            <p:nvPr>
              <p:custDataLst>
                <p:tags r:id="rId13"/>
              </p:custDataLst>
            </p:nvPr>
          </p:nvSpPr>
          <p:spPr>
            <a:xfrm>
              <a:off x="2185289" y="2434422"/>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19" name="文本框 18"/>
            <p:cNvSpPr txBox="1"/>
            <p:nvPr>
              <p:custDataLst>
                <p:tags r:id="rId14"/>
              </p:custDataLst>
            </p:nvPr>
          </p:nvSpPr>
          <p:spPr>
            <a:xfrm>
              <a:off x="1925003" y="2866264"/>
              <a:ext cx="927735"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Toutiao</a:t>
              </a:r>
            </a:p>
          </p:txBody>
        </p:sp>
        <p:pic>
          <p:nvPicPr>
            <p:cNvPr id="20" name="图片 19"/>
            <p:cNvPicPr>
              <a:picLocks noChangeAspect="1"/>
            </p:cNvPicPr>
            <p:nvPr>
              <p:custDataLst>
                <p:tags r:id="rId15"/>
              </p:custDataLst>
            </p:nvPr>
          </p:nvPicPr>
          <p:blipFill>
            <a:blip r:embed="rId60" cstate="print">
              <a:extLst>
                <a:ext uri="{28A0092B-C50C-407E-A947-70E740481C1C}">
                  <a14:useLocalDpi xmlns:a14="http://schemas.microsoft.com/office/drawing/2010/main" val="0"/>
                </a:ext>
              </a:extLst>
            </a:blip>
            <a:stretch>
              <a:fillRect/>
            </a:stretch>
          </p:blipFill>
          <p:spPr>
            <a:xfrm>
              <a:off x="3065931" y="2101739"/>
              <a:ext cx="304542" cy="304542"/>
            </a:xfrm>
            <a:prstGeom prst="rect">
              <a:avLst/>
            </a:prstGeom>
          </p:spPr>
        </p:pic>
        <p:sp>
          <p:nvSpPr>
            <p:cNvPr id="21" name="椭圆 20"/>
            <p:cNvSpPr/>
            <p:nvPr>
              <p:custDataLst>
                <p:tags r:id="rId16"/>
              </p:custDataLst>
            </p:nvPr>
          </p:nvSpPr>
          <p:spPr>
            <a:xfrm>
              <a:off x="2972530" y="2048198"/>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22" name="文本框 21"/>
            <p:cNvSpPr txBox="1"/>
            <p:nvPr>
              <p:custDataLst>
                <p:tags r:id="rId17"/>
              </p:custDataLst>
            </p:nvPr>
          </p:nvSpPr>
          <p:spPr>
            <a:xfrm>
              <a:off x="2675332" y="2483835"/>
              <a:ext cx="968693"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Renminhao</a:t>
              </a:r>
            </a:p>
          </p:txBody>
        </p:sp>
        <p:sp>
          <p:nvSpPr>
            <p:cNvPr id="23" name="椭圆 22"/>
            <p:cNvSpPr/>
            <p:nvPr>
              <p:custDataLst>
                <p:tags r:id="rId18"/>
              </p:custDataLst>
            </p:nvPr>
          </p:nvSpPr>
          <p:spPr>
            <a:xfrm>
              <a:off x="3844099" y="2392759"/>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pic>
          <p:nvPicPr>
            <p:cNvPr id="24" name="图片 23"/>
            <p:cNvPicPr>
              <a:picLocks noChangeAspect="1"/>
            </p:cNvPicPr>
            <p:nvPr>
              <p:custDataLst>
                <p:tags r:id="rId19"/>
              </p:custDataLst>
            </p:nvPr>
          </p:nvPicPr>
          <p:blipFill>
            <a:blip r:embed="rId61" cstate="print">
              <a:extLst>
                <a:ext uri="{28A0092B-C50C-407E-A947-70E740481C1C}">
                  <a14:useLocalDpi xmlns:a14="http://schemas.microsoft.com/office/drawing/2010/main" val="0"/>
                </a:ext>
              </a:extLst>
            </a:blip>
            <a:stretch>
              <a:fillRect/>
            </a:stretch>
          </p:blipFill>
          <p:spPr>
            <a:xfrm>
              <a:off x="3871054" y="2419714"/>
              <a:ext cx="351090" cy="351090"/>
            </a:xfrm>
            <a:prstGeom prst="rect">
              <a:avLst/>
            </a:prstGeom>
          </p:spPr>
        </p:pic>
        <p:sp>
          <p:nvSpPr>
            <p:cNvPr id="25" name="文本框 24"/>
            <p:cNvSpPr txBox="1"/>
            <p:nvPr>
              <p:custDataLst>
                <p:tags r:id="rId20"/>
              </p:custDataLst>
            </p:nvPr>
          </p:nvSpPr>
          <p:spPr>
            <a:xfrm>
              <a:off x="3537492" y="2822770"/>
              <a:ext cx="1020901"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Tencent</a:t>
              </a:r>
            </a:p>
          </p:txBody>
        </p:sp>
        <p:pic>
          <p:nvPicPr>
            <p:cNvPr id="26" name="图片 25"/>
            <p:cNvPicPr>
              <a:picLocks noChangeAspect="1"/>
            </p:cNvPicPr>
            <p:nvPr>
              <p:custDataLst>
                <p:tags r:id="rId21"/>
              </p:custDataLst>
            </p:nvPr>
          </p:nvPicPr>
          <p:blipFill>
            <a:blip r:embed="rId62" cstate="print">
              <a:extLst>
                <a:ext uri="{28A0092B-C50C-407E-A947-70E740481C1C}">
                  <a14:useLocalDpi xmlns:a14="http://schemas.microsoft.com/office/drawing/2010/main" val="0"/>
                </a:ext>
              </a:extLst>
            </a:blip>
            <a:stretch>
              <a:fillRect/>
            </a:stretch>
          </p:blipFill>
          <p:spPr>
            <a:xfrm>
              <a:off x="4806978" y="2109978"/>
              <a:ext cx="258890" cy="258890"/>
            </a:xfrm>
            <a:prstGeom prst="rect">
              <a:avLst/>
            </a:prstGeom>
          </p:spPr>
        </p:pic>
        <p:sp>
          <p:nvSpPr>
            <p:cNvPr id="27" name="椭圆 26"/>
            <p:cNvSpPr/>
            <p:nvPr>
              <p:custDataLst>
                <p:tags r:id="rId22"/>
              </p:custDataLst>
            </p:nvPr>
          </p:nvSpPr>
          <p:spPr>
            <a:xfrm>
              <a:off x="4727884" y="2038355"/>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28" name="文本框 27"/>
            <p:cNvSpPr txBox="1"/>
            <p:nvPr>
              <p:custDataLst>
                <p:tags r:id="rId23"/>
              </p:custDataLst>
            </p:nvPr>
          </p:nvSpPr>
          <p:spPr>
            <a:xfrm>
              <a:off x="4441104" y="2471243"/>
              <a:ext cx="1020901"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Baidu</a:t>
              </a:r>
            </a:p>
          </p:txBody>
        </p:sp>
        <p:pic>
          <p:nvPicPr>
            <p:cNvPr id="29" name="图片 28"/>
            <p:cNvPicPr>
              <a:picLocks noChangeAspect="1"/>
            </p:cNvPicPr>
            <p:nvPr>
              <p:custDataLst>
                <p:tags r:id="rId24"/>
              </p:custDataLst>
            </p:nvPr>
          </p:nvPicPr>
          <p:blipFill>
            <a:blip r:embed="rId63" cstate="print">
              <a:extLst>
                <a:ext uri="{28A0092B-C50C-407E-A947-70E740481C1C}">
                  <a14:useLocalDpi xmlns:a14="http://schemas.microsoft.com/office/drawing/2010/main" val="0"/>
                </a:ext>
              </a:extLst>
            </a:blip>
            <a:stretch>
              <a:fillRect/>
            </a:stretch>
          </p:blipFill>
          <p:spPr>
            <a:xfrm>
              <a:off x="5588725" y="2506799"/>
              <a:ext cx="271463" cy="271463"/>
            </a:xfrm>
            <a:prstGeom prst="rect">
              <a:avLst/>
            </a:prstGeom>
          </p:spPr>
        </p:pic>
        <p:sp>
          <p:nvSpPr>
            <p:cNvPr id="30" name="椭圆 29"/>
            <p:cNvSpPr/>
            <p:nvPr>
              <p:custDataLst>
                <p:tags r:id="rId25"/>
              </p:custDataLst>
            </p:nvPr>
          </p:nvSpPr>
          <p:spPr>
            <a:xfrm>
              <a:off x="5523415" y="2434316"/>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31" name="文本框 30"/>
            <p:cNvSpPr txBox="1"/>
            <p:nvPr>
              <p:custDataLst>
                <p:tags r:id="rId26"/>
              </p:custDataLst>
            </p:nvPr>
          </p:nvSpPr>
          <p:spPr>
            <a:xfrm>
              <a:off x="5197719" y="2863038"/>
              <a:ext cx="1020901"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Xiaomi</a:t>
              </a:r>
            </a:p>
          </p:txBody>
        </p:sp>
        <p:pic>
          <p:nvPicPr>
            <p:cNvPr id="32" name="图片 31"/>
            <p:cNvPicPr>
              <a:picLocks noChangeAspect="1"/>
            </p:cNvPicPr>
            <p:nvPr>
              <p:custDataLst>
                <p:tags r:id="rId27"/>
              </p:custDataLst>
            </p:nvPr>
          </p:nvPicPr>
          <p:blipFill>
            <a:blip r:embed="rId64" cstate="print">
              <a:extLst>
                <a:ext uri="{28A0092B-C50C-407E-A947-70E740481C1C}">
                  <a14:useLocalDpi xmlns:a14="http://schemas.microsoft.com/office/drawing/2010/main" val="0"/>
                </a:ext>
              </a:extLst>
            </a:blip>
            <a:stretch>
              <a:fillRect/>
            </a:stretch>
          </p:blipFill>
          <p:spPr>
            <a:xfrm>
              <a:off x="6311002" y="2163186"/>
              <a:ext cx="294263" cy="294263"/>
            </a:xfrm>
            <a:prstGeom prst="rect">
              <a:avLst/>
            </a:prstGeom>
          </p:spPr>
        </p:pic>
        <p:sp>
          <p:nvSpPr>
            <p:cNvPr id="33" name="椭圆 32"/>
            <p:cNvSpPr/>
            <p:nvPr>
              <p:custDataLst>
                <p:tags r:id="rId28"/>
              </p:custDataLst>
            </p:nvPr>
          </p:nvSpPr>
          <p:spPr>
            <a:xfrm>
              <a:off x="6255634" y="2091743"/>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34" name="文本框 33"/>
            <p:cNvSpPr txBox="1"/>
            <p:nvPr>
              <p:custDataLst>
                <p:tags r:id="rId29"/>
              </p:custDataLst>
            </p:nvPr>
          </p:nvSpPr>
          <p:spPr>
            <a:xfrm>
              <a:off x="5947683" y="2543821"/>
              <a:ext cx="1020901" cy="276999"/>
            </a:xfrm>
            <a:prstGeom prst="rect">
              <a:avLst/>
            </a:prstGeom>
            <a:noFill/>
          </p:spPr>
          <p:txBody>
            <a:bodyPr wrap="square" rtlCol="0">
              <a:spAutoFit/>
            </a:bodyPr>
            <a:lstStyle/>
            <a:p>
              <a:pPr algn="ctr"/>
              <a:r>
                <a:rPr lang="en-US" altLang="zh-CN" sz="1200" dirty="0">
                  <a:solidFill>
                    <a:schemeClr val="tx2">
                      <a:lumMod val="60000"/>
                      <a:lumOff val="40000"/>
                    </a:schemeClr>
                  </a:solidFill>
                </a:rPr>
                <a:t>Sina Weibo</a:t>
              </a:r>
            </a:p>
          </p:txBody>
        </p:sp>
        <p:pic>
          <p:nvPicPr>
            <p:cNvPr id="35" name="图片 34"/>
            <p:cNvPicPr>
              <a:picLocks noChangeAspect="1"/>
            </p:cNvPicPr>
            <p:nvPr>
              <p:custDataLst>
                <p:tags r:id="rId30"/>
              </p:custDataLst>
            </p:nvPr>
          </p:nvPicPr>
          <p:blipFill>
            <a:blip r:embed="rId65" cstate="print">
              <a:extLst>
                <a:ext uri="{28A0092B-C50C-407E-A947-70E740481C1C}">
                  <a14:useLocalDpi xmlns:a14="http://schemas.microsoft.com/office/drawing/2010/main" val="0"/>
                </a:ext>
              </a:extLst>
            </a:blip>
            <a:stretch>
              <a:fillRect/>
            </a:stretch>
          </p:blipFill>
          <p:spPr>
            <a:xfrm>
              <a:off x="7098773" y="2614455"/>
              <a:ext cx="238857" cy="238857"/>
            </a:xfrm>
            <a:prstGeom prst="rect">
              <a:avLst/>
            </a:prstGeom>
          </p:spPr>
        </p:pic>
        <p:sp>
          <p:nvSpPr>
            <p:cNvPr id="36" name="椭圆 35"/>
            <p:cNvSpPr/>
            <p:nvPr>
              <p:custDataLst>
                <p:tags r:id="rId31"/>
              </p:custDataLst>
            </p:nvPr>
          </p:nvSpPr>
          <p:spPr>
            <a:xfrm>
              <a:off x="7013730" y="2515676"/>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37" name="文本框 36"/>
            <p:cNvSpPr txBox="1"/>
            <p:nvPr>
              <p:custDataLst>
                <p:tags r:id="rId32"/>
              </p:custDataLst>
            </p:nvPr>
          </p:nvSpPr>
          <p:spPr>
            <a:xfrm>
              <a:off x="6682452" y="2932474"/>
              <a:ext cx="1020901" cy="276999"/>
            </a:xfrm>
            <a:prstGeom prst="rect">
              <a:avLst/>
            </a:prstGeom>
            <a:noFill/>
          </p:spPr>
          <p:txBody>
            <a:bodyPr wrap="square" rtlCol="0">
              <a:spAutoFit/>
            </a:bodyPr>
            <a:lstStyle/>
            <a:p>
              <a:pPr algn="ctr"/>
              <a:r>
                <a:rPr lang="en-US" sz="1200" dirty="0">
                  <a:solidFill>
                    <a:schemeClr val="tx2">
                      <a:lumMod val="60000"/>
                      <a:lumOff val="40000"/>
                    </a:schemeClr>
                  </a:solidFill>
                </a:rPr>
                <a:t>Wechat</a:t>
              </a:r>
            </a:p>
          </p:txBody>
        </p:sp>
        <p:pic>
          <p:nvPicPr>
            <p:cNvPr id="38" name="图片 37"/>
            <p:cNvPicPr>
              <a:picLocks noChangeAspect="1"/>
            </p:cNvPicPr>
            <p:nvPr>
              <p:custDataLst>
                <p:tags r:id="rId33"/>
              </p:custDataLst>
            </p:nvPr>
          </p:nvPicPr>
          <p:blipFill>
            <a:blip r:embed="rId66" cstate="print">
              <a:extLst>
                <a:ext uri="{28A0092B-C50C-407E-A947-70E740481C1C}">
                  <a14:useLocalDpi xmlns:a14="http://schemas.microsoft.com/office/drawing/2010/main" val="0"/>
                </a:ext>
              </a:extLst>
            </a:blip>
            <a:stretch>
              <a:fillRect/>
            </a:stretch>
          </p:blipFill>
          <p:spPr>
            <a:xfrm>
              <a:off x="7961391" y="2148366"/>
              <a:ext cx="335299" cy="335299"/>
            </a:xfrm>
            <a:prstGeom prst="rect">
              <a:avLst/>
            </a:prstGeom>
          </p:spPr>
        </p:pic>
        <p:sp>
          <p:nvSpPr>
            <p:cNvPr id="39" name="椭圆 38"/>
            <p:cNvSpPr/>
            <p:nvPr>
              <p:custDataLst>
                <p:tags r:id="rId34"/>
              </p:custDataLst>
            </p:nvPr>
          </p:nvSpPr>
          <p:spPr>
            <a:xfrm>
              <a:off x="7918818" y="2113516"/>
              <a:ext cx="405000" cy="405000"/>
            </a:xfrm>
            <a:prstGeom prst="ellipse">
              <a:avLst/>
            </a:prstGeom>
            <a:noFill/>
            <a:ln w="9525">
              <a:solidFill>
                <a:srgbClr val="00B9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endParaRPr>
            </a:p>
          </p:txBody>
        </p:sp>
        <p:sp>
          <p:nvSpPr>
            <p:cNvPr id="40" name="文本框 39"/>
            <p:cNvSpPr txBox="1"/>
            <p:nvPr>
              <p:custDataLst>
                <p:tags r:id="rId35"/>
              </p:custDataLst>
            </p:nvPr>
          </p:nvSpPr>
          <p:spPr>
            <a:xfrm>
              <a:off x="7517887" y="2548417"/>
              <a:ext cx="1240178" cy="276999"/>
            </a:xfrm>
            <a:prstGeom prst="rect">
              <a:avLst/>
            </a:prstGeom>
            <a:noFill/>
          </p:spPr>
          <p:txBody>
            <a:bodyPr wrap="square" rtlCol="0">
              <a:spAutoFit/>
            </a:bodyPr>
            <a:lstStyle/>
            <a:p>
              <a:pPr algn="ctr"/>
              <a:r>
                <a:rPr lang="en-US" sz="1200" dirty="0">
                  <a:solidFill>
                    <a:schemeClr val="tx2">
                      <a:lumMod val="60000"/>
                      <a:lumOff val="40000"/>
                    </a:schemeClr>
                  </a:solidFill>
                </a:rPr>
                <a:t>Alibaba</a:t>
              </a:r>
            </a:p>
          </p:txBody>
        </p:sp>
        <p:cxnSp>
          <p:nvCxnSpPr>
            <p:cNvPr id="41" name="直接连接符 40"/>
            <p:cNvCxnSpPr/>
            <p:nvPr>
              <p:custDataLst>
                <p:tags r:id="rId36"/>
              </p:custDataLst>
            </p:nvPr>
          </p:nvCxnSpPr>
          <p:spPr>
            <a:xfrm flipH="1" flipV="1">
              <a:off x="1590788" y="2770805"/>
              <a:ext cx="2268" cy="1140827"/>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custDataLst>
                <p:tags r:id="rId37"/>
              </p:custDataLst>
            </p:nvPr>
          </p:nvCxnSpPr>
          <p:spPr>
            <a:xfrm flipV="1">
              <a:off x="2398520" y="3154665"/>
              <a:ext cx="0" cy="655963"/>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custDataLst>
                <p:tags r:id="rId38"/>
              </p:custDataLst>
            </p:nvPr>
          </p:nvCxnSpPr>
          <p:spPr>
            <a:xfrm flipH="1" flipV="1">
              <a:off x="3162489" y="2770805"/>
              <a:ext cx="2668" cy="794503"/>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custDataLst>
                <p:tags r:id="rId39"/>
              </p:custDataLst>
            </p:nvPr>
          </p:nvCxnSpPr>
          <p:spPr>
            <a:xfrm flipV="1">
              <a:off x="4046599" y="3088831"/>
              <a:ext cx="0" cy="476477"/>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custDataLst>
                <p:tags r:id="rId40"/>
              </p:custDataLst>
            </p:nvPr>
          </p:nvCxnSpPr>
          <p:spPr>
            <a:xfrm flipH="1" flipV="1">
              <a:off x="4907414" y="2770806"/>
              <a:ext cx="2268" cy="723434"/>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custDataLst>
                <p:tags r:id="rId41"/>
              </p:custDataLst>
            </p:nvPr>
          </p:nvCxnSpPr>
          <p:spPr>
            <a:xfrm flipV="1">
              <a:off x="5700867" y="3119208"/>
              <a:ext cx="1704" cy="471446"/>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custDataLst>
                <p:tags r:id="rId42"/>
              </p:custDataLst>
            </p:nvPr>
          </p:nvCxnSpPr>
          <p:spPr>
            <a:xfrm flipV="1">
              <a:off x="7192902" y="3198188"/>
              <a:ext cx="5034" cy="592103"/>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custDataLst>
                <p:tags r:id="rId43"/>
              </p:custDataLst>
            </p:nvPr>
          </p:nvCxnSpPr>
          <p:spPr>
            <a:xfrm flipV="1">
              <a:off x="6448006" y="2815278"/>
              <a:ext cx="0" cy="822226"/>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custDataLst>
                <p:tags r:id="rId44"/>
              </p:custDataLst>
            </p:nvPr>
          </p:nvCxnSpPr>
          <p:spPr>
            <a:xfrm flipV="1">
              <a:off x="8042183" y="2980420"/>
              <a:ext cx="14757" cy="1038368"/>
            </a:xfrm>
            <a:prstGeom prst="line">
              <a:avLst/>
            </a:prstGeom>
            <a:ln w="9525">
              <a:gradFill flip="none" rotWithShape="1">
                <a:gsLst>
                  <a:gs pos="0">
                    <a:schemeClr val="accent1">
                      <a:alpha val="57000"/>
                    </a:schemeClr>
                  </a:gs>
                  <a:gs pos="100000">
                    <a:schemeClr val="accent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50" name="文本框 49"/>
            <p:cNvSpPr txBox="1"/>
            <p:nvPr>
              <p:custDataLst>
                <p:tags r:id="rId45"/>
              </p:custDataLst>
            </p:nvPr>
          </p:nvSpPr>
          <p:spPr>
            <a:xfrm>
              <a:off x="2856837" y="3104936"/>
              <a:ext cx="3271838" cy="294396"/>
            </a:xfrm>
            <a:prstGeom prst="roundRect">
              <a:avLst>
                <a:gd name="adj" fmla="val 50000"/>
              </a:avLst>
            </a:prstGeom>
            <a:solidFill>
              <a:schemeClr val="bg1"/>
            </a:solidFill>
            <a:ln w="15875">
              <a:solidFill>
                <a:schemeClr val="accent1"/>
              </a:solidFill>
            </a:ln>
          </p:spPr>
          <p:txBody>
            <a:bodyPr wrap="square" rtlCol="0" anchor="ctr">
              <a:noAutofit/>
            </a:bodyPr>
            <a:lstStyle/>
            <a:p>
              <a:pPr algn="ctr"/>
              <a:r>
                <a:rPr lang="en-US" sz="1350" b="1" dirty="0">
                  <a:solidFill>
                    <a:schemeClr val="tx2">
                      <a:lumMod val="60000"/>
                      <a:lumOff val="40000"/>
                    </a:schemeClr>
                  </a:solidFill>
                  <a:sym typeface="+mn-ea"/>
                </a:rPr>
                <a:t>Multilevel Application</a:t>
              </a:r>
              <a:endParaRPr lang="en-US" sz="1200" b="1" dirty="0">
                <a:solidFill>
                  <a:schemeClr val="tx2">
                    <a:lumMod val="60000"/>
                    <a:lumOff val="40000"/>
                  </a:schemeClr>
                </a:solidFill>
              </a:endParaRPr>
            </a:p>
          </p:txBody>
        </p:sp>
        <p:sp>
          <p:nvSpPr>
            <p:cNvPr id="51" name="任意多边形: 形状 192"/>
            <p:cNvSpPr/>
            <p:nvPr>
              <p:custDataLst>
                <p:tags r:id="rId46"/>
              </p:custDataLst>
            </p:nvPr>
          </p:nvSpPr>
          <p:spPr>
            <a:xfrm rot="20727153">
              <a:off x="1235713" y="3314027"/>
              <a:ext cx="721995" cy="273844"/>
            </a:xfrm>
            <a:custGeom>
              <a:avLst/>
              <a:gdLst>
                <a:gd name="connsiteX0" fmla="*/ 0 w 864863"/>
                <a:gd name="connsiteY0" fmla="*/ 0 h 328051"/>
                <a:gd name="connsiteX1" fmla="*/ 0 w 864863"/>
                <a:gd name="connsiteY1" fmla="*/ 331780 h 328051"/>
                <a:gd name="connsiteX2" fmla="*/ 581546 w 864863"/>
                <a:gd name="connsiteY2" fmla="*/ 249767 h 328051"/>
                <a:gd name="connsiteX3" fmla="*/ 581546 w 864863"/>
                <a:gd name="connsiteY3" fmla="*/ 331780 h 328051"/>
                <a:gd name="connsiteX4" fmla="*/ 864864 w 864863"/>
                <a:gd name="connsiteY4" fmla="*/ 164026 h 328051"/>
                <a:gd name="connsiteX5" fmla="*/ 581546 w 864863"/>
                <a:gd name="connsiteY5" fmla="*/ 0 h 328051"/>
                <a:gd name="connsiteX6" fmla="*/ 581546 w 864863"/>
                <a:gd name="connsiteY6" fmla="*/ 89469 h 328051"/>
                <a:gd name="connsiteX7" fmla="*/ 64924 w 864863"/>
                <a:gd name="connsiteY7" fmla="*/ 14762 h 328051"/>
                <a:gd name="connsiteX8" fmla="*/ 0 w 864863"/>
                <a:gd name="connsiteY8" fmla="*/ 0 h 32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863" h="328051">
                  <a:moveTo>
                    <a:pt x="0" y="0"/>
                  </a:moveTo>
                  <a:lnTo>
                    <a:pt x="0" y="331780"/>
                  </a:lnTo>
                  <a:cubicBezTo>
                    <a:pt x="223664" y="275534"/>
                    <a:pt x="349927" y="250110"/>
                    <a:pt x="581546" y="249767"/>
                  </a:cubicBezTo>
                  <a:lnTo>
                    <a:pt x="581546" y="331780"/>
                  </a:lnTo>
                  <a:lnTo>
                    <a:pt x="864864" y="164026"/>
                  </a:lnTo>
                  <a:lnTo>
                    <a:pt x="581546" y="0"/>
                  </a:lnTo>
                  <a:lnTo>
                    <a:pt x="581546" y="89469"/>
                  </a:lnTo>
                  <a:cubicBezTo>
                    <a:pt x="377811" y="86203"/>
                    <a:pt x="253912" y="57916"/>
                    <a:pt x="64924" y="14762"/>
                  </a:cubicBezTo>
                  <a:cubicBezTo>
                    <a:pt x="44130" y="10020"/>
                    <a:pt x="22554" y="5092"/>
                    <a:pt x="0" y="0"/>
                  </a:cubicBezTo>
                  <a:close/>
                </a:path>
              </a:pathLst>
            </a:custGeom>
            <a:gradFill>
              <a:gsLst>
                <a:gs pos="0">
                  <a:srgbClr val="005FA3">
                    <a:alpha val="0"/>
                  </a:srgbClr>
                </a:gs>
                <a:gs pos="40000">
                  <a:schemeClr val="accent1"/>
                </a:gs>
                <a:gs pos="100000">
                  <a:schemeClr val="accent1"/>
                </a:gs>
              </a:gsLst>
              <a:lin ang="0" scaled="0"/>
            </a:gradFill>
            <a:ln w="7449" cap="flat">
              <a:noFill/>
              <a:prstDash val="solid"/>
              <a:miter/>
            </a:ln>
          </p:spPr>
          <p:txBody>
            <a:bodyPr rot="0" spcFirstLastPara="0" vertOverflow="overflow" horzOverflow="overflow" vert="horz" wrap="square" lIns="102870" tIns="51435" rIns="102870" bIns="51435" numCol="1" spcCol="0" rtlCol="0" fromWordArt="0" anchor="ctr" anchorCtr="0" forceAA="0" compatLnSpc="1">
              <a:noAutofit/>
            </a:bodyPr>
            <a:lstStyle/>
            <a:p>
              <a:pPr defTabSz="1028700"/>
              <a:endParaRPr lang="zh-CN" altLang="en-US" sz="2025">
                <a:solidFill>
                  <a:prstClr val="black"/>
                </a:solidFill>
                <a:latin typeface="等线" panose="02010600030101010101" pitchFamily="2" charset="-122"/>
                <a:ea typeface="等线" panose="02010600030101010101" pitchFamily="2" charset="-122"/>
              </a:endParaRPr>
            </a:p>
          </p:txBody>
        </p:sp>
        <p:sp>
          <p:nvSpPr>
            <p:cNvPr id="52" name="任意多边形: 形状 192"/>
            <p:cNvSpPr/>
            <p:nvPr>
              <p:custDataLst>
                <p:tags r:id="rId47"/>
              </p:custDataLst>
            </p:nvPr>
          </p:nvSpPr>
          <p:spPr>
            <a:xfrm rot="9877909">
              <a:off x="7681186" y="4210422"/>
              <a:ext cx="721995" cy="273844"/>
            </a:xfrm>
            <a:custGeom>
              <a:avLst/>
              <a:gdLst>
                <a:gd name="connsiteX0" fmla="*/ 0 w 864863"/>
                <a:gd name="connsiteY0" fmla="*/ 0 h 328051"/>
                <a:gd name="connsiteX1" fmla="*/ 0 w 864863"/>
                <a:gd name="connsiteY1" fmla="*/ 331780 h 328051"/>
                <a:gd name="connsiteX2" fmla="*/ 581546 w 864863"/>
                <a:gd name="connsiteY2" fmla="*/ 249767 h 328051"/>
                <a:gd name="connsiteX3" fmla="*/ 581546 w 864863"/>
                <a:gd name="connsiteY3" fmla="*/ 331780 h 328051"/>
                <a:gd name="connsiteX4" fmla="*/ 864864 w 864863"/>
                <a:gd name="connsiteY4" fmla="*/ 164026 h 328051"/>
                <a:gd name="connsiteX5" fmla="*/ 581546 w 864863"/>
                <a:gd name="connsiteY5" fmla="*/ 0 h 328051"/>
                <a:gd name="connsiteX6" fmla="*/ 581546 w 864863"/>
                <a:gd name="connsiteY6" fmla="*/ 89469 h 328051"/>
                <a:gd name="connsiteX7" fmla="*/ 64924 w 864863"/>
                <a:gd name="connsiteY7" fmla="*/ 14762 h 328051"/>
                <a:gd name="connsiteX8" fmla="*/ 0 w 864863"/>
                <a:gd name="connsiteY8" fmla="*/ 0 h 32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863" h="328051">
                  <a:moveTo>
                    <a:pt x="0" y="0"/>
                  </a:moveTo>
                  <a:lnTo>
                    <a:pt x="0" y="331780"/>
                  </a:lnTo>
                  <a:cubicBezTo>
                    <a:pt x="223664" y="275534"/>
                    <a:pt x="349927" y="250110"/>
                    <a:pt x="581546" y="249767"/>
                  </a:cubicBezTo>
                  <a:lnTo>
                    <a:pt x="581546" y="331780"/>
                  </a:lnTo>
                  <a:lnTo>
                    <a:pt x="864864" y="164026"/>
                  </a:lnTo>
                  <a:lnTo>
                    <a:pt x="581546" y="0"/>
                  </a:lnTo>
                  <a:lnTo>
                    <a:pt x="581546" y="89469"/>
                  </a:lnTo>
                  <a:cubicBezTo>
                    <a:pt x="377811" y="86203"/>
                    <a:pt x="253912" y="57916"/>
                    <a:pt x="64924" y="14762"/>
                  </a:cubicBezTo>
                  <a:cubicBezTo>
                    <a:pt x="44130" y="10020"/>
                    <a:pt x="22554" y="5092"/>
                    <a:pt x="0" y="0"/>
                  </a:cubicBezTo>
                  <a:close/>
                </a:path>
              </a:pathLst>
            </a:custGeom>
            <a:gradFill>
              <a:gsLst>
                <a:gs pos="0">
                  <a:srgbClr val="005FA3">
                    <a:alpha val="0"/>
                  </a:srgbClr>
                </a:gs>
                <a:gs pos="45000">
                  <a:schemeClr val="accent1"/>
                </a:gs>
                <a:gs pos="100000">
                  <a:schemeClr val="accent1"/>
                </a:gs>
              </a:gsLst>
              <a:lin ang="0" scaled="0"/>
            </a:gradFill>
            <a:ln w="7449" cap="flat">
              <a:noFill/>
              <a:prstDash val="solid"/>
              <a:miter/>
            </a:ln>
          </p:spPr>
          <p:txBody>
            <a:bodyPr rot="0" spcFirstLastPara="0" vertOverflow="overflow" horzOverflow="overflow" vert="horz" wrap="square" lIns="102870" tIns="51435" rIns="102870" bIns="51435" numCol="1" spcCol="0" rtlCol="0" fromWordArt="0" anchor="ctr" anchorCtr="0" forceAA="0" compatLnSpc="1">
              <a:noAutofit/>
            </a:bodyPr>
            <a:lstStyle/>
            <a:p>
              <a:pPr defTabSz="1028700"/>
              <a:endParaRPr lang="zh-CN" altLang="en-US" sz="2025">
                <a:solidFill>
                  <a:prstClr val="black"/>
                </a:solidFill>
                <a:latin typeface="等线" panose="02010600030101010101" pitchFamily="2" charset="-122"/>
                <a:ea typeface="等线" panose="02010600030101010101" pitchFamily="2" charset="-122"/>
              </a:endParaRPr>
            </a:p>
          </p:txBody>
        </p:sp>
        <p:sp>
          <p:nvSpPr>
            <p:cNvPr id="53" name="文本框 52"/>
            <p:cNvSpPr txBox="1"/>
            <p:nvPr>
              <p:custDataLst>
                <p:tags r:id="rId48"/>
              </p:custDataLst>
            </p:nvPr>
          </p:nvSpPr>
          <p:spPr>
            <a:xfrm>
              <a:off x="3181595" y="4517043"/>
              <a:ext cx="2622323" cy="300082"/>
            </a:xfrm>
            <a:prstGeom prst="roundRect">
              <a:avLst>
                <a:gd name="adj" fmla="val 50000"/>
              </a:avLst>
            </a:prstGeom>
            <a:solidFill>
              <a:schemeClr val="bg1"/>
            </a:solidFill>
            <a:ln w="15875">
              <a:solidFill>
                <a:schemeClr val="accent1"/>
              </a:solidFill>
            </a:ln>
          </p:spPr>
          <p:txBody>
            <a:bodyPr wrap="square" rtlCol="0" anchor="ctr">
              <a:noAutofit/>
            </a:bodyPr>
            <a:lstStyle>
              <a:defPPr>
                <a:defRPr lang="zh-CN"/>
              </a:defPPr>
              <a:lvl1pPr algn="ctr">
                <a:defRPr sz="1350" b="1">
                  <a:solidFill>
                    <a:srgbClr val="005FA3"/>
                  </a:solidFill>
                </a:defRPr>
              </a:lvl1pPr>
            </a:lstStyle>
            <a:p>
              <a:r>
                <a:rPr lang="en-US" altLang="zh-CN" dirty="0">
                  <a:solidFill>
                    <a:schemeClr val="tx2">
                      <a:lumMod val="60000"/>
                      <a:lumOff val="40000"/>
                    </a:schemeClr>
                  </a:solidFill>
                </a:rPr>
                <a:t>Multi-form Products </a:t>
              </a:r>
            </a:p>
          </p:txBody>
        </p:sp>
        <p:sp>
          <p:nvSpPr>
            <p:cNvPr id="54" name="文本框 53"/>
            <p:cNvSpPr txBox="1"/>
            <p:nvPr>
              <p:custDataLst>
                <p:tags r:id="rId49"/>
              </p:custDataLst>
            </p:nvPr>
          </p:nvSpPr>
          <p:spPr>
            <a:xfrm>
              <a:off x="1095851" y="3838766"/>
              <a:ext cx="1302068" cy="369332"/>
            </a:xfrm>
            <a:prstGeom prst="rect">
              <a:avLst/>
            </a:prstGeom>
            <a:noFill/>
          </p:spPr>
          <p:txBody>
            <a:bodyPr wrap="square" rtlCol="0">
              <a:spAutoFit/>
            </a:bodyPr>
            <a:lstStyle/>
            <a:p>
              <a:r>
                <a:rPr lang="en-US" altLang="zh-CN" b="1" dirty="0">
                  <a:solidFill>
                    <a:srgbClr val="015EAB"/>
                  </a:solidFill>
                </a:rPr>
                <a:t>Accurate</a:t>
              </a:r>
            </a:p>
          </p:txBody>
        </p:sp>
        <p:sp>
          <p:nvSpPr>
            <p:cNvPr id="55" name="文本框 54"/>
            <p:cNvSpPr txBox="1"/>
            <p:nvPr>
              <p:custDataLst>
                <p:tags r:id="rId50"/>
              </p:custDataLst>
            </p:nvPr>
          </p:nvSpPr>
          <p:spPr>
            <a:xfrm>
              <a:off x="7152322" y="3838766"/>
              <a:ext cx="1143953" cy="369332"/>
            </a:xfrm>
            <a:prstGeom prst="rect">
              <a:avLst/>
            </a:prstGeom>
            <a:noFill/>
          </p:spPr>
          <p:txBody>
            <a:bodyPr wrap="square" rtlCol="0">
              <a:spAutoFit/>
            </a:bodyPr>
            <a:lstStyle/>
            <a:p>
              <a:r>
                <a:rPr lang="en-US" altLang="zh-CN" b="1" dirty="0">
                  <a:solidFill>
                    <a:srgbClr val="015EAB"/>
                  </a:solidFill>
                </a:rPr>
                <a:t>Targeted</a:t>
              </a:r>
            </a:p>
          </p:txBody>
        </p:sp>
        <p:sp>
          <p:nvSpPr>
            <p:cNvPr id="56" name="文本框 55"/>
            <p:cNvSpPr txBox="1"/>
            <p:nvPr/>
          </p:nvSpPr>
          <p:spPr>
            <a:xfrm>
              <a:off x="3116182" y="4848793"/>
              <a:ext cx="584238"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altLang="zh-CN" sz="900" b="1" dirty="0">
                  <a:sym typeface="+mn-ea"/>
                </a:rPr>
                <a:t>Text  </a:t>
              </a:r>
            </a:p>
          </p:txBody>
        </p:sp>
        <p:sp>
          <p:nvSpPr>
            <p:cNvPr id="57" name="文本框 56"/>
            <p:cNvSpPr txBox="1"/>
            <p:nvPr/>
          </p:nvSpPr>
          <p:spPr>
            <a:xfrm>
              <a:off x="3653974" y="4848793"/>
              <a:ext cx="714375"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altLang="zh-CN" sz="900" b="1" dirty="0">
                  <a:sym typeface="+mn-ea"/>
                </a:rPr>
                <a:t>Image     </a:t>
              </a:r>
            </a:p>
          </p:txBody>
        </p:sp>
        <p:sp>
          <p:nvSpPr>
            <p:cNvPr id="58" name="文本框 57"/>
            <p:cNvSpPr txBox="1"/>
            <p:nvPr/>
          </p:nvSpPr>
          <p:spPr>
            <a:xfrm>
              <a:off x="4323670" y="4848793"/>
              <a:ext cx="640080"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altLang="zh-CN" sz="900" b="1" dirty="0">
                  <a:sym typeface="+mn-ea"/>
                </a:rPr>
                <a:t>Voice     </a:t>
              </a:r>
            </a:p>
          </p:txBody>
        </p:sp>
        <p:sp>
          <p:nvSpPr>
            <p:cNvPr id="59" name="文本框 58"/>
            <p:cNvSpPr txBox="1"/>
            <p:nvPr/>
          </p:nvSpPr>
          <p:spPr>
            <a:xfrm>
              <a:off x="4878428" y="4848793"/>
              <a:ext cx="1069255"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altLang="zh-CN" sz="900" b="1" dirty="0">
                  <a:sym typeface="+mn-ea"/>
                </a:rPr>
                <a:t>Short video</a:t>
              </a:r>
            </a:p>
          </p:txBody>
        </p:sp>
        <p:sp>
          <p:nvSpPr>
            <p:cNvPr id="60" name="文本框 59"/>
            <p:cNvSpPr txBox="1"/>
            <p:nvPr>
              <p:custDataLst>
                <p:tags r:id="rId51"/>
              </p:custDataLst>
            </p:nvPr>
          </p:nvSpPr>
          <p:spPr>
            <a:xfrm>
              <a:off x="2993469" y="3381089"/>
              <a:ext cx="774621"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sz="900" b="1" dirty="0">
                  <a:sym typeface="+mn-ea"/>
                </a:rPr>
                <a:t>National</a:t>
              </a:r>
              <a:r>
                <a:rPr lang="en-US" altLang="zh-CN" sz="900" b="1" dirty="0">
                  <a:sym typeface="+mn-ea"/>
                </a:rPr>
                <a:t>  </a:t>
              </a:r>
            </a:p>
          </p:txBody>
        </p:sp>
        <p:sp>
          <p:nvSpPr>
            <p:cNvPr id="61" name="文本框 60"/>
            <p:cNvSpPr txBox="1"/>
            <p:nvPr>
              <p:custDataLst>
                <p:tags r:id="rId52"/>
              </p:custDataLst>
            </p:nvPr>
          </p:nvSpPr>
          <p:spPr>
            <a:xfrm>
              <a:off x="3664268" y="3381089"/>
              <a:ext cx="881027"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sz="900" b="1" dirty="0">
                  <a:sym typeface="+mn-ea"/>
                </a:rPr>
                <a:t>Provincial</a:t>
              </a:r>
              <a:r>
                <a:rPr lang="en-US" altLang="zh-CN" sz="900" b="1" dirty="0">
                  <a:sym typeface="+mn-ea"/>
                </a:rPr>
                <a:t>     </a:t>
              </a:r>
            </a:p>
          </p:txBody>
        </p:sp>
        <p:sp>
          <p:nvSpPr>
            <p:cNvPr id="62" name="文本框 61"/>
            <p:cNvSpPr txBox="1"/>
            <p:nvPr>
              <p:custDataLst>
                <p:tags r:id="rId53"/>
              </p:custDataLst>
            </p:nvPr>
          </p:nvSpPr>
          <p:spPr>
            <a:xfrm>
              <a:off x="4373404" y="3381089"/>
              <a:ext cx="843518"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sz="900" b="1" dirty="0">
                  <a:sym typeface="+mn-ea"/>
                </a:rPr>
                <a:t>Municipal</a:t>
              </a:r>
              <a:r>
                <a:rPr lang="en-US" altLang="zh-CN" sz="900" b="1" dirty="0">
                  <a:sym typeface="+mn-ea"/>
                </a:rPr>
                <a:t>     </a:t>
              </a:r>
            </a:p>
          </p:txBody>
        </p:sp>
        <p:sp>
          <p:nvSpPr>
            <p:cNvPr id="63" name="文本框 62"/>
            <p:cNvSpPr txBox="1"/>
            <p:nvPr>
              <p:custDataLst>
                <p:tags r:id="rId54"/>
              </p:custDataLst>
            </p:nvPr>
          </p:nvSpPr>
          <p:spPr>
            <a:xfrm>
              <a:off x="5065871" y="3381089"/>
              <a:ext cx="1070983" cy="230832"/>
            </a:xfrm>
            <a:prstGeom prst="rect">
              <a:avLst/>
            </a:prstGeom>
            <a:noFill/>
          </p:spPr>
          <p:txBody>
            <a:bodyPr wrap="square" rtlCol="0" anchor="t">
              <a:spAutoFit/>
            </a:bodyPr>
            <a:lstStyle/>
            <a:p>
              <a:pPr marL="128588" indent="-128588" algn="ctr">
                <a:buFont typeface="Arial" panose="020B0604020202020204" pitchFamily="34" charset="0"/>
                <a:buChar char="•"/>
              </a:pPr>
              <a:r>
                <a:rPr lang="en-US" sz="900" b="1" dirty="0">
                  <a:sym typeface="+mn-ea"/>
                </a:rPr>
                <a:t>county-level</a:t>
              </a:r>
              <a:endParaRPr lang="en-US" altLang="zh-CN" sz="900" b="1" dirty="0">
                <a:sym typeface="+mn-ea"/>
              </a:endParaRPr>
            </a:p>
          </p:txBody>
        </p:sp>
      </p:grpSp>
      <p:sp>
        <p:nvSpPr>
          <p:cNvPr id="67" name="内容占位符 2">
            <a:extLst>
              <a:ext uri="{FF2B5EF4-FFF2-40B4-BE49-F238E27FC236}">
                <a16:creationId xmlns:a16="http://schemas.microsoft.com/office/drawing/2014/main" id="{1FAAB495-7454-CEC8-09AA-457FD51D0583}"/>
              </a:ext>
            </a:extLst>
          </p:cNvPr>
          <p:cNvSpPr txBox="1">
            <a:spLocks/>
          </p:cNvSpPr>
          <p:nvPr/>
        </p:nvSpPr>
        <p:spPr>
          <a:xfrm>
            <a:off x="334760" y="384054"/>
            <a:ext cx="7525593" cy="848791"/>
          </a:xfrm>
          <a:prstGeom prst="rect">
            <a:avLst/>
          </a:prstGeom>
        </p:spPr>
        <p:txBody>
          <a:bodyPr vert="horz" lIns="91440" tIns="45720" rIns="91440" bIns="45720" rtlCol="0">
            <a:normAutofit/>
          </a:bodyPr>
          <a:lst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en-US" altLang="zh-CN" sz="2000" b="1" dirty="0">
                <a:solidFill>
                  <a:schemeClr val="tx2"/>
                </a:solidFill>
              </a:rPr>
              <a:t>2. Public meteorological service with the participation by    </a:t>
            </a:r>
            <a:br>
              <a:rPr lang="en-US" altLang="zh-CN" sz="2000" b="1" dirty="0">
                <a:solidFill>
                  <a:schemeClr val="tx2"/>
                </a:solidFill>
              </a:rPr>
            </a:br>
            <a:r>
              <a:rPr lang="en-US" altLang="zh-CN" sz="2000" b="1" dirty="0">
                <a:solidFill>
                  <a:schemeClr val="tx2"/>
                </a:solidFill>
              </a:rPr>
              <a:t>    diversified parties</a:t>
            </a:r>
            <a:endParaRPr lang="zh-CN" altLang="zh-CN" sz="2000" b="1" dirty="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7"/>
          <a:stretch>
            <a:fillRect/>
          </a:stretch>
        </p:blipFill>
        <p:spPr>
          <a:xfrm>
            <a:off x="15602" y="1354329"/>
            <a:ext cx="2448396" cy="1710110"/>
          </a:xfrm>
          <a:prstGeom prst="rect">
            <a:avLst/>
          </a:prstGeom>
          <a:ln>
            <a:noFill/>
          </a:ln>
          <a:effectLst>
            <a:outerShdw blurRad="165100" dist="12700" dir="2700000" algn="tl" rotWithShape="0">
              <a:srgbClr val="333333">
                <a:alpha val="43000"/>
              </a:srgbClr>
            </a:outerShdw>
          </a:effectLst>
        </p:spPr>
      </p:pic>
      <p:grpSp>
        <p:nvGrpSpPr>
          <p:cNvPr id="16" name="组合 15">
            <a:extLst>
              <a:ext uri="{FF2B5EF4-FFF2-40B4-BE49-F238E27FC236}">
                <a16:creationId xmlns:a16="http://schemas.microsoft.com/office/drawing/2014/main" id="{CAC5C0D4-84C2-BEDC-6665-E6DA0729C822}"/>
              </a:ext>
            </a:extLst>
          </p:cNvPr>
          <p:cNvGrpSpPr/>
          <p:nvPr/>
        </p:nvGrpSpPr>
        <p:grpSpPr>
          <a:xfrm>
            <a:off x="1186930" y="3147814"/>
            <a:ext cx="7957070" cy="1890731"/>
            <a:chOff x="485445" y="3286248"/>
            <a:chExt cx="7098077" cy="1686620"/>
          </a:xfrm>
        </p:grpSpPr>
        <p:pic>
          <p:nvPicPr>
            <p:cNvPr id="5" name="图片 4"/>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tretch>
              <a:fillRect/>
            </a:stretch>
          </p:blipFill>
          <p:spPr>
            <a:xfrm>
              <a:off x="485445" y="3286248"/>
              <a:ext cx="3292421" cy="1635094"/>
            </a:xfrm>
            <a:prstGeom prst="rect">
              <a:avLst/>
            </a:prstGeom>
            <a:ln>
              <a:noFill/>
            </a:ln>
            <a:effectLst>
              <a:outerShdw blurRad="165100" dist="12700" dir="2700000" algn="tl" rotWithShape="0">
                <a:srgbClr val="333333">
                  <a:alpha val="43000"/>
                </a:srgbClr>
              </a:outerShdw>
            </a:effectLst>
          </p:spPr>
        </p:pic>
        <p:pic>
          <p:nvPicPr>
            <p:cNvPr id="6" name="图片 5"/>
            <p:cNvPicPr>
              <a:picLocks noChangeAspect="1"/>
            </p:cNvPicPr>
            <p:nvPr>
              <p:custDataLst>
                <p:tags r:id="rId4"/>
              </p:custDataLst>
            </p:nvPr>
          </p:nvPicPr>
          <p:blipFill>
            <a:blip r:embed="rId9"/>
            <a:stretch>
              <a:fillRect/>
            </a:stretch>
          </p:blipFill>
          <p:spPr>
            <a:xfrm>
              <a:off x="3851920" y="3291830"/>
              <a:ext cx="1953269" cy="1681038"/>
            </a:xfrm>
            <a:prstGeom prst="rect">
              <a:avLst/>
            </a:prstGeom>
            <a:ln>
              <a:noFill/>
            </a:ln>
            <a:effectLst>
              <a:outerShdw blurRad="165100" dist="12700" dir="2700000" algn="tl" rotWithShape="0">
                <a:srgbClr val="333333">
                  <a:alpha val="43000"/>
                </a:srgbClr>
              </a:outerShdw>
            </a:effectLst>
          </p:spPr>
        </p:pic>
        <p:pic>
          <p:nvPicPr>
            <p:cNvPr id="7" name="图片 6"/>
            <p:cNvPicPr>
              <a:picLocks noChangeAspect="1"/>
            </p:cNvPicPr>
            <p:nvPr>
              <p:custDataLst>
                <p:tags r:id="rId5"/>
              </p:custDataLst>
            </p:nvPr>
          </p:nvPicPr>
          <p:blipFill>
            <a:blip r:embed="rId10" cstate="print">
              <a:extLst>
                <a:ext uri="{28A0092B-C50C-407E-A947-70E740481C1C}">
                  <a14:useLocalDpi xmlns:a14="http://schemas.microsoft.com/office/drawing/2010/main" val="0"/>
                </a:ext>
              </a:extLst>
            </a:blip>
            <a:stretch>
              <a:fillRect/>
            </a:stretch>
          </p:blipFill>
          <p:spPr>
            <a:xfrm>
              <a:off x="5879243" y="3291830"/>
              <a:ext cx="1704279" cy="1681038"/>
            </a:xfrm>
            <a:prstGeom prst="rect">
              <a:avLst/>
            </a:prstGeom>
            <a:ln>
              <a:noFill/>
            </a:ln>
            <a:effectLst>
              <a:outerShdw blurRad="165100" dist="12700" dir="2700000" algn="tl" rotWithShape="0">
                <a:srgbClr val="333333">
                  <a:alpha val="43000"/>
                </a:srgbClr>
              </a:outerShdw>
            </a:effectLst>
          </p:spPr>
        </p:pic>
      </p:grpSp>
      <p:pic>
        <p:nvPicPr>
          <p:cNvPr id="8" name="图片 7"/>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2517981" y="1354329"/>
            <a:ext cx="2631037" cy="1710109"/>
          </a:xfrm>
          <a:prstGeom prst="rect">
            <a:avLst/>
          </a:prstGeom>
          <a:ln>
            <a:noFill/>
          </a:ln>
          <a:effectLst>
            <a:outerShdw blurRad="165100" dist="12700" dir="2700000" algn="tl" rotWithShape="0">
              <a:srgbClr val="333333">
                <a:alpha val="43000"/>
              </a:srgbClr>
            </a:outerShdw>
          </a:effectLst>
        </p:spPr>
      </p:pic>
      <p:sp>
        <p:nvSpPr>
          <p:cNvPr id="9" name="文本框 8"/>
          <p:cNvSpPr txBox="1"/>
          <p:nvPr/>
        </p:nvSpPr>
        <p:spPr>
          <a:xfrm>
            <a:off x="5149018" y="1342959"/>
            <a:ext cx="3960440" cy="1732847"/>
          </a:xfrm>
          <a:prstGeom prst="rect">
            <a:avLst/>
          </a:prstGeom>
        </p:spPr>
        <p:txBody>
          <a:bodyPr wrap="square">
            <a:spAutoFit/>
          </a:bodyPr>
          <a:lstStyle>
            <a:defPPr>
              <a:defRPr lang="zh-CN"/>
            </a:defPPr>
            <a:lvl1pPr marL="252000" indent="-252000">
              <a:lnSpc>
                <a:spcPct val="120000"/>
              </a:lnSpc>
              <a:buClr>
                <a:schemeClr val="accent1"/>
              </a:buClr>
              <a:buFont typeface="Wingdings" panose="05000000000000000000" pitchFamily="2" charset="2"/>
              <a:buChar char="u"/>
              <a:defRPr sz="1400">
                <a:solidFill>
                  <a:schemeClr val="tx1">
                    <a:lumMod val="90000"/>
                    <a:lumOff val="10000"/>
                  </a:schemeClr>
                </a:solidFill>
              </a:defRPr>
            </a:lvl1pPr>
          </a:lstStyle>
          <a:p>
            <a:pPr>
              <a:lnSpc>
                <a:spcPct val="110000"/>
              </a:lnSpc>
            </a:pPr>
            <a:r>
              <a:rPr lang="en-US" altLang="zh-CN" dirty="0"/>
              <a:t>An online disaster emergency information platform has been built jointly with TikTok. Users in the affected areas can receive early warnings immediately. Through this platform we can collect disaster-related videos from users and then apply them to related meteorological services. </a:t>
            </a:r>
            <a:endParaRPr lang="zh-CN" altLang="en-US" dirty="0"/>
          </a:p>
        </p:txBody>
      </p:sp>
      <p:sp>
        <p:nvSpPr>
          <p:cNvPr id="15" name="内容占位符 2">
            <a:extLst>
              <a:ext uri="{FF2B5EF4-FFF2-40B4-BE49-F238E27FC236}">
                <a16:creationId xmlns:a16="http://schemas.microsoft.com/office/drawing/2014/main" id="{A9297246-FE4F-5A64-3778-37F5E85E38C8}"/>
              </a:ext>
            </a:extLst>
          </p:cNvPr>
          <p:cNvSpPr txBox="1">
            <a:spLocks/>
          </p:cNvSpPr>
          <p:nvPr/>
        </p:nvSpPr>
        <p:spPr>
          <a:xfrm>
            <a:off x="395536" y="552357"/>
            <a:ext cx="7525593" cy="848791"/>
          </a:xfrm>
          <a:prstGeom prst="rect">
            <a:avLst/>
          </a:prstGeom>
        </p:spPr>
        <p:txBody>
          <a:bodyPr vert="horz" lIns="91440" tIns="45720" rIns="91440" bIns="45720" rtlCol="0">
            <a:normAutofit/>
          </a:bodyPr>
          <a:lst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en-US" altLang="zh-CN" sz="2000" b="1" dirty="0">
                <a:solidFill>
                  <a:schemeClr val="tx2"/>
                </a:solidFill>
              </a:rPr>
              <a:t>2. Public meteorological service with the participation by    </a:t>
            </a:r>
            <a:br>
              <a:rPr lang="en-US" altLang="zh-CN" sz="2000" b="1" dirty="0">
                <a:solidFill>
                  <a:schemeClr val="tx2"/>
                </a:solidFill>
              </a:rPr>
            </a:br>
            <a:r>
              <a:rPr lang="en-US" altLang="zh-CN" sz="2000" b="1" dirty="0">
                <a:solidFill>
                  <a:schemeClr val="tx2"/>
                </a:solidFill>
              </a:rPr>
              <a:t>    diversified parties</a:t>
            </a:r>
            <a:endParaRPr lang="zh-CN" altLang="zh-CN" sz="2000" b="1" dirty="0">
              <a:solidFill>
                <a:schemeClr val="tx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39552" y="857844"/>
            <a:ext cx="7667674" cy="564089"/>
          </a:xfrm>
        </p:spPr>
        <p:txBody>
          <a:bodyPr vert="horz" lIns="91440" tIns="45720" rIns="91440" bIns="45720" rtlCol="0">
            <a:noAutofit/>
          </a:bodyPr>
          <a:lstStyle/>
          <a:p>
            <a:pPr marL="0" indent="0">
              <a:buClr>
                <a:schemeClr val="accent1"/>
              </a:buClr>
              <a:buNone/>
            </a:pPr>
            <a:r>
              <a:rPr lang="en-US" altLang="zh-CN" sz="2000" b="1" dirty="0">
                <a:solidFill>
                  <a:schemeClr val="tx2"/>
                </a:solidFill>
              </a:rPr>
              <a:t>3. Building inclusive public-private partnerships for science </a:t>
            </a:r>
            <a:br>
              <a:rPr lang="en-US" altLang="zh-CN" sz="2000" b="1" dirty="0">
                <a:solidFill>
                  <a:schemeClr val="tx2"/>
                </a:solidFill>
              </a:rPr>
            </a:br>
            <a:r>
              <a:rPr lang="en-US" altLang="zh-CN" sz="2000" b="1" dirty="0">
                <a:solidFill>
                  <a:schemeClr val="tx2"/>
                </a:solidFill>
              </a:rPr>
              <a:t>    into services</a:t>
            </a:r>
          </a:p>
        </p:txBody>
      </p:sp>
      <p:pic>
        <p:nvPicPr>
          <p:cNvPr id="6" name="图片 5"/>
          <p:cNvPicPr>
            <a:picLocks noChangeAspect="1"/>
          </p:cNvPicPr>
          <p:nvPr/>
        </p:nvPicPr>
        <p:blipFill>
          <a:blip r:embed="rId2"/>
          <a:stretch>
            <a:fillRect/>
          </a:stretch>
        </p:blipFill>
        <p:spPr>
          <a:xfrm>
            <a:off x="930705" y="2711649"/>
            <a:ext cx="3332527" cy="2209721"/>
          </a:xfrm>
          <a:prstGeom prst="rect">
            <a:avLst/>
          </a:prstGeom>
          <a:ln>
            <a:noFill/>
          </a:ln>
          <a:effectLst>
            <a:outerShdw blurRad="165100" dist="12700" dir="2700000" algn="tl" rotWithShape="0">
              <a:srgbClr val="333333">
                <a:alpha val="43000"/>
              </a:srgbClr>
            </a:outerShdw>
          </a:effectLst>
        </p:spPr>
      </p:pic>
      <p:sp>
        <p:nvSpPr>
          <p:cNvPr id="7" name="AutoShape 6"/>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350"/>
          </a:p>
        </p:txBody>
      </p:sp>
      <p:pic>
        <p:nvPicPr>
          <p:cNvPr id="8" name="图片 7"/>
          <p:cNvPicPr>
            <a:picLocks noChangeAspect="1"/>
          </p:cNvPicPr>
          <p:nvPr/>
        </p:nvPicPr>
        <p:blipFill>
          <a:blip r:embed="rId3"/>
          <a:stretch>
            <a:fillRect/>
          </a:stretch>
        </p:blipFill>
        <p:spPr>
          <a:xfrm>
            <a:off x="4355976" y="2711649"/>
            <a:ext cx="3403600" cy="2209721"/>
          </a:xfrm>
          <a:prstGeom prst="rect">
            <a:avLst/>
          </a:prstGeom>
          <a:ln>
            <a:noFill/>
          </a:ln>
          <a:effectLst>
            <a:outerShdw blurRad="165100" dist="12700" dir="2700000" algn="tl" rotWithShape="0">
              <a:srgbClr val="333333">
                <a:alpha val="43000"/>
              </a:srgbClr>
            </a:outerShdw>
          </a:effectLst>
        </p:spPr>
      </p:pic>
      <p:sp>
        <p:nvSpPr>
          <p:cNvPr id="10" name="文本框 9">
            <a:extLst>
              <a:ext uri="{FF2B5EF4-FFF2-40B4-BE49-F238E27FC236}">
                <a16:creationId xmlns:a16="http://schemas.microsoft.com/office/drawing/2014/main" id="{1A5EF9E1-D8B7-3624-65F3-CA796F87A1C8}"/>
              </a:ext>
            </a:extLst>
          </p:cNvPr>
          <p:cNvSpPr txBox="1"/>
          <p:nvPr/>
        </p:nvSpPr>
        <p:spPr>
          <a:xfrm>
            <a:off x="555402" y="1583376"/>
            <a:ext cx="7833022" cy="1102674"/>
          </a:xfrm>
          <a:prstGeom prst="rect">
            <a:avLst/>
          </a:prstGeom>
        </p:spPr>
        <p:txBody>
          <a:bodyPr wrap="square">
            <a:spAutoFit/>
          </a:bodyPr>
          <a:lstStyle>
            <a:defPPr>
              <a:defRPr lang="zh-CN"/>
            </a:defPPr>
            <a:lvl1pPr marL="252000" indent="-252000">
              <a:lnSpc>
                <a:spcPct val="120000"/>
              </a:lnSpc>
              <a:buClr>
                <a:schemeClr val="accent1"/>
              </a:buClr>
              <a:buFont typeface="Wingdings" panose="05000000000000000000" pitchFamily="2" charset="2"/>
              <a:buChar char="u"/>
              <a:defRPr sz="1400">
                <a:solidFill>
                  <a:schemeClr val="tx1">
                    <a:lumMod val="90000"/>
                    <a:lumOff val="10000"/>
                  </a:schemeClr>
                </a:solidFill>
              </a:defRPr>
            </a:lvl1pPr>
          </a:lstStyle>
          <a:p>
            <a:r>
              <a:rPr lang="en-US" altLang="zh-CN" dirty="0"/>
              <a:t>In order to encourage collaborative innovation and integration of meteorological science and education, and to build a whole-chain integration model of industry-university-research for key meteorological core technologies, the National Meteorological Science and Education Integration Alliance was established in April 2023.</a:t>
            </a:r>
            <a:endParaRPr lang="zh-CN" altLang="en-US" dirty="0"/>
          </a:p>
        </p:txBody>
      </p:sp>
      <p:sp>
        <p:nvSpPr>
          <p:cNvPr id="11" name="标题 1">
            <a:extLst>
              <a:ext uri="{FF2B5EF4-FFF2-40B4-BE49-F238E27FC236}">
                <a16:creationId xmlns:a16="http://schemas.microsoft.com/office/drawing/2014/main" id="{96C858B1-940D-F2C3-0E7F-FE2FD1506F40}"/>
              </a:ext>
            </a:extLst>
          </p:cNvPr>
          <p:cNvSpPr txBox="1">
            <a:spLocks/>
          </p:cNvSpPr>
          <p:nvPr/>
        </p:nvSpPr>
        <p:spPr>
          <a:xfrm>
            <a:off x="513060" y="212208"/>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2" name="矩形: 圆角 11">
            <a:extLst>
              <a:ext uri="{FF2B5EF4-FFF2-40B4-BE49-F238E27FC236}">
                <a16:creationId xmlns:a16="http://schemas.microsoft.com/office/drawing/2014/main" id="{C4C399D9-6C63-76EC-D06F-58006A820F67}"/>
              </a:ext>
            </a:extLst>
          </p:cNvPr>
          <p:cNvSpPr/>
          <p:nvPr/>
        </p:nvSpPr>
        <p:spPr>
          <a:xfrm>
            <a:off x="251520" y="-30704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64230" y="1552516"/>
            <a:ext cx="8077200" cy="1495859"/>
          </a:xfrm>
        </p:spPr>
        <p:txBody>
          <a:bodyPr wrap="square">
            <a:spAutoFit/>
          </a:bodyPr>
          <a:lstStyle/>
          <a:p>
            <a:pPr marL="252000" indent="-252000" defTabSz="914400">
              <a:lnSpc>
                <a:spcPct val="110000"/>
              </a:lnSpc>
              <a:spcBef>
                <a:spcPts val="0"/>
              </a:spcBef>
              <a:buClr>
                <a:schemeClr val="accent1"/>
              </a:buClr>
              <a:buFont typeface="Wingdings" panose="05000000000000000000" pitchFamily="2" charset="2"/>
              <a:buChar char="u"/>
            </a:pPr>
            <a:r>
              <a:rPr lang="en-US" altLang="zh-CN" sz="1400" dirty="0">
                <a:solidFill>
                  <a:schemeClr val="tx1">
                    <a:lumMod val="90000"/>
                    <a:lumOff val="10000"/>
                  </a:schemeClr>
                </a:solidFill>
              </a:rPr>
              <a:t>The China Meteorological Service Association(CMSA) collaborates with multiple institutions and enterprises to create a meteorological technology innovation platform.</a:t>
            </a:r>
          </a:p>
          <a:p>
            <a:pPr marL="252000" indent="-252000" defTabSz="914400">
              <a:lnSpc>
                <a:spcPct val="110000"/>
              </a:lnSpc>
              <a:spcBef>
                <a:spcPts val="0"/>
              </a:spcBef>
              <a:buClr>
                <a:schemeClr val="accent1"/>
              </a:buClr>
              <a:buFont typeface="Wingdings" panose="05000000000000000000" pitchFamily="2" charset="2"/>
              <a:buChar char="u"/>
            </a:pPr>
            <a:r>
              <a:rPr lang="en-US" altLang="zh-CN" sz="1400" dirty="0">
                <a:solidFill>
                  <a:schemeClr val="tx1">
                    <a:lumMod val="90000"/>
                    <a:lumOff val="10000"/>
                  </a:schemeClr>
                </a:solidFill>
              </a:rPr>
              <a:t>This platform promotes scientific and technological innovation in the industry, funds applied research, and encourages the transformation and application of the results.</a:t>
            </a:r>
          </a:p>
          <a:p>
            <a:pPr marL="252000" indent="-252000" defTabSz="914400">
              <a:lnSpc>
                <a:spcPct val="110000"/>
              </a:lnSpc>
              <a:spcBef>
                <a:spcPts val="0"/>
              </a:spcBef>
              <a:buClr>
                <a:schemeClr val="accent1"/>
              </a:buClr>
              <a:buFont typeface="Wingdings" panose="05000000000000000000" pitchFamily="2" charset="2"/>
              <a:buChar char="u"/>
            </a:pPr>
            <a:r>
              <a:rPr lang="en-US" altLang="zh-CN" sz="1400" dirty="0">
                <a:solidFill>
                  <a:schemeClr val="tx1">
                    <a:lumMod val="90000"/>
                    <a:lumOff val="10000"/>
                  </a:schemeClr>
                </a:solidFill>
              </a:rPr>
              <a:t>The first batch of the platform has publicly released more than 20 Key Meteorological Science and Technology R &amp; D support projects.</a:t>
            </a:r>
            <a:endParaRPr lang="zh-CN" altLang="en-US" sz="1400" dirty="0">
              <a:solidFill>
                <a:schemeClr val="tx1">
                  <a:lumMod val="90000"/>
                  <a:lumOff val="10000"/>
                </a:schemeClr>
              </a:solidFill>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044" y="3147815"/>
            <a:ext cx="2364382" cy="1575269"/>
          </a:xfrm>
          <a:prstGeom prst="rect">
            <a:avLst/>
          </a:prstGeom>
          <a:ln>
            <a:noFill/>
          </a:ln>
          <a:effectLst>
            <a:outerShdw blurRad="165100" dist="12700" dir="2700000" algn="tl" rotWithShape="0">
              <a:srgbClr val="333333">
                <a:alpha val="43000"/>
              </a:srgbClr>
            </a:outerShdw>
          </a:effectLst>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4842"/>
          <a:stretch/>
        </p:blipFill>
        <p:spPr>
          <a:xfrm>
            <a:off x="5724128" y="3147814"/>
            <a:ext cx="2315716" cy="1575269"/>
          </a:xfrm>
          <a:prstGeom prst="rect">
            <a:avLst/>
          </a:prstGeom>
          <a:ln>
            <a:noFill/>
          </a:ln>
          <a:effectLst>
            <a:outerShdw blurRad="165100" dist="12700" dir="2700000" algn="tl" rotWithShape="0">
              <a:srgbClr val="333333">
                <a:alpha val="43000"/>
              </a:srgbClr>
            </a:outerShdw>
          </a:effectLst>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7316" y="3147814"/>
            <a:ext cx="2364382" cy="1575269"/>
          </a:xfrm>
          <a:prstGeom prst="rect">
            <a:avLst/>
          </a:prstGeom>
          <a:ln>
            <a:noFill/>
          </a:ln>
          <a:effectLst>
            <a:outerShdw blurRad="165100" dist="12700" dir="2700000" algn="tl" rotWithShape="0">
              <a:srgbClr val="333333">
                <a:alpha val="43000"/>
              </a:srgbClr>
            </a:outerShdw>
          </a:effectLst>
        </p:spPr>
      </p:pic>
      <p:sp>
        <p:nvSpPr>
          <p:cNvPr id="11" name="内容占位符 2">
            <a:extLst>
              <a:ext uri="{FF2B5EF4-FFF2-40B4-BE49-F238E27FC236}">
                <a16:creationId xmlns:a16="http://schemas.microsoft.com/office/drawing/2014/main" id="{7E798F90-E7DC-66A4-FDB4-6D9B62E0B2D4}"/>
              </a:ext>
            </a:extLst>
          </p:cNvPr>
          <p:cNvSpPr txBox="1">
            <a:spLocks/>
          </p:cNvSpPr>
          <p:nvPr/>
        </p:nvSpPr>
        <p:spPr>
          <a:xfrm>
            <a:off x="513060" y="915566"/>
            <a:ext cx="7667674" cy="564089"/>
          </a:xfrm>
          <a:prstGeom prst="rect">
            <a:avLst/>
          </a:prstGeom>
        </p:spPr>
        <p:txBody>
          <a:bodyPr vert="horz" lIns="91440" tIns="45720" rIns="91440" bIns="45720" rtlCol="0">
            <a:noAutofit/>
          </a:bodyPr>
          <a:lst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en-US" altLang="zh-CN" sz="2000" b="1" dirty="0">
                <a:solidFill>
                  <a:schemeClr val="tx2"/>
                </a:solidFill>
              </a:rPr>
              <a:t>3. Building inclusive public-private partnerships for science </a:t>
            </a:r>
            <a:br>
              <a:rPr lang="en-US" altLang="zh-CN" sz="2000" b="1" dirty="0">
                <a:solidFill>
                  <a:schemeClr val="tx2"/>
                </a:solidFill>
              </a:rPr>
            </a:br>
            <a:r>
              <a:rPr lang="en-US" altLang="zh-CN" sz="2000" b="1" dirty="0">
                <a:solidFill>
                  <a:schemeClr val="tx2"/>
                </a:solidFill>
              </a:rPr>
              <a:t>    into services</a:t>
            </a:r>
          </a:p>
        </p:txBody>
      </p:sp>
      <p:sp>
        <p:nvSpPr>
          <p:cNvPr id="12" name="标题 1">
            <a:extLst>
              <a:ext uri="{FF2B5EF4-FFF2-40B4-BE49-F238E27FC236}">
                <a16:creationId xmlns:a16="http://schemas.microsoft.com/office/drawing/2014/main" id="{0DB72483-40B6-814D-0CD8-88F968D75A65}"/>
              </a:ext>
            </a:extLst>
          </p:cNvPr>
          <p:cNvSpPr txBox="1">
            <a:spLocks/>
          </p:cNvSpPr>
          <p:nvPr/>
        </p:nvSpPr>
        <p:spPr>
          <a:xfrm>
            <a:off x="513060" y="212208"/>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3" name="矩形: 圆角 12">
            <a:extLst>
              <a:ext uri="{FF2B5EF4-FFF2-40B4-BE49-F238E27FC236}">
                <a16:creationId xmlns:a16="http://schemas.microsoft.com/office/drawing/2014/main" id="{95234DA3-85F9-CDA0-FF4A-6FE142043749}"/>
              </a:ext>
            </a:extLst>
          </p:cNvPr>
          <p:cNvSpPr/>
          <p:nvPr/>
        </p:nvSpPr>
        <p:spPr>
          <a:xfrm>
            <a:off x="251520" y="-30704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96553" y="1019487"/>
            <a:ext cx="8077200" cy="1057721"/>
          </a:xfrm>
        </p:spPr>
        <p:txBody>
          <a:bodyPr vert="horz" lIns="91440" tIns="45720" rIns="91440" bIns="45720" rtlCol="0">
            <a:noAutofit/>
          </a:bodyPr>
          <a:lstStyle/>
          <a:p>
            <a:pPr marL="0" indent="0">
              <a:buClr>
                <a:schemeClr val="accent1"/>
              </a:buClr>
              <a:buNone/>
            </a:pPr>
            <a:r>
              <a:rPr lang="en-US" altLang="zh-CN" sz="2000" b="1" dirty="0">
                <a:solidFill>
                  <a:schemeClr val="tx2"/>
                </a:solidFill>
              </a:rPr>
              <a:t>4. Industry self-regulation and market regulation jointly promote fair competition and collaboration between public and private partners</a:t>
            </a:r>
          </a:p>
        </p:txBody>
      </p:sp>
      <p:sp>
        <p:nvSpPr>
          <p:cNvPr id="9" name="文本框 8">
            <a:extLst>
              <a:ext uri="{FF2B5EF4-FFF2-40B4-BE49-F238E27FC236}">
                <a16:creationId xmlns:a16="http://schemas.microsoft.com/office/drawing/2014/main" id="{94A2718E-DBCD-7F21-8EAF-2BAEA2D21FB7}"/>
              </a:ext>
            </a:extLst>
          </p:cNvPr>
          <p:cNvSpPr txBox="1"/>
          <p:nvPr/>
        </p:nvSpPr>
        <p:spPr>
          <a:xfrm>
            <a:off x="575556" y="2189311"/>
            <a:ext cx="7992888" cy="2532931"/>
          </a:xfrm>
          <a:prstGeom prst="rect">
            <a:avLst/>
          </a:prstGeom>
        </p:spPr>
        <p:txBody>
          <a:bodyPr vert="horz" lIns="91440" tIns="45720" rIns="91440" bIns="45720" rtlCol="0">
            <a:normAutofit/>
          </a:bodyPr>
          <a:lstStyle>
            <a:lvl1pPr marL="257175" indent="-257175" defTabSz="685800">
              <a:lnSpc>
                <a:spcPct val="150000"/>
              </a:lnSpc>
              <a:spcBef>
                <a:spcPct val="15000"/>
              </a:spcBef>
              <a:buClr>
                <a:schemeClr val="accent1"/>
              </a:buClr>
              <a:buFont typeface="Wingdings" panose="05000000000000000000" pitchFamily="2" charset="2"/>
              <a:buChar char="u"/>
              <a:defRPr sz="1600" b="1">
                <a:solidFill>
                  <a:schemeClr val="tx2"/>
                </a:solidFill>
              </a:defRPr>
            </a:lvl1pPr>
            <a:lvl2pPr marL="557530" lvl="1" indent="-214630" defTabSz="685800">
              <a:lnSpc>
                <a:spcPct val="150000"/>
              </a:lnSpc>
              <a:spcBef>
                <a:spcPct val="15000"/>
              </a:spcBef>
              <a:buClr>
                <a:schemeClr val="accent1"/>
              </a:buClr>
              <a:buFont typeface="Arial" panose="020B0604020202020204" pitchFamily="34" charset="0"/>
              <a:buChar char="•"/>
              <a:defRPr sz="1400">
                <a:solidFill>
                  <a:schemeClr val="tx1">
                    <a:lumMod val="90000"/>
                    <a:lumOff val="10000"/>
                  </a:schemeClr>
                </a:solidFill>
                <a:cs typeface="Times New Roman" panose="02020603050405020304" pitchFamily="18" charset="0"/>
              </a:defRPr>
            </a:lvl2pPr>
            <a:lvl3pPr marL="857250" indent="-171450" defTabSz="685800">
              <a:spcBef>
                <a:spcPct val="15000"/>
              </a:spcBef>
              <a:buFont typeface="Arial" panose="020B0604020202020204" pitchFamily="34" charset="0"/>
              <a:buChar char="•"/>
            </a:lvl3pPr>
            <a:lvl4pPr marL="1200150" indent="-171450" defTabSz="685800">
              <a:spcBef>
                <a:spcPct val="15000"/>
              </a:spcBef>
              <a:buFont typeface="Arial" panose="020B0604020202020204" pitchFamily="34" charset="0"/>
              <a:buChar char="–"/>
              <a:defRPr sz="1500"/>
            </a:lvl4pPr>
            <a:lvl5pPr marL="1543050" indent="-171450" defTabSz="685800">
              <a:spcBef>
                <a:spcPct val="15000"/>
              </a:spcBef>
              <a:buFont typeface="Arial" panose="020B0604020202020204" pitchFamily="34" charset="0"/>
              <a:buChar char="»"/>
              <a:defRPr sz="1500"/>
            </a:lvl5pPr>
            <a:lvl6pPr marL="1886585" indent="-171450" defTabSz="685800">
              <a:spcBef>
                <a:spcPct val="15000"/>
              </a:spcBef>
              <a:buFont typeface="Arial" panose="020B0604020202020204" pitchFamily="34" charset="0"/>
              <a:buChar char="•"/>
              <a:defRPr sz="1500"/>
            </a:lvl6pPr>
            <a:lvl7pPr marL="2229485" indent="-171450" defTabSz="685800">
              <a:spcBef>
                <a:spcPct val="15000"/>
              </a:spcBef>
              <a:buFont typeface="Arial" panose="020B0604020202020204" pitchFamily="34" charset="0"/>
              <a:buChar char="•"/>
              <a:defRPr sz="1500"/>
            </a:lvl7pPr>
            <a:lvl8pPr marL="2572385" indent="-171450" defTabSz="685800">
              <a:spcBef>
                <a:spcPct val="15000"/>
              </a:spcBef>
              <a:buFont typeface="Arial" panose="020B0604020202020204" pitchFamily="34" charset="0"/>
              <a:buChar char="•"/>
              <a:defRPr sz="1500"/>
            </a:lvl8pPr>
            <a:lvl9pPr marL="2915285" indent="-171450" defTabSz="685800">
              <a:spcBef>
                <a:spcPct val="15000"/>
              </a:spcBef>
              <a:buFont typeface="Arial" panose="020B0604020202020204" pitchFamily="34" charset="0"/>
              <a:buChar char="•"/>
              <a:defRPr sz="1500"/>
            </a:lvl9pPr>
          </a:lstStyle>
          <a:p>
            <a:pPr>
              <a:lnSpc>
                <a:spcPct val="130000"/>
              </a:lnSpc>
            </a:pPr>
            <a:r>
              <a:rPr lang="en-US" altLang="zh-CN" dirty="0"/>
              <a:t>Establish market regulations to ensure the quality of meteorological-related activities and regulate meteorological information service companies.</a:t>
            </a:r>
          </a:p>
          <a:p>
            <a:pPr lvl="1">
              <a:lnSpc>
                <a:spcPct val="130000"/>
              </a:lnSpc>
            </a:pPr>
            <a:r>
              <a:rPr lang="en-US" altLang="zh-CN" dirty="0"/>
              <a:t>e.g., Regulations for lightning protection companies include administrative approval and qualification access, an annual reporting system, quality assessment, a credit system, and other measures. </a:t>
            </a:r>
          </a:p>
          <a:p>
            <a:pPr lvl="1">
              <a:lnSpc>
                <a:spcPct val="130000"/>
              </a:lnSpc>
            </a:pPr>
            <a:r>
              <a:rPr lang="en-US" altLang="zh-CN" dirty="0"/>
              <a:t>e.g., To standardize the quality evaluation of meteorological information service companies through filing of statistics and public announcements.</a:t>
            </a:r>
          </a:p>
        </p:txBody>
      </p:sp>
      <p:sp>
        <p:nvSpPr>
          <p:cNvPr id="10" name="标题 1">
            <a:extLst>
              <a:ext uri="{FF2B5EF4-FFF2-40B4-BE49-F238E27FC236}">
                <a16:creationId xmlns:a16="http://schemas.microsoft.com/office/drawing/2014/main" id="{AD04EFE8-C6AE-6689-0EEE-82D9E6B594A6}"/>
              </a:ext>
            </a:extLst>
          </p:cNvPr>
          <p:cNvSpPr txBox="1">
            <a:spLocks/>
          </p:cNvSpPr>
          <p:nvPr/>
        </p:nvSpPr>
        <p:spPr>
          <a:xfrm>
            <a:off x="513060" y="212208"/>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1" name="矩形: 圆角 10">
            <a:extLst>
              <a:ext uri="{FF2B5EF4-FFF2-40B4-BE49-F238E27FC236}">
                <a16:creationId xmlns:a16="http://schemas.microsoft.com/office/drawing/2014/main" id="{2C17E659-AA10-D4E4-1102-947E42430652}"/>
              </a:ext>
            </a:extLst>
          </p:cNvPr>
          <p:cNvSpPr/>
          <p:nvPr/>
        </p:nvSpPr>
        <p:spPr>
          <a:xfrm>
            <a:off x="251520" y="-30704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575990" y="2139702"/>
            <a:ext cx="8248650" cy="3413125"/>
          </a:xfrm>
        </p:spPr>
        <p:txBody>
          <a:bodyPr vert="horz" lIns="91440" tIns="45720" rIns="91440" bIns="45720" rtlCol="0">
            <a:normAutofit/>
          </a:bodyPr>
          <a:lstStyle/>
          <a:p>
            <a:pPr>
              <a:lnSpc>
                <a:spcPct val="120000"/>
              </a:lnSpc>
              <a:spcBef>
                <a:spcPts val="0"/>
              </a:spcBef>
              <a:buClr>
                <a:schemeClr val="accent1"/>
              </a:buClr>
              <a:buFont typeface="Wingdings" panose="05000000000000000000" pitchFamily="2" charset="2"/>
              <a:buChar char="u"/>
            </a:pPr>
            <a:r>
              <a:rPr lang="en-US" altLang="zh-CN" sz="1400" dirty="0">
                <a:solidFill>
                  <a:schemeClr val="tx1">
                    <a:lumMod val="90000"/>
                    <a:lumOff val="10000"/>
                  </a:schemeClr>
                </a:solidFill>
              </a:rPr>
              <a:t>Industry organizations are encouraged to receive operational and policy guidance from the public sector as well as industry regulation from industry organizations. Over the past eight years since its inception, more than 600 member units have joined the CMSA, 60% of which are private sectors.</a:t>
            </a:r>
          </a:p>
        </p:txBody>
      </p:sp>
      <p:pic>
        <p:nvPicPr>
          <p:cNvPr id="4" name="图片 3"/>
          <p:cNvPicPr>
            <a:picLocks noChangeAspect="1"/>
          </p:cNvPicPr>
          <p:nvPr/>
        </p:nvPicPr>
        <p:blipFill>
          <a:blip r:embed="rId2"/>
          <a:stretch>
            <a:fillRect/>
          </a:stretch>
        </p:blipFill>
        <p:spPr>
          <a:xfrm>
            <a:off x="683568" y="3098059"/>
            <a:ext cx="6409944" cy="1826093"/>
          </a:xfrm>
          <a:prstGeom prst="rect">
            <a:avLst/>
          </a:prstGeom>
          <a:solidFill>
            <a:schemeClr val="bg1"/>
          </a:solidFill>
        </p:spPr>
      </p:pic>
      <p:sp>
        <p:nvSpPr>
          <p:cNvPr id="9" name="内容占位符 2">
            <a:extLst>
              <a:ext uri="{FF2B5EF4-FFF2-40B4-BE49-F238E27FC236}">
                <a16:creationId xmlns:a16="http://schemas.microsoft.com/office/drawing/2014/main" id="{394F26F8-499D-D543-5947-2DB750D8539A}"/>
              </a:ext>
            </a:extLst>
          </p:cNvPr>
          <p:cNvSpPr txBox="1">
            <a:spLocks/>
          </p:cNvSpPr>
          <p:nvPr/>
        </p:nvSpPr>
        <p:spPr>
          <a:xfrm>
            <a:off x="596553" y="1131590"/>
            <a:ext cx="8077200" cy="1057721"/>
          </a:xfrm>
          <a:prstGeom prst="rect">
            <a:avLst/>
          </a:prstGeom>
        </p:spPr>
        <p:txBody>
          <a:bodyPr vert="horz" lIns="91440" tIns="45720" rIns="91440" bIns="45720" rtlCol="0">
            <a:noAutofit/>
          </a:bodyPr>
          <a:lstStyle>
            <a:lvl1pPr marL="257175" indent="-257175" algn="l" defTabSz="685800" rtl="0" eaLnBrk="1" latinLnBrk="0" hangingPunct="1">
              <a:spcBef>
                <a:spcPct val="15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15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15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5pPr>
            <a:lvl6pPr marL="18865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6pPr>
            <a:lvl7pPr marL="22294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7pPr>
            <a:lvl8pPr marL="25723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8pPr>
            <a:lvl9pPr marL="2915285" indent="-171450" algn="l" defTabSz="685800" rtl="0" eaLnBrk="1" latinLnBrk="0" hangingPunct="1">
              <a:spcBef>
                <a:spcPct val="15000"/>
              </a:spcBef>
              <a:buFont typeface="Arial" panose="020B0604020202020204" pitchFamily="34" charset="0"/>
              <a:buChar char="•"/>
              <a:defRPr sz="15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en-US" altLang="zh-CN" sz="2000" b="1">
                <a:solidFill>
                  <a:schemeClr val="tx2"/>
                </a:solidFill>
              </a:rPr>
              <a:t>4. Industry self-regulation and market regulation jointly promote fair competition and collaboration between public and private partners</a:t>
            </a:r>
            <a:endParaRPr lang="en-US" altLang="zh-CN" sz="2000" b="1" dirty="0">
              <a:solidFill>
                <a:schemeClr val="tx2"/>
              </a:solidFill>
            </a:endParaRPr>
          </a:p>
        </p:txBody>
      </p:sp>
      <p:sp>
        <p:nvSpPr>
          <p:cNvPr id="10" name="标题 1">
            <a:extLst>
              <a:ext uri="{FF2B5EF4-FFF2-40B4-BE49-F238E27FC236}">
                <a16:creationId xmlns:a16="http://schemas.microsoft.com/office/drawing/2014/main" id="{46BFC44D-5EC3-10C7-C858-0AD55075D6A8}"/>
              </a:ext>
            </a:extLst>
          </p:cNvPr>
          <p:cNvSpPr txBox="1">
            <a:spLocks/>
          </p:cNvSpPr>
          <p:nvPr/>
        </p:nvSpPr>
        <p:spPr>
          <a:xfrm>
            <a:off x="513060" y="212208"/>
            <a:ext cx="8442325" cy="757238"/>
          </a:xfrm>
          <a:prstGeom prst="rect">
            <a:avLst/>
          </a:prstGeom>
        </p:spPr>
        <p:txBody>
          <a:bodyPr vert="horz" lIns="91440" tIns="45720" rIns="91440" bIns="45720" rtlCol="0" anchor="ctr">
            <a:normAutofit fontScale="90000"/>
          </a:bodyPr>
          <a:lstStyle>
            <a:lvl1pPr algn="ctr" defTabSz="685800" rtl="0" eaLnBrk="1" latinLnBrk="0" hangingPunct="1">
              <a:spcBef>
                <a:spcPct val="0"/>
              </a:spcBef>
              <a:buNone/>
              <a:defRPr sz="3300" kern="1200">
                <a:solidFill>
                  <a:schemeClr val="tx1"/>
                </a:solidFill>
                <a:latin typeface="+mj-lt"/>
                <a:ea typeface="+mj-ea"/>
                <a:cs typeface="+mj-cs"/>
              </a:defRPr>
            </a:lvl1p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III. CMA’s Practice in Public-Private Engagement</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11" name="矩形: 圆角 10">
            <a:extLst>
              <a:ext uri="{FF2B5EF4-FFF2-40B4-BE49-F238E27FC236}">
                <a16:creationId xmlns:a16="http://schemas.microsoft.com/office/drawing/2014/main" id="{ABA8984D-6120-A9EE-8602-A0D3FAC8DE17}"/>
              </a:ext>
            </a:extLst>
          </p:cNvPr>
          <p:cNvSpPr/>
          <p:nvPr/>
        </p:nvSpPr>
        <p:spPr>
          <a:xfrm>
            <a:off x="251520" y="-307045"/>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467544" y="113919"/>
            <a:ext cx="7886700" cy="995363"/>
          </a:xfrm>
        </p:spPr>
        <p:txBody>
          <a:bodyPr vert="horz" lIns="91440" tIns="45720" rIns="91440" bIns="45720" rtlCol="0" anchor="ctr">
            <a:normAutofit/>
          </a:bodyPr>
          <a:lstStyle/>
          <a:p>
            <a:pPr algn="l"/>
            <a:r>
              <a:rPr lang="en-US" altLang="zh-CN" sz="3200" b="1" dirty="0">
                <a:solidFill>
                  <a:schemeClr val="accent1"/>
                </a:solidFill>
                <a:latin typeface="Times New Roman" panose="02020603050405020304" pitchFamily="18" charset="0"/>
                <a:cs typeface="Times New Roman" panose="02020603050405020304" pitchFamily="18" charset="0"/>
              </a:rPr>
              <a:t>IV. Way forward</a:t>
            </a:r>
            <a:endParaRPr lang="zh-CN" altLang="en-US" sz="3200" b="1" dirty="0">
              <a:solidFill>
                <a:schemeClr val="accent1"/>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4294967295"/>
          </p:nvPr>
        </p:nvSpPr>
        <p:spPr>
          <a:xfrm>
            <a:off x="1331640" y="1275606"/>
            <a:ext cx="7416824" cy="3802062"/>
          </a:xfrm>
        </p:spPr>
        <p:txBody>
          <a:bodyPr vert="horz" lIns="91440" tIns="45720" rIns="91440" bIns="45720" rtlCol="0">
            <a:normAutofit/>
          </a:bodyPr>
          <a:lstStyle/>
          <a:p>
            <a:pPr marL="0" indent="0">
              <a:lnSpc>
                <a:spcPct val="120000"/>
              </a:lnSpc>
              <a:spcBef>
                <a:spcPts val="0"/>
              </a:spcBef>
              <a:buClr>
                <a:schemeClr val="accent1"/>
              </a:buClr>
              <a:buNone/>
            </a:pPr>
            <a:r>
              <a:rPr lang="en-US" altLang="zh-CN" sz="1400" dirty="0">
                <a:solidFill>
                  <a:schemeClr val="tx1">
                    <a:lumMod val="90000"/>
                    <a:lumOff val="10000"/>
                  </a:schemeClr>
                </a:solidFill>
              </a:rPr>
              <a:t>NMHSs are mainly committed to service delivery, development support and disaster prevention. We should develop our own internal capabilities, support national social and economic development, and raise public standards of living.</a:t>
            </a:r>
          </a:p>
          <a:p>
            <a:pPr marL="0" indent="0">
              <a:lnSpc>
                <a:spcPct val="120000"/>
              </a:lnSpc>
              <a:spcBef>
                <a:spcPts val="0"/>
              </a:spcBef>
              <a:buClr>
                <a:schemeClr val="accent1"/>
              </a:buClr>
              <a:buNone/>
            </a:pPr>
            <a:endParaRPr lang="en-US" altLang="zh-CN" sz="1400" dirty="0">
              <a:solidFill>
                <a:schemeClr val="tx1">
                  <a:lumMod val="90000"/>
                  <a:lumOff val="10000"/>
                </a:schemeClr>
              </a:solidFill>
            </a:endParaRPr>
          </a:p>
          <a:p>
            <a:pPr marL="0" indent="0">
              <a:lnSpc>
                <a:spcPct val="120000"/>
              </a:lnSpc>
              <a:spcBef>
                <a:spcPts val="0"/>
              </a:spcBef>
              <a:buClr>
                <a:schemeClr val="accent1"/>
              </a:buClr>
              <a:buNone/>
            </a:pPr>
            <a:r>
              <a:rPr lang="en-US" altLang="zh-CN" sz="1400" dirty="0">
                <a:solidFill>
                  <a:schemeClr val="tx1">
                    <a:lumMod val="90000"/>
                    <a:lumOff val="10000"/>
                  </a:schemeClr>
                </a:solidFill>
              </a:rPr>
              <a:t>NMHSs should promote the growth of private businesses and the development of various mechanisms for cooperation, build a crowd-innovation platform for cultivating social forces to take part in the creation and delivery of specialized, individualized, and refined meteorological service products.</a:t>
            </a:r>
          </a:p>
          <a:p>
            <a:pPr marL="0" indent="0">
              <a:lnSpc>
                <a:spcPct val="120000"/>
              </a:lnSpc>
              <a:spcBef>
                <a:spcPts val="0"/>
              </a:spcBef>
              <a:buClr>
                <a:schemeClr val="accent1"/>
              </a:buClr>
              <a:buNone/>
            </a:pPr>
            <a:endParaRPr lang="en-US" altLang="zh-CN" sz="1400" dirty="0">
              <a:solidFill>
                <a:schemeClr val="tx1">
                  <a:lumMod val="90000"/>
                  <a:lumOff val="10000"/>
                </a:schemeClr>
              </a:solidFill>
            </a:endParaRPr>
          </a:p>
          <a:p>
            <a:pPr marL="0" indent="0">
              <a:lnSpc>
                <a:spcPct val="120000"/>
              </a:lnSpc>
              <a:spcBef>
                <a:spcPts val="0"/>
              </a:spcBef>
              <a:buClr>
                <a:schemeClr val="accent1"/>
              </a:buClr>
              <a:buNone/>
            </a:pPr>
            <a:r>
              <a:rPr lang="en-US" altLang="zh-CN" sz="1400" dirty="0">
                <a:solidFill>
                  <a:schemeClr val="tx1">
                    <a:lumMod val="90000"/>
                    <a:lumOff val="10000"/>
                  </a:schemeClr>
                </a:solidFill>
              </a:rPr>
              <a:t>NMHSs should uphold the government's leadership role, develop public meteorological service policies, and enhance the financial guarantee system and the supervision in meteorological services.</a:t>
            </a:r>
            <a:endParaRPr lang="zh-CN" altLang="en-US" sz="1400" dirty="0">
              <a:solidFill>
                <a:schemeClr val="tx1">
                  <a:lumMod val="90000"/>
                  <a:lumOff val="10000"/>
                </a:schemeClr>
              </a:solidFill>
            </a:endParaRPr>
          </a:p>
          <a:p>
            <a:pPr marL="0" indent="0">
              <a:lnSpc>
                <a:spcPct val="120000"/>
              </a:lnSpc>
              <a:spcBef>
                <a:spcPts val="0"/>
              </a:spcBef>
              <a:buClr>
                <a:schemeClr val="accent1"/>
              </a:buClr>
              <a:buNone/>
            </a:pPr>
            <a:endParaRPr lang="zh-CN" altLang="en-US" sz="1400" dirty="0">
              <a:solidFill>
                <a:schemeClr val="tx1">
                  <a:lumMod val="90000"/>
                  <a:lumOff val="10000"/>
                </a:schemeClr>
              </a:solidFill>
            </a:endParaRPr>
          </a:p>
        </p:txBody>
      </p:sp>
      <p:sp>
        <p:nvSpPr>
          <p:cNvPr id="5" name="矩形: 圆角 4">
            <a:extLst>
              <a:ext uri="{FF2B5EF4-FFF2-40B4-BE49-F238E27FC236}">
                <a16:creationId xmlns:a16="http://schemas.microsoft.com/office/drawing/2014/main" id="{416C4ACB-7B6A-86F3-70B6-BF5FE80ED8BC}"/>
              </a:ext>
            </a:extLst>
          </p:cNvPr>
          <p:cNvSpPr/>
          <p:nvPr/>
        </p:nvSpPr>
        <p:spPr>
          <a:xfrm>
            <a:off x="251520" y="-262607"/>
            <a:ext cx="195336" cy="108012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BC92C80E-3E43-6D5E-6E21-68649CC41BC6}"/>
              </a:ext>
            </a:extLst>
          </p:cNvPr>
          <p:cNvSpPr txBox="1"/>
          <p:nvPr/>
        </p:nvSpPr>
        <p:spPr>
          <a:xfrm>
            <a:off x="611560" y="1275606"/>
            <a:ext cx="914400" cy="769441"/>
          </a:xfrm>
          <a:prstGeom prst="rect">
            <a:avLst/>
          </a:prstGeom>
          <a:noFill/>
          <a:effectLst>
            <a:outerShdw dist="38100" algn="l" rotWithShape="0">
              <a:schemeClr val="bg1"/>
            </a:outerShdw>
          </a:effectLst>
        </p:spPr>
        <p:txBody>
          <a:bodyPr wrap="square" rtlCol="0">
            <a:spAutoFit/>
          </a:bodyPr>
          <a:lstStyle/>
          <a:p>
            <a:r>
              <a:rPr lang="en-US" altLang="zh-CN" sz="4400" b="1" dirty="0">
                <a:solidFill>
                  <a:schemeClr val="accent1"/>
                </a:solidFill>
              </a:rPr>
              <a:t>1.</a:t>
            </a:r>
            <a:endParaRPr lang="zh-CN" altLang="en-US" sz="4400" b="1" dirty="0">
              <a:solidFill>
                <a:schemeClr val="accent1"/>
              </a:solidFill>
            </a:endParaRPr>
          </a:p>
        </p:txBody>
      </p:sp>
      <p:sp>
        <p:nvSpPr>
          <p:cNvPr id="11" name="文本框 10">
            <a:extLst>
              <a:ext uri="{FF2B5EF4-FFF2-40B4-BE49-F238E27FC236}">
                <a16:creationId xmlns:a16="http://schemas.microsoft.com/office/drawing/2014/main" id="{D6238BDA-F9F9-A5BF-1B9D-1D8147AC1E86}"/>
              </a:ext>
            </a:extLst>
          </p:cNvPr>
          <p:cNvSpPr txBox="1"/>
          <p:nvPr/>
        </p:nvSpPr>
        <p:spPr>
          <a:xfrm>
            <a:off x="611560" y="2402071"/>
            <a:ext cx="914400" cy="769441"/>
          </a:xfrm>
          <a:prstGeom prst="rect">
            <a:avLst/>
          </a:prstGeom>
          <a:noFill/>
          <a:effectLst>
            <a:outerShdw dist="38100" algn="l" rotWithShape="0">
              <a:schemeClr val="bg1"/>
            </a:outerShdw>
          </a:effectLst>
        </p:spPr>
        <p:txBody>
          <a:bodyPr wrap="square" rtlCol="0">
            <a:spAutoFit/>
          </a:bodyPr>
          <a:lstStyle/>
          <a:p>
            <a:r>
              <a:rPr lang="en-US" altLang="zh-CN" sz="4400" b="1" dirty="0">
                <a:solidFill>
                  <a:schemeClr val="accent1"/>
                </a:solidFill>
              </a:rPr>
              <a:t>2.</a:t>
            </a:r>
            <a:endParaRPr lang="zh-CN" altLang="en-US" sz="4400" b="1" dirty="0">
              <a:solidFill>
                <a:schemeClr val="accent1"/>
              </a:solidFill>
            </a:endParaRPr>
          </a:p>
        </p:txBody>
      </p:sp>
      <p:sp>
        <p:nvSpPr>
          <p:cNvPr id="13" name="文本框 12">
            <a:extLst>
              <a:ext uri="{FF2B5EF4-FFF2-40B4-BE49-F238E27FC236}">
                <a16:creationId xmlns:a16="http://schemas.microsoft.com/office/drawing/2014/main" id="{F03A6277-451E-36F6-DC8E-BFABB7E7FDFF}"/>
              </a:ext>
            </a:extLst>
          </p:cNvPr>
          <p:cNvSpPr txBox="1"/>
          <p:nvPr/>
        </p:nvSpPr>
        <p:spPr>
          <a:xfrm>
            <a:off x="611560" y="3566141"/>
            <a:ext cx="914400" cy="769441"/>
          </a:xfrm>
          <a:prstGeom prst="rect">
            <a:avLst/>
          </a:prstGeom>
          <a:noFill/>
          <a:effectLst>
            <a:outerShdw dist="38100" algn="l" rotWithShape="0">
              <a:schemeClr val="bg1"/>
            </a:outerShdw>
          </a:effectLst>
        </p:spPr>
        <p:txBody>
          <a:bodyPr wrap="square" rtlCol="0">
            <a:spAutoFit/>
          </a:bodyPr>
          <a:lstStyle/>
          <a:p>
            <a:r>
              <a:rPr lang="en-US" altLang="zh-CN" sz="4400" b="1" dirty="0">
                <a:solidFill>
                  <a:schemeClr val="accent1"/>
                </a:solidFill>
              </a:rPr>
              <a:t>3.</a:t>
            </a:r>
            <a:endParaRPr lang="zh-CN" altLang="en-US" sz="4400" b="1" dirty="0">
              <a:solidFill>
                <a:schemeClr val="accent1"/>
              </a:solidFill>
            </a:endParaRPr>
          </a:p>
        </p:txBody>
      </p:sp>
      <p:cxnSp>
        <p:nvCxnSpPr>
          <p:cNvPr id="15" name="直接连接符 14">
            <a:extLst>
              <a:ext uri="{FF2B5EF4-FFF2-40B4-BE49-F238E27FC236}">
                <a16:creationId xmlns:a16="http://schemas.microsoft.com/office/drawing/2014/main" id="{4B47EA78-4D29-5BEE-EA14-2832ACD6B641}"/>
              </a:ext>
            </a:extLst>
          </p:cNvPr>
          <p:cNvCxnSpPr/>
          <p:nvPr/>
        </p:nvCxnSpPr>
        <p:spPr>
          <a:xfrm>
            <a:off x="539552" y="2211710"/>
            <a:ext cx="8208912"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72DBA3A6-FBC1-B1CE-8462-3CAA79F5E6F4}"/>
              </a:ext>
            </a:extLst>
          </p:cNvPr>
          <p:cNvCxnSpPr/>
          <p:nvPr/>
        </p:nvCxnSpPr>
        <p:spPr>
          <a:xfrm>
            <a:off x="539552" y="3507854"/>
            <a:ext cx="8208912"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30"/>
          <p:cNvSpPr txBox="1"/>
          <p:nvPr/>
        </p:nvSpPr>
        <p:spPr>
          <a:xfrm>
            <a:off x="698998" y="1863863"/>
            <a:ext cx="7746004" cy="646331"/>
          </a:xfrm>
          <a:prstGeom prst="rect">
            <a:avLst/>
          </a:prstGeom>
          <a:noFill/>
          <a:ln>
            <a:noFill/>
          </a:ln>
          <a:effectLst>
            <a:outerShdw dist="38100" algn="l" rotWithShape="0">
              <a:schemeClr val="accent1">
                <a:lumMod val="75000"/>
              </a:schemeClr>
            </a:outerShdw>
          </a:effectLst>
        </p:spPr>
        <p:txBody>
          <a:bodyPr vert="horz" wrap="square" lIns="91440" tIns="45720" rIns="91440" bIns="45720" rtlCol="0" anchor="ctr">
            <a:spAutoFit/>
          </a:bodyPr>
          <a:lstStyle>
            <a:defPPr>
              <a:defRPr lang="en-US"/>
            </a:defPPr>
            <a:lvl1pPr algn="ctr">
              <a:spcBef>
                <a:spcPct val="0"/>
              </a:spcBef>
              <a:buNone/>
              <a:defRPr sz="3600" b="1">
                <a:ln w="15875" cap="flat" cmpd="sng">
                  <a:noFill/>
                  <a:round/>
                </a:ln>
                <a:solidFill>
                  <a:schemeClr val="bg1"/>
                </a:solidFill>
              </a:defRPr>
            </a:lvl1pPr>
            <a:lvl2pPr marL="457200" lvl="1"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2pPr>
            <a:lvl3pPr marL="914400" lvl="2"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3pPr>
            <a:lvl4pPr marL="1371600" lvl="3"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4pPr>
            <a:lvl5pPr marL="1828800" lvl="4"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5pPr>
            <a:lvl6pPr marL="2286000" lvl="5"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6pPr>
            <a:lvl7pPr marL="2743200" lvl="6"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7pPr>
            <a:lvl8pPr marL="3200400" lvl="7"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8pPr>
            <a:lvl9pPr marL="3657600" lvl="8"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9pPr>
          </a:lstStyle>
          <a:p>
            <a:r>
              <a:rPr lang="en-US" altLang="zh-CN" dirty="0">
                <a:latin typeface="Times New Roman" panose="02020603050405020304" pitchFamily="18" charset="0"/>
                <a:cs typeface="Times New Roman" panose="02020603050405020304" pitchFamily="18" charset="0"/>
                <a:sym typeface="+mn-ea"/>
              </a:rPr>
              <a:t>For a Safer and Better Life</a:t>
            </a:r>
            <a:endParaRPr lang="en-US" altLang="zh-CN" dirty="0">
              <a:latin typeface="Times New Roman" panose="02020603050405020304" pitchFamily="18" charset="0"/>
              <a:cs typeface="Times New Roman" panose="02020603050405020304" pitchFamily="18" charset="0"/>
            </a:endParaRPr>
          </a:p>
        </p:txBody>
      </p:sp>
      <p:sp>
        <p:nvSpPr>
          <p:cNvPr id="7" name="TextBox 131"/>
          <p:cNvSpPr txBox="1"/>
          <p:nvPr/>
        </p:nvSpPr>
        <p:spPr>
          <a:xfrm>
            <a:off x="2293858" y="2530385"/>
            <a:ext cx="4556284" cy="523220"/>
          </a:xfrm>
          <a:prstGeom prst="rect">
            <a:avLst/>
          </a:prstGeom>
          <a:noFill/>
        </p:spPr>
        <p:txBody>
          <a:bodyPr wrap="square" rtlCol="0">
            <a:spAutoFit/>
          </a:bodyPr>
          <a:lstStyle>
            <a:defPPr>
              <a:defRPr lang="en-US"/>
            </a:defPPr>
            <a:lvl1pPr marL="0" lvl="0"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1pPr>
            <a:lvl2pPr marL="457200" lvl="1"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2pPr>
            <a:lvl3pPr marL="914400" lvl="2"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3pPr>
            <a:lvl4pPr marL="1371600" lvl="3"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4pPr>
            <a:lvl5pPr marL="1828800" lvl="4"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5pPr>
            <a:lvl6pPr marL="2286000" lvl="5"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6pPr>
            <a:lvl7pPr marL="2743200" lvl="6"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7pPr>
            <a:lvl8pPr marL="3200400" lvl="7"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8pPr>
            <a:lvl9pPr marL="3657600" lvl="8"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9pPr>
          </a:lstStyle>
          <a:p>
            <a:pPr algn="ctr" defTabSz="685800" fontAlgn="auto">
              <a:spcBef>
                <a:spcPts val="0"/>
              </a:spcBef>
              <a:spcAft>
                <a:spcPts val="0"/>
              </a:spcAft>
              <a:defRPr/>
            </a:pPr>
            <a:r>
              <a:rPr lang="en-US" altLang="zh-CN" sz="2800" b="1" kern="0" dirty="0">
                <a:solidFill>
                  <a:schemeClr val="accent1">
                    <a:lumMod val="75000"/>
                  </a:schemeClr>
                </a:solidFill>
                <a:latin typeface="Times New Roman" panose="02020603050405020304" charset="0"/>
                <a:ea typeface="宋体" panose="02010600030101010101" pitchFamily="2" charset="-122"/>
                <a:cs typeface="Arial" panose="020B0604020202020204" pitchFamily="34" charset="0"/>
              </a:rPr>
              <a:t>THANK YOU</a:t>
            </a:r>
          </a:p>
        </p:txBody>
      </p:sp>
      <p:sp>
        <p:nvSpPr>
          <p:cNvPr id="8" name="TextBox 32"/>
          <p:cNvSpPr txBox="1"/>
          <p:nvPr/>
        </p:nvSpPr>
        <p:spPr>
          <a:xfrm>
            <a:off x="3328210" y="3867894"/>
            <a:ext cx="2487580" cy="400110"/>
          </a:xfrm>
          <a:prstGeom prst="rect">
            <a:avLst/>
          </a:prstGeom>
          <a:noFill/>
        </p:spPr>
        <p:txBody>
          <a:bodyPr wrap="square" rtlCol="0">
            <a:spAutoFit/>
          </a:bodyPr>
          <a:lstStyle>
            <a:defPPr>
              <a:defRPr lang="en-US"/>
            </a:defPPr>
            <a:lvl1pPr marL="0" lvl="0"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1pPr>
            <a:lvl2pPr marL="457200" lvl="1"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2pPr>
            <a:lvl3pPr marL="914400" lvl="2"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3pPr>
            <a:lvl4pPr marL="1371600" lvl="3"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4pPr>
            <a:lvl5pPr marL="1828800" lvl="4"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5pPr>
            <a:lvl6pPr marL="2286000" lvl="5"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6pPr>
            <a:lvl7pPr marL="2743200" lvl="6"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7pPr>
            <a:lvl8pPr marL="3200400" lvl="7"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8pPr>
            <a:lvl9pPr marL="3657600" lvl="8"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charset="0"/>
                <a:ea typeface="+mn-ea"/>
                <a:cs typeface="+mn-cs"/>
              </a:defRPr>
            </a:lvl9pPr>
          </a:lstStyle>
          <a:p>
            <a:pPr algn="ctr" defTabSz="342900">
              <a:defRPr/>
            </a:pPr>
            <a:r>
              <a:rPr lang="en-US" altLang="zh-CN" sz="2000" b="1" kern="0" dirty="0">
                <a:solidFill>
                  <a:schemeClr val="accent1">
                    <a:lumMod val="75000"/>
                  </a:schemeClr>
                </a:solidFill>
                <a:latin typeface="Times New Roman" panose="02020603050405020304" charset="0"/>
                <a:ea typeface="宋体" panose="02010600030101010101" pitchFamily="2" charset="-122"/>
                <a:cs typeface="Arial" panose="020B0604020202020204" pitchFamily="34" charset="0"/>
                <a:sym typeface="+mn-ea"/>
              </a:rPr>
              <a:t>April 18, 2023</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气象局主题">
  <a:themeElements>
    <a:clrScheme name="自定义 1">
      <a:dk1>
        <a:srgbClr val="262626"/>
      </a:dk1>
      <a:lt1>
        <a:sysClr val="window" lastClr="FFFFFF"/>
      </a:lt1>
      <a:dk2>
        <a:srgbClr val="38457A"/>
      </a:dk2>
      <a:lt2>
        <a:srgbClr val="E7E6E6"/>
      </a:lt2>
      <a:accent1>
        <a:srgbClr val="004BC6"/>
      </a:accent1>
      <a:accent2>
        <a:srgbClr val="FFC000"/>
      </a:accent2>
      <a:accent3>
        <a:srgbClr val="A5A5A5"/>
      </a:accent3>
      <a:accent4>
        <a:srgbClr val="F2A100"/>
      </a:accent4>
      <a:accent5>
        <a:srgbClr val="48A1FA"/>
      </a:accent5>
      <a:accent6>
        <a:srgbClr val="41B372"/>
      </a:accent6>
      <a:hlink>
        <a:srgbClr val="ED7D3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1319</Words>
  <Application>Microsoft Office PowerPoint</Application>
  <PresentationFormat>On-screen Show (16:9)</PresentationFormat>
  <Paragraphs>134</Paragraphs>
  <Slides>17</Slides>
  <Notes>11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气象局主题</vt:lpstr>
      <vt:lpstr>Practice and Reflection on  CMA Public-Private Engagement</vt:lpstr>
      <vt:lpstr>PowerPoint Presentation</vt:lpstr>
      <vt:lpstr>I. Principles and Legal Basis</vt:lpstr>
      <vt:lpstr>PowerPoint Presentation</vt:lpstr>
      <vt:lpstr>II. The Concept of PPE Development</vt:lpstr>
      <vt:lpstr>III. CMA’s Practice in Public-Private Engagement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IV. Way forward</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肖潺</dc:creator>
  <cp:lastModifiedBy>李蕊:办公室主任</cp:lastModifiedBy>
  <cp:revision>128</cp:revision>
  <dcterms:created xsi:type="dcterms:W3CDTF">2017-08-31T12:29:00Z</dcterms:created>
  <dcterms:modified xsi:type="dcterms:W3CDTF">2023-10-06T09:33:26Z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2052-10.1.0.7233</vt:lpwstr>
  </property>
</Properties>
</file>