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96" r:id="rId3"/>
    <p:sldId id="297" r:id="rId4"/>
    <p:sldId id="257" r:id="rId5"/>
    <p:sldId id="258" r:id="rId6"/>
    <p:sldId id="259" r:id="rId7"/>
    <p:sldId id="260" r:id="rId8"/>
    <p:sldId id="261" r:id="rId9"/>
    <p:sldId id="298" r:id="rId10"/>
    <p:sldId id="299" r:id="rId11"/>
    <p:sldId id="300" r:id="rId12"/>
    <p:sldId id="263" r:id="rId13"/>
    <p:sldId id="264" r:id="rId14"/>
  </p:sldIdLst>
  <p:sldSz cx="12192000" cy="6858000"/>
  <p:notesSz cx="6797675" cy="9928225"/>
  <p:embeddedFontLst>
    <p:embeddedFont>
      <p:font typeface="Calibri" panose="020F0502020204030204" pitchFamily="34" charset="0"/>
      <p:regular r:id="rId16"/>
      <p:bold r:id="rId17"/>
      <p:italic r:id="rId18"/>
      <p:boldItalic r:id="rId19"/>
    </p:embeddedFont>
    <p:embeddedFont>
      <p:font typeface="Helvetica Neue Light" panose="020B0604020202020204" charset="0"/>
      <p:regular r:id="rId20"/>
      <p:bold r:id="rId21"/>
      <p:italic r:id="rId22"/>
      <p:boldItalic r:id="rId23"/>
    </p:embeddedFont>
    <p:embeddedFont>
      <p:font typeface="Open Sans" panose="020B0606030504020204" pitchFamily="34" charset="0"/>
      <p:regular r:id="rId24"/>
      <p:bold r:id="rId25"/>
      <p:italic r:id="rId26"/>
      <p:boldItalic r:id="rId27"/>
    </p:embeddedFont>
    <p:embeddedFont>
      <p:font typeface="Verdana" panose="020B0604030504040204"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hM+0D5yympuIKE5pFqHmMrNyeAg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4034623-1BF8-4AEE-8E71-CC444AB56557}">
  <a:tblStyle styleId="{04034623-1BF8-4AEE-8E71-CC444AB56557}"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66526"/>
  </p:normalViewPr>
  <p:slideViewPr>
    <p:cSldViewPr snapToGrid="0">
      <p:cViewPr varScale="1">
        <p:scale>
          <a:sx n="80" d="100"/>
          <a:sy n="80" d="100"/>
        </p:scale>
        <p:origin x="204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813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8135"/>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30091"/>
            <a:ext cx="2945659" cy="498134"/>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eaLnBrk="1" fontAlgn="auto" hangingPunct="1">
              <a:spcBef>
                <a:spcPts val="0"/>
              </a:spcBef>
              <a:spcAft>
                <a:spcPts val="0"/>
              </a:spcAft>
              <a:defRPr/>
            </a:pPr>
            <a:r>
              <a:rPr lang="en-US" sz="1600" b="1" dirty="0"/>
              <a:t>March 2000</a:t>
            </a:r>
          </a:p>
          <a:p>
            <a:pPr lvl="1" eaLnBrk="1" fontAlgn="auto" hangingPunct="1">
              <a:spcBef>
                <a:spcPts val="0"/>
              </a:spcBef>
              <a:spcAft>
                <a:spcPts val="0"/>
              </a:spcAft>
              <a:defRPr/>
            </a:pPr>
            <a:r>
              <a:rPr lang="en-US" sz="1600" dirty="0"/>
              <a:t>Prof. Obasi Secretary-General of World Meteorological Organization (WMO) </a:t>
            </a:r>
            <a:r>
              <a:rPr lang="en-CA" sz="1600" dirty="0"/>
              <a:t>wrote a letter</a:t>
            </a:r>
            <a:r>
              <a:rPr lang="en-US" sz="1600" dirty="0"/>
              <a:t>, bringing to the attention of manufacturers of instruments and equipment the possibility of establishing an association of manufacturers as a way to enhance collaboration with WMO.</a:t>
            </a:r>
            <a:r>
              <a:rPr lang="en-US" sz="1600" b="1" dirty="0"/>
              <a:t> </a:t>
            </a:r>
          </a:p>
          <a:p>
            <a:pPr eaLnBrk="1" fontAlgn="auto" hangingPunct="1">
              <a:spcBef>
                <a:spcPts val="0"/>
              </a:spcBef>
              <a:spcAft>
                <a:spcPts val="0"/>
              </a:spcAft>
              <a:defRPr/>
            </a:pPr>
            <a:endParaRPr lang="en-US" sz="1600" dirty="0"/>
          </a:p>
          <a:p>
            <a:pPr eaLnBrk="1" fontAlgn="auto" hangingPunct="1">
              <a:spcBef>
                <a:spcPts val="0"/>
              </a:spcBef>
              <a:spcAft>
                <a:spcPts val="0"/>
              </a:spcAft>
              <a:defRPr/>
            </a:pPr>
            <a:r>
              <a:rPr lang="en-US" sz="1600" b="1" dirty="0"/>
              <a:t>AMS Meetings in Long Beach, CA, USA, 11 February 2003</a:t>
            </a:r>
          </a:p>
          <a:p>
            <a:pPr eaLnBrk="1" fontAlgn="auto" hangingPunct="1">
              <a:spcBef>
                <a:spcPts val="0"/>
              </a:spcBef>
              <a:spcAft>
                <a:spcPts val="0"/>
              </a:spcAft>
              <a:defRPr/>
            </a:pPr>
            <a:r>
              <a:rPr lang="en-US" sz="1600" dirty="0"/>
              <a:t>Prof. Obasi gave a speech to HMEI.  The speech is included on the HMEI Website but there was one statement that he made that I would like to quote to you now.</a:t>
            </a:r>
          </a:p>
          <a:p>
            <a:pPr eaLnBrk="1" fontAlgn="auto" hangingPunct="1">
              <a:spcBef>
                <a:spcPts val="0"/>
              </a:spcBef>
              <a:spcAft>
                <a:spcPts val="0"/>
              </a:spcAft>
              <a:defRPr/>
            </a:pPr>
            <a:endParaRPr lang="en-US" sz="1600" dirty="0"/>
          </a:p>
          <a:p>
            <a:pPr lvl="1" eaLnBrk="1" fontAlgn="auto" hangingPunct="1">
              <a:spcBef>
                <a:spcPts val="0"/>
              </a:spcBef>
              <a:spcAft>
                <a:spcPts val="0"/>
              </a:spcAft>
              <a:defRPr/>
            </a:pPr>
            <a:r>
              <a:rPr lang="en-US" sz="1600" dirty="0"/>
              <a:t>“It has always been part of the WMO strategy to have an enhanced collaboration with instrument and equipment manufacturers since we both have a common interest, namely the enhancement of global monitoring capacities, which will result in development of and progress in meteorology”. </a:t>
            </a:r>
          </a:p>
          <a:p>
            <a:pPr lvl="1" eaLnBrk="1" fontAlgn="auto" hangingPunct="1">
              <a:spcBef>
                <a:spcPts val="0"/>
              </a:spcBef>
              <a:spcAft>
                <a:spcPts val="0"/>
              </a:spcAft>
              <a:defRPr/>
            </a:pPr>
            <a:endParaRPr lang="en-US" sz="1600" dirty="0"/>
          </a:p>
          <a:p>
            <a:pPr lvl="1" eaLnBrk="1" fontAlgn="auto" hangingPunct="1">
              <a:spcBef>
                <a:spcPts val="0"/>
              </a:spcBef>
              <a:spcAft>
                <a:spcPts val="0"/>
              </a:spcAft>
              <a:defRPr/>
            </a:pPr>
            <a:r>
              <a:rPr lang="en-US" sz="1600" dirty="0"/>
              <a:t>The key phrases here are enhanced collaboration, common interest, enhancement of global monitoring capacities.  This is and should be the basis of our continued relationship</a:t>
            </a:r>
          </a:p>
          <a:p>
            <a:pPr marL="0" lvl="0" indent="0" algn="l" rtl="0">
              <a:spcBef>
                <a:spcPts val="0"/>
              </a:spcBef>
              <a:spcAft>
                <a:spcPts val="0"/>
              </a:spcAft>
              <a:buNone/>
            </a:pPr>
            <a:endParaRPr dirty="0"/>
          </a:p>
        </p:txBody>
      </p:sp>
      <p:sp>
        <p:nvSpPr>
          <p:cNvPr id="95" name="Google Shape;9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extLst>
      <p:ext uri="{BB962C8B-B14F-4D97-AF65-F5344CB8AC3E}">
        <p14:creationId xmlns:p14="http://schemas.microsoft.com/office/powerpoint/2010/main" val="188802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Today we have grown to fulfill the dream that Prof Obasi and WMO had in 2000 to become that world wide representative of the Hydro-meteorological Equipment Industry . In 2004 we had 20 Member companies… today 20 years later there are approximately 140 Member companies in HMEI.</a:t>
            </a:r>
          </a:p>
          <a:p>
            <a:pPr marL="0" lvl="0" indent="0" algn="l" rtl="0">
              <a:spcBef>
                <a:spcPts val="0"/>
              </a:spcBef>
              <a:spcAft>
                <a:spcPts val="0"/>
              </a:spcAft>
              <a:buNone/>
            </a:pPr>
            <a:endParaRPr dirty="0"/>
          </a:p>
        </p:txBody>
      </p:sp>
      <p:sp>
        <p:nvSpPr>
          <p:cNvPr id="95" name="Google Shape;9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None/>
            </a:pPr>
            <a:r>
              <a:rPr lang="en-US" sz="1200" b="0" dirty="0"/>
              <a:t>20</a:t>
            </a:r>
            <a:r>
              <a:rPr lang="en-US" sz="1200" b="0" baseline="30000" dirty="0"/>
              <a:t>th</a:t>
            </a:r>
            <a:r>
              <a:rPr lang="en-US" sz="1200" b="0" dirty="0"/>
              <a:t> anniversary - the largest private industry association in our sector – </a:t>
            </a:r>
            <a:r>
              <a:rPr lang="en-US" sz="1200" b="0" dirty="0" err="1"/>
              <a:t>approx</a:t>
            </a:r>
            <a:r>
              <a:rPr lang="en-US" sz="1200" b="0" dirty="0"/>
              <a:t> 140 members</a:t>
            </a:r>
            <a:endParaRPr dirty="0"/>
          </a:p>
          <a:p>
            <a:pPr marL="0" lvl="0" indent="0" algn="just" rtl="0">
              <a:spcBef>
                <a:spcPts val="0"/>
              </a:spcBef>
              <a:spcAft>
                <a:spcPts val="0"/>
              </a:spcAft>
              <a:buNone/>
            </a:pPr>
            <a:r>
              <a:rPr lang="en-US" sz="1200" b="0" dirty="0"/>
              <a:t>The only organization with a seat at the table, able to fully represent member interests across the Weather Enterprise</a:t>
            </a:r>
            <a:endParaRPr dirty="0"/>
          </a:p>
          <a:p>
            <a:pPr marL="0" lvl="0" indent="0" algn="just" rtl="0">
              <a:spcBef>
                <a:spcPts val="0"/>
              </a:spcBef>
              <a:spcAft>
                <a:spcPts val="0"/>
              </a:spcAft>
              <a:buNone/>
            </a:pPr>
            <a:r>
              <a:rPr lang="en-US" b="1" i="0" u="none" strike="noStrike" cap="none" dirty="0">
                <a:solidFill>
                  <a:srgbClr val="000000"/>
                </a:solidFill>
                <a:latin typeface="Calibri"/>
                <a:ea typeface="Calibri"/>
                <a:cs typeface="Calibri"/>
                <a:sym typeface="Calibri"/>
              </a:rPr>
              <a:t>only eight international non-governmental organizations</a:t>
            </a:r>
            <a:r>
              <a:rPr lang="en-US" b="0" i="0" u="none" strike="noStrike" cap="none" dirty="0">
                <a:solidFill>
                  <a:srgbClr val="000000"/>
                </a:solidFill>
                <a:latin typeface="Calibri"/>
                <a:ea typeface="Calibri"/>
                <a:cs typeface="Calibri"/>
                <a:sym typeface="Calibri"/>
              </a:rPr>
              <a:t> with a formal working arrangement with WMO.  </a:t>
            </a:r>
            <a:endParaRPr sz="1200" b="0" dirty="0"/>
          </a:p>
          <a:p>
            <a:pPr marL="0" lvl="0" indent="0" algn="l" rtl="0">
              <a:spcBef>
                <a:spcPts val="0"/>
              </a:spcBef>
              <a:spcAft>
                <a:spcPts val="0"/>
              </a:spcAft>
              <a:buNone/>
            </a:pPr>
            <a:endParaRPr dirty="0"/>
          </a:p>
        </p:txBody>
      </p:sp>
      <p:sp>
        <p:nvSpPr>
          <p:cNvPr id="95" name="Google Shape;95;p2: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p3: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HMEI members affirm and support the central role of met services as the single authoritative voice for weather alerts, especially when it pertains to public health and safety</a:t>
            </a:r>
            <a:endParaRPr/>
          </a:p>
          <a:p>
            <a:pPr marL="0" lvl="0" indent="0" algn="l" rtl="0">
              <a:spcBef>
                <a:spcPts val="0"/>
              </a:spcBef>
              <a:spcAft>
                <a:spcPts val="0"/>
              </a:spcAft>
              <a:buNone/>
            </a:pPr>
            <a:endParaRPr/>
          </a:p>
        </p:txBody>
      </p:sp>
      <p:sp>
        <p:nvSpPr>
          <p:cNvPr id="116" name="Google Shape;116;p3: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4: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sz="1400">
              <a:latin typeface="Calibri"/>
              <a:ea typeface="Calibri"/>
              <a:cs typeface="Calibri"/>
              <a:sym typeface="Calibri"/>
            </a:endParaRPr>
          </a:p>
        </p:txBody>
      </p:sp>
      <p:sp>
        <p:nvSpPr>
          <p:cNvPr id="138" name="Google Shape;138;p4: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5: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7000"/>
              </a:lnSpc>
              <a:spcBef>
                <a:spcPts val="0"/>
              </a:spcBef>
              <a:spcAft>
                <a:spcPts val="0"/>
              </a:spcAft>
              <a:buClr>
                <a:schemeClr val="dk1"/>
              </a:buClr>
              <a:buSzPts val="1800"/>
              <a:buFont typeface="Arial"/>
              <a:buChar char="•"/>
            </a:pPr>
            <a:r>
              <a:rPr lang="en-US" sz="1800">
                <a:latin typeface="Calibri"/>
                <a:ea typeface="Calibri"/>
                <a:cs typeface="Calibri"/>
                <a:sym typeface="Calibri"/>
              </a:rPr>
              <a:t>our members have served on countless Expert Teams for WMO Commissions where advice from industry has influenced policy decisions and resolutions passed by WMO Council and Congress</a:t>
            </a:r>
            <a:endParaRPr sz="1800">
              <a:latin typeface="Calibri"/>
              <a:ea typeface="Calibri"/>
              <a:cs typeface="Calibri"/>
              <a:sym typeface="Calibri"/>
            </a:endParaRPr>
          </a:p>
          <a:p>
            <a:pPr marL="342900" marR="0" lvl="0" indent="-342900" algn="l" rtl="0">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Members also work together with WMO on bridging the gap between the Public and the Private sectors. </a:t>
            </a:r>
            <a:endParaRPr sz="1800">
              <a:latin typeface="Calibri"/>
              <a:ea typeface="Calibri"/>
              <a:cs typeface="Calibri"/>
              <a:sym typeface="Calibri"/>
            </a:endParaRPr>
          </a:p>
          <a:p>
            <a:pPr marL="342900" marR="0" lvl="0" indent="-342900" algn="l" rtl="0">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The first ever development of proper Generic Automatic Weather Station (AWS) Tender Specifications which was developed in collaboration with industry experts from HMEI, WMO personnel with strong financial support from the World Bank. This work was done to assist the National Hydrological and Meteorological Services and our members equally as the foundation of the Global Weather Enterprise is based on quality data fit for purpose that supports worldwide compatibility for worldwide comparability.</a:t>
            </a:r>
            <a:endParaRPr sz="1800">
              <a:latin typeface="Calibri"/>
              <a:ea typeface="Calibri"/>
              <a:cs typeface="Calibri"/>
              <a:sym typeface="Calibri"/>
            </a:endParaRPr>
          </a:p>
          <a:p>
            <a:pPr marL="342900" marR="0" lvl="0" indent="-342900" algn="l" rtl="0">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Work done by HMEI members made a valuable input to the activities of a new WMO Department dedicated to Public Private Engagement.</a:t>
            </a:r>
            <a:endParaRPr sz="1800">
              <a:latin typeface="Calibri"/>
              <a:ea typeface="Calibri"/>
              <a:cs typeface="Calibri"/>
              <a:sym typeface="Calibri"/>
            </a:endParaRPr>
          </a:p>
          <a:p>
            <a:pPr marL="342900" marR="0" lvl="0" indent="-342900" algn="l" rtl="0">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In general, more than 30 experts from various companies of the Association are actively involved in the working bodies of WMO and their contribution is highly appreciated. </a:t>
            </a:r>
            <a:endParaRPr sz="1800">
              <a:latin typeface="Calibri"/>
              <a:ea typeface="Calibri"/>
              <a:cs typeface="Calibri"/>
              <a:sym typeface="Calibri"/>
            </a:endParaRPr>
          </a:p>
          <a:p>
            <a:pPr marL="342900" marR="0" lvl="0" indent="-342900" algn="l" rtl="0">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Over the last decade, HMEI began working on developing a closer working relationship with the World Bank</a:t>
            </a:r>
            <a:endParaRPr sz="1800">
              <a:latin typeface="Calibri"/>
              <a:ea typeface="Calibri"/>
              <a:cs typeface="Calibri"/>
              <a:sym typeface="Calibri"/>
            </a:endParaRPr>
          </a:p>
          <a:p>
            <a:pPr marL="342900" marR="0" lvl="0" indent="-342900" algn="l" rtl="0">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Strong member participation at many Global Weather Enterprise Forums (GWEF) held at various venues globally. </a:t>
            </a:r>
            <a:endParaRPr sz="1800">
              <a:latin typeface="Calibri"/>
              <a:ea typeface="Calibri"/>
              <a:cs typeface="Calibri"/>
              <a:sym typeface="Calibri"/>
            </a:endParaRPr>
          </a:p>
          <a:p>
            <a:pPr marL="342900" marR="0" lvl="0" indent="-342900" algn="l" rtl="0">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Most recently, the writing of Charting a Course for Sustainable Hydrological and Meteorological Observation Networks in Developing Countries (Part 3). Our sincere appreciation to seven (7) of our members who invested significant time as contributing authors. </a:t>
            </a:r>
            <a:endParaRPr sz="1800">
              <a:latin typeface="Calibri"/>
              <a:ea typeface="Calibri"/>
              <a:cs typeface="Calibri"/>
              <a:sym typeface="Calibri"/>
            </a:endParaRPr>
          </a:p>
          <a:p>
            <a:pPr marL="342900" marR="0" lvl="0" indent="-342900" algn="l" rtl="0">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The Association is paying special attention to young scientists and specialists in member companies by establishing and holding a competition for the Young Engineers Award.</a:t>
            </a:r>
            <a:endParaRPr sz="1800">
              <a:latin typeface="Calibri"/>
              <a:ea typeface="Calibri"/>
              <a:cs typeface="Calibri"/>
              <a:sym typeface="Calibri"/>
            </a:endParaRPr>
          </a:p>
          <a:p>
            <a:pPr marL="0" lvl="0" indent="0" algn="l" rtl="0">
              <a:spcBef>
                <a:spcPts val="800"/>
              </a:spcBef>
              <a:spcAft>
                <a:spcPts val="0"/>
              </a:spcAft>
              <a:buNone/>
            </a:pPr>
            <a:endParaRPr/>
          </a:p>
        </p:txBody>
      </p:sp>
      <p:sp>
        <p:nvSpPr>
          <p:cNvPr id="166" name="Google Shape;166;p5: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1" name="Google Shape;181;p6: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6: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latin typeface="Times New Roman"/>
                <a:ea typeface="Times New Roman"/>
                <a:cs typeface="Times New Roman"/>
                <a:sym typeface="Times New Roman"/>
              </a:rPr>
              <a:t>First time I heard the term observation gap – It was 2008 and I was the project manager for a Kofi Annan led project called Weather Information for All – it was a public private partnership with Met Services from East Africa, WMO, Ericsson, Zain and IRI Columbia University.  We showed the picture with all the red and black dots all over the African continent – showing the lack of data.  We did a pilot and installed about 15 stations in millennium villages near the Lake Victoria region – the plan was to scale up AWS installation and follow the Ericsson timeline as they deploy cell towers all over Africa.  Due to various reasons, we only managed the pilot.</a:t>
            </a:r>
            <a:endParaRPr/>
          </a:p>
          <a:p>
            <a:pPr marL="0" marR="0" lvl="0" indent="0" algn="l" rtl="0">
              <a:spcBef>
                <a:spcPts val="1200"/>
              </a:spcBef>
              <a:spcAft>
                <a:spcPts val="0"/>
              </a:spcAft>
              <a:buNone/>
            </a:pPr>
            <a:r>
              <a:rPr lang="en-US" sz="1200">
                <a:latin typeface="Times New Roman"/>
                <a:ea typeface="Times New Roman"/>
                <a:cs typeface="Times New Roman"/>
                <a:sym typeface="Times New Roman"/>
              </a:rPr>
              <a:t> </a:t>
            </a:r>
            <a:endParaRPr/>
          </a:p>
          <a:p>
            <a:pPr marL="0" marR="0" lvl="0" indent="0" algn="l" rtl="0">
              <a:spcBef>
                <a:spcPts val="1200"/>
              </a:spcBef>
              <a:spcAft>
                <a:spcPts val="0"/>
              </a:spcAft>
              <a:buNone/>
            </a:pPr>
            <a:r>
              <a:rPr lang="en-US" sz="1200">
                <a:latin typeface="Times New Roman"/>
                <a:ea typeface="Times New Roman"/>
                <a:cs typeface="Times New Roman"/>
                <a:sym typeface="Times New Roman"/>
              </a:rPr>
              <a:t>Now almost 15 years later – even though we know that </a:t>
            </a:r>
            <a:r>
              <a:rPr lang="en-US" sz="1200">
                <a:latin typeface="Verdana"/>
                <a:ea typeface="Verdana"/>
                <a:cs typeface="Verdana"/>
                <a:sym typeface="Verdana"/>
              </a:rPr>
              <a:t>hydromet services are only as good as the underlying observational data on which they’re built on – </a:t>
            </a:r>
            <a:r>
              <a:rPr lang="en-US" sz="1200">
                <a:latin typeface="Times New Roman"/>
                <a:ea typeface="Times New Roman"/>
                <a:cs typeface="Times New Roman"/>
                <a:sym typeface="Times New Roman"/>
              </a:rPr>
              <a:t>findings from the global gap analysis undertaken by WMO in 2020 indicate that the observation gap in some regions is actually larger now – and that’s not even considering the additional deterioration due to the COVID-19 crisis where maintenance has not been done in certain areas.</a:t>
            </a:r>
            <a:endParaRPr/>
          </a:p>
          <a:p>
            <a:pPr marL="0" marR="0" lvl="0" indent="0" algn="l" rtl="0">
              <a:spcBef>
                <a:spcPts val="1200"/>
              </a:spcBef>
              <a:spcAft>
                <a:spcPts val="0"/>
              </a:spcAft>
              <a:buNone/>
            </a:pPr>
            <a:r>
              <a:rPr lang="en-US" sz="1200">
                <a:latin typeface="Times New Roman"/>
                <a:ea typeface="Times New Roman"/>
                <a:cs typeface="Times New Roman"/>
                <a:sym typeface="Times New Roman"/>
              </a:rPr>
              <a:t> </a:t>
            </a:r>
            <a:endParaRPr/>
          </a:p>
          <a:p>
            <a:pPr marL="0" marR="0" lvl="0" indent="0" algn="l" rtl="0">
              <a:spcBef>
                <a:spcPts val="1200"/>
              </a:spcBef>
              <a:spcAft>
                <a:spcPts val="0"/>
              </a:spcAft>
              <a:buNone/>
            </a:pPr>
            <a:r>
              <a:rPr lang="en-US" sz="1200">
                <a:latin typeface="Times New Roman"/>
                <a:ea typeface="Times New Roman"/>
                <a:cs typeface="Times New Roman"/>
                <a:sym typeface="Times New Roman"/>
              </a:rPr>
              <a:t>You are all familiar with the story – basic competing resources make it difficult in certain countries fully commit to upkeep of observing networks.  It is difficult to see this changing in a large scale in the foreseeable future.</a:t>
            </a:r>
            <a:endParaRPr/>
          </a:p>
          <a:p>
            <a:pPr marL="0" marR="0" lvl="0" indent="0" algn="l" rtl="0">
              <a:spcBef>
                <a:spcPts val="1200"/>
              </a:spcBef>
              <a:spcAft>
                <a:spcPts val="0"/>
              </a:spcAft>
              <a:buNone/>
            </a:pPr>
            <a:r>
              <a:rPr lang="en-US" sz="1200">
                <a:latin typeface="Times New Roman"/>
                <a:ea typeface="Times New Roman"/>
                <a:cs typeface="Times New Roman"/>
                <a:sym typeface="Times New Roman"/>
              </a:rPr>
              <a:t> </a:t>
            </a:r>
            <a:endParaRPr/>
          </a:p>
          <a:p>
            <a:pPr marL="0" marR="0" lvl="0" indent="0" algn="l" rtl="0">
              <a:spcBef>
                <a:spcPts val="1200"/>
              </a:spcBef>
              <a:spcAft>
                <a:spcPts val="0"/>
              </a:spcAft>
              <a:buNone/>
            </a:pPr>
            <a:r>
              <a:rPr lang="en-US" sz="1200">
                <a:latin typeface="Times New Roman"/>
                <a:ea typeface="Times New Roman"/>
                <a:cs typeface="Times New Roman"/>
                <a:sym typeface="Times New Roman"/>
              </a:rPr>
              <a:t>From a donor standpoint – some have specific companies they want to work with, which sometimes means incompatible equipment, different technologies and training needs.  Some donors start from 0 rather than build on what is already existing.  While this is getting better – it is still not at the level it needs to be.  </a:t>
            </a:r>
            <a:endParaRPr/>
          </a:p>
          <a:p>
            <a:pPr marL="0" marR="0" lvl="0" indent="0" algn="l" rtl="0">
              <a:spcBef>
                <a:spcPts val="1200"/>
              </a:spcBef>
              <a:spcAft>
                <a:spcPts val="0"/>
              </a:spcAft>
              <a:buNone/>
            </a:pPr>
            <a:r>
              <a:rPr lang="en-US" sz="1200">
                <a:latin typeface="Times New Roman"/>
                <a:ea typeface="Times New Roman"/>
                <a:cs typeface="Times New Roman"/>
                <a:sym typeface="Times New Roman"/>
              </a:rPr>
              <a:t> </a:t>
            </a:r>
            <a:endParaRPr/>
          </a:p>
          <a:p>
            <a:pPr marL="0" marR="0" lvl="0" indent="0" algn="l" rtl="0">
              <a:lnSpc>
                <a:spcPct val="100000"/>
              </a:lnSpc>
              <a:spcBef>
                <a:spcPts val="1200"/>
              </a:spcBef>
              <a:spcAft>
                <a:spcPts val="0"/>
              </a:spcAft>
              <a:buClr>
                <a:schemeClr val="dk1"/>
              </a:buClr>
              <a:buSzPts val="1200"/>
              <a:buFont typeface="Times New Roman"/>
              <a:buNone/>
            </a:pPr>
            <a:r>
              <a:rPr lang="en-US" sz="1200">
                <a:latin typeface="Times New Roman"/>
                <a:ea typeface="Times New Roman"/>
                <a:cs typeface="Times New Roman"/>
                <a:sym typeface="Times New Roman"/>
              </a:rPr>
              <a:t>National strategic plans exists – but they are not always followed – if the there is no convergence in donor funding and country objectives. </a:t>
            </a:r>
            <a:endParaRPr/>
          </a:p>
          <a:p>
            <a:pPr marL="0" marR="0" lvl="0" indent="0" algn="l" rtl="0">
              <a:lnSpc>
                <a:spcPct val="100000"/>
              </a:lnSpc>
              <a:spcBef>
                <a:spcPts val="1200"/>
              </a:spcBef>
              <a:spcAft>
                <a:spcPts val="0"/>
              </a:spcAft>
              <a:buClr>
                <a:schemeClr val="dk1"/>
              </a:buClr>
              <a:buSzPts val="1200"/>
              <a:buFont typeface="Calibri"/>
              <a:buNone/>
            </a:pPr>
            <a:endParaRPr sz="1200">
              <a:latin typeface="Times New Roman"/>
              <a:ea typeface="Times New Roman"/>
              <a:cs typeface="Times New Roman"/>
              <a:sym typeface="Times New Roman"/>
            </a:endParaRPr>
          </a:p>
          <a:p>
            <a:pPr marL="0" marR="0" lvl="0" indent="0" algn="l" rtl="0">
              <a:lnSpc>
                <a:spcPct val="100000"/>
              </a:lnSpc>
              <a:spcBef>
                <a:spcPts val="1200"/>
              </a:spcBef>
              <a:spcAft>
                <a:spcPts val="0"/>
              </a:spcAft>
              <a:buClr>
                <a:schemeClr val="dk1"/>
              </a:buClr>
              <a:buSzPts val="1200"/>
              <a:buFont typeface="Calibri"/>
              <a:buNone/>
            </a:pPr>
            <a:r>
              <a:rPr lang="en-US" sz="1200"/>
              <a:t>NMHS have significant challenges meeting all the requirements to support observational networks and other operational needs</a:t>
            </a:r>
            <a:endParaRPr/>
          </a:p>
          <a:p>
            <a:pPr marL="0" marR="0" lvl="0" indent="0" algn="l" rtl="0">
              <a:spcBef>
                <a:spcPts val="1200"/>
              </a:spcBef>
              <a:spcAft>
                <a:spcPts val="0"/>
              </a:spcAft>
              <a:buNone/>
            </a:pPr>
            <a:endParaRPr sz="1200">
              <a:latin typeface="Times New Roman"/>
              <a:ea typeface="Times New Roman"/>
              <a:cs typeface="Times New Roman"/>
              <a:sym typeface="Times New Roman"/>
            </a:endParaRPr>
          </a:p>
          <a:p>
            <a:pPr marL="0" marR="0" lvl="0" indent="0" algn="l" rtl="0">
              <a:spcBef>
                <a:spcPts val="1200"/>
              </a:spcBef>
              <a:spcAft>
                <a:spcPts val="0"/>
              </a:spcAft>
              <a:buNone/>
            </a:pPr>
            <a:endParaRPr sz="1200">
              <a:latin typeface="Times New Roman"/>
              <a:ea typeface="Times New Roman"/>
              <a:cs typeface="Times New Roman"/>
              <a:sym typeface="Times New Roman"/>
            </a:endParaRPr>
          </a:p>
          <a:p>
            <a:pPr marL="0" marR="0" lvl="0" indent="0" algn="l" rtl="0">
              <a:spcBef>
                <a:spcPts val="1200"/>
              </a:spcBef>
              <a:spcAft>
                <a:spcPts val="0"/>
              </a:spcAft>
              <a:buNone/>
            </a:pPr>
            <a:r>
              <a:rPr lang="en-US" sz="1200">
                <a:latin typeface="Times New Roman"/>
                <a:ea typeface="Times New Roman"/>
                <a:cs typeface="Times New Roman"/>
                <a:sym typeface="Times New Roman"/>
              </a:rPr>
              <a:t>Mention outcomes from Bali MHEWS Conference - SOFF, GMAS and CREWS are all underpinning</a:t>
            </a:r>
            <a:endParaRPr/>
          </a:p>
          <a:p>
            <a:pPr marL="0" marR="0" lvl="0" indent="0" algn="l" rtl="0">
              <a:spcBef>
                <a:spcPts val="1200"/>
              </a:spcBef>
              <a:spcAft>
                <a:spcPts val="0"/>
              </a:spcAft>
              <a:buNone/>
            </a:pPr>
            <a:endParaRPr sz="1200">
              <a:latin typeface="Times New Roman"/>
              <a:ea typeface="Times New Roman"/>
              <a:cs typeface="Times New Roman"/>
              <a:sym typeface="Times New Roman"/>
            </a:endParaRPr>
          </a:p>
          <a:p>
            <a:pPr marL="0" marR="0" lvl="0" indent="0" algn="l" rtl="0">
              <a:spcBef>
                <a:spcPts val="1200"/>
              </a:spcBef>
              <a:spcAft>
                <a:spcPts val="0"/>
              </a:spcAft>
              <a:buNone/>
            </a:pPr>
            <a:r>
              <a:rPr lang="en-US" sz="1200">
                <a:latin typeface="Times New Roman"/>
                <a:ea typeface="Times New Roman"/>
                <a:cs typeface="Times New Roman"/>
                <a:sym typeface="Times New Roman"/>
              </a:rPr>
              <a:t>We are here to help bridge that gap – but we need to work together on changing the status quo – we cannot keep doing the same process and expect a different outcome.</a:t>
            </a:r>
            <a:endParaRPr/>
          </a:p>
          <a:p>
            <a:pPr marL="0" lvl="0" indent="0" algn="l" rtl="0">
              <a:spcBef>
                <a:spcPts val="600"/>
              </a:spcBef>
              <a:spcAft>
                <a:spcPts val="0"/>
              </a:spcAft>
              <a:buNone/>
            </a:pPr>
            <a:endParaRPr b="0" i="0">
              <a:solidFill>
                <a:srgbClr val="444444"/>
              </a:solidFill>
              <a:latin typeface="Open Sans"/>
              <a:ea typeface="Open Sans"/>
              <a:cs typeface="Open Sans"/>
              <a:sym typeface="Open Sans"/>
            </a:endParaRPr>
          </a:p>
        </p:txBody>
      </p:sp>
      <p:sp>
        <p:nvSpPr>
          <p:cNvPr id="148" name="Google Shape;14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0" i="0" dirty="0">
                <a:solidFill>
                  <a:srgbClr val="444444"/>
                </a:solidFill>
                <a:latin typeface="Open Sans"/>
                <a:ea typeface="Open Sans"/>
                <a:cs typeface="Open Sans"/>
                <a:sym typeface="Open Sans"/>
              </a:rPr>
              <a:t>It was announced that the United Nations would spearhead new action to ensure every person on Earth is protected by early warning systems within five years. He asked the World Meteorological Organization (WMO) to lead this effort and to present an action plan to achieve this goal at the next United Nations Climate Conference, later this year in Egypt. The developing plan is aligned with, and leverages, other mutually complementary COP27 priorities, such as the Action for Water Adaptation and Resilience (AWARE) initiative, particularly in the context of early warnings for floods and droughts – two of the most impactful climate hazards that societies face. </a:t>
            </a:r>
            <a:endParaRPr dirty="0"/>
          </a:p>
          <a:p>
            <a:pPr marL="0" lvl="0" indent="0" algn="l" rtl="0">
              <a:spcBef>
                <a:spcPts val="0"/>
              </a:spcBef>
              <a:spcAft>
                <a:spcPts val="0"/>
              </a:spcAft>
              <a:buNone/>
            </a:pPr>
            <a:r>
              <a:rPr lang="en-US" b="0" i="0" dirty="0">
                <a:solidFill>
                  <a:srgbClr val="444444"/>
                </a:solidFill>
                <a:latin typeface="Open Sans"/>
                <a:ea typeface="Open Sans"/>
                <a:cs typeface="Open Sans"/>
                <a:sym typeface="Open Sans"/>
              </a:rPr>
              <a:t>WMO has been working with Members and partner agencies to develop a global architecture for achieving the goal, to present as an action plan, connected relevant financial mechanisms at COP27. This will utilize advanced analysis to improve the understanding of the global status of early warnings, across the full early warning to early action value cycle and will include a mapping of international early warning development efforts already planned for the next 5 years. This work is designed to highlight where outstanding gaps remains, and where the international community should focus and invest additional efforts as a matter of urgency.  </a:t>
            </a:r>
            <a:endParaRPr dirty="0"/>
          </a:p>
        </p:txBody>
      </p:sp>
      <p:sp>
        <p:nvSpPr>
          <p:cNvPr id="187" name="Google Shape;18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6" name="Google Shape;20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Success</a:t>
            </a:r>
            <a:endParaRPr dirty="0"/>
          </a:p>
        </p:txBody>
      </p:sp>
      <p:sp>
        <p:nvSpPr>
          <p:cNvPr id="229" name="Google Shape;22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1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1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7"/>
          <p:cNvSpPr>
            <a:spLocks noGrp="1"/>
          </p:cNvSpPr>
          <p:nvPr>
            <p:ph type="pic" idx="2"/>
          </p:nvPr>
        </p:nvSpPr>
        <p:spPr>
          <a:xfrm>
            <a:off x="5183188" y="987425"/>
            <a:ext cx="6172200" cy="4873625"/>
          </a:xfrm>
          <a:prstGeom prst="rect">
            <a:avLst/>
          </a:prstGeom>
          <a:noFill/>
          <a:ln>
            <a:noFill/>
          </a:ln>
        </p:spPr>
      </p:sp>
      <p:sp>
        <p:nvSpPr>
          <p:cNvPr id="68" name="Google Shape;68;p1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png"/><Relationship Id="rId7" Type="http://schemas.openxmlformats.org/officeDocument/2006/relationships/hyperlink" Target="https://library.wmo.int/index.php?lvl=notice_display&amp;id=22031#.Y0_K1nZByUl"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openknowledge.worldbank.org/handle/10986/38071" TargetMode="Externa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0" y="624689"/>
            <a:ext cx="12192000" cy="273414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3200"/>
              <a:buFont typeface="Arial"/>
              <a:buNone/>
            </a:pPr>
            <a:r>
              <a:rPr lang="en-US" sz="3200" dirty="0">
                <a:latin typeface="Arial"/>
                <a:ea typeface="Arial"/>
                <a:cs typeface="Arial"/>
                <a:sym typeface="Arial"/>
              </a:rPr>
              <a:t>High-level Regional Forum of the Open Consultative Platform in Regional Associations II and V</a:t>
            </a:r>
            <a:br>
              <a:rPr lang="en-US" sz="3200" dirty="0">
                <a:latin typeface="Arial"/>
                <a:ea typeface="Arial"/>
                <a:cs typeface="Arial"/>
                <a:sym typeface="Arial"/>
              </a:rPr>
            </a:br>
            <a:br>
              <a:rPr lang="en-US" sz="3200" dirty="0">
                <a:latin typeface="Arial"/>
                <a:ea typeface="Arial"/>
                <a:cs typeface="Arial"/>
                <a:sym typeface="Arial"/>
              </a:rPr>
            </a:br>
            <a:r>
              <a:rPr lang="en-US" sz="3200" i="1" dirty="0">
                <a:latin typeface="Arial"/>
                <a:ea typeface="Arial"/>
                <a:cs typeface="Arial"/>
                <a:sym typeface="Arial"/>
              </a:rPr>
              <a:t>Public-Private Engagement – HMEI Perspective</a:t>
            </a:r>
            <a:endParaRPr i="1" dirty="0">
              <a:solidFill>
                <a:srgbClr val="FF0000"/>
              </a:solidFill>
            </a:endParaRPr>
          </a:p>
        </p:txBody>
      </p:sp>
      <p:sp>
        <p:nvSpPr>
          <p:cNvPr id="89" name="Google Shape;89;p1"/>
          <p:cNvSpPr txBox="1">
            <a:spLocks noGrp="1"/>
          </p:cNvSpPr>
          <p:nvPr>
            <p:ph type="subTitle" idx="1"/>
          </p:nvPr>
        </p:nvSpPr>
        <p:spPr>
          <a:xfrm>
            <a:off x="0" y="3621386"/>
            <a:ext cx="12192000" cy="407406"/>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000"/>
              <a:buNone/>
            </a:pPr>
            <a:r>
              <a:rPr lang="en-US" sz="2000" dirty="0">
                <a:latin typeface="Arial"/>
                <a:ea typeface="Arial"/>
                <a:cs typeface="Arial"/>
                <a:sym typeface="Arial"/>
              </a:rPr>
              <a:t>Singapore, April 18, 2023</a:t>
            </a:r>
            <a:endParaRPr dirty="0"/>
          </a:p>
        </p:txBody>
      </p:sp>
      <p:pic>
        <p:nvPicPr>
          <p:cNvPr id="90" name="Google Shape;90;p1"/>
          <p:cNvPicPr preferRelativeResize="0"/>
          <p:nvPr/>
        </p:nvPicPr>
        <p:blipFill rotWithShape="1">
          <a:blip r:embed="rId3">
            <a:alphaModFix/>
          </a:blip>
          <a:srcRect/>
          <a:stretch/>
        </p:blipFill>
        <p:spPr>
          <a:xfrm>
            <a:off x="0" y="5670557"/>
            <a:ext cx="12192000" cy="1187443"/>
          </a:xfrm>
          <a:prstGeom prst="rect">
            <a:avLst/>
          </a:prstGeom>
          <a:noFill/>
          <a:ln>
            <a:noFill/>
          </a:ln>
        </p:spPr>
      </p:pic>
      <p:sp>
        <p:nvSpPr>
          <p:cNvPr id="91" name="Google Shape;91;p1"/>
          <p:cNvSpPr txBox="1"/>
          <p:nvPr/>
        </p:nvSpPr>
        <p:spPr>
          <a:xfrm>
            <a:off x="0" y="4662535"/>
            <a:ext cx="12192000" cy="1008021"/>
          </a:xfrm>
          <a:prstGeom prst="rect">
            <a:avLst/>
          </a:prstGeom>
          <a:noFill/>
          <a:ln>
            <a:noFill/>
          </a:ln>
        </p:spPr>
        <p:txBody>
          <a:bodyPr spcFirstLastPara="1" wrap="square" lIns="91425" tIns="45700" rIns="91425" bIns="45700" anchor="t" anchorCtr="0">
            <a:normAutofit fontScale="85000" lnSpcReduction="20000"/>
          </a:bodyPr>
          <a:lstStyle/>
          <a:p>
            <a:pPr marL="0" marR="0" lvl="0" indent="0" algn="ctr" rtl="0">
              <a:lnSpc>
                <a:spcPct val="90000"/>
              </a:lnSpc>
              <a:spcBef>
                <a:spcPts val="0"/>
              </a:spcBef>
              <a:spcAft>
                <a:spcPts val="0"/>
              </a:spcAft>
              <a:buClr>
                <a:schemeClr val="dk1"/>
              </a:buClr>
              <a:buSzPct val="100000"/>
              <a:buFont typeface="Arial"/>
              <a:buNone/>
            </a:pPr>
            <a:r>
              <a:rPr lang="en-US" sz="2400" b="0" i="0" u="none" strike="noStrike" cap="none" dirty="0">
                <a:solidFill>
                  <a:schemeClr val="dk1"/>
                </a:solidFill>
                <a:latin typeface="Arial"/>
                <a:ea typeface="Arial"/>
                <a:cs typeface="Arial"/>
                <a:sym typeface="Arial"/>
              </a:rPr>
              <a:t>Ashish H. </a:t>
            </a:r>
            <a:r>
              <a:rPr lang="en-US" sz="2400" b="0" i="0" u="none" strike="noStrike" cap="none" dirty="0" err="1">
                <a:solidFill>
                  <a:schemeClr val="dk1"/>
                </a:solidFill>
                <a:latin typeface="Arial"/>
                <a:ea typeface="Arial"/>
                <a:cs typeface="Arial"/>
                <a:sym typeface="Arial"/>
              </a:rPr>
              <a:t>Raval</a:t>
            </a:r>
            <a:endParaRPr dirty="0"/>
          </a:p>
          <a:p>
            <a:pPr marL="0" marR="0" lvl="0" indent="0" algn="ctr" rtl="0">
              <a:lnSpc>
                <a:spcPct val="90000"/>
              </a:lnSpc>
              <a:spcBef>
                <a:spcPts val="1000"/>
              </a:spcBef>
              <a:spcAft>
                <a:spcPts val="0"/>
              </a:spcAft>
              <a:buClr>
                <a:schemeClr val="dk1"/>
              </a:buClr>
              <a:buSzPct val="100000"/>
              <a:buFont typeface="Arial"/>
              <a:buNone/>
            </a:pPr>
            <a:r>
              <a:rPr lang="en-US" sz="2400" b="0" i="0" u="none" strike="noStrike" cap="none" dirty="0">
                <a:solidFill>
                  <a:schemeClr val="dk1"/>
                </a:solidFill>
                <a:latin typeface="Arial"/>
                <a:ea typeface="Arial"/>
                <a:cs typeface="Arial"/>
                <a:sym typeface="Arial"/>
              </a:rPr>
              <a:t>HMEI </a:t>
            </a:r>
            <a:r>
              <a:rPr lang="en-US" sz="2400" dirty="0">
                <a:solidFill>
                  <a:schemeClr val="dk1"/>
                </a:solidFill>
              </a:rPr>
              <a:t>Vice-Chair</a:t>
            </a:r>
            <a:endParaRPr dirty="0"/>
          </a:p>
          <a:p>
            <a:pPr marL="0" marR="0" lvl="0" indent="0" algn="ctr" rtl="0">
              <a:lnSpc>
                <a:spcPct val="90000"/>
              </a:lnSpc>
              <a:spcBef>
                <a:spcPts val="1000"/>
              </a:spcBef>
              <a:spcAft>
                <a:spcPts val="0"/>
              </a:spcAft>
              <a:buClr>
                <a:schemeClr val="dk1"/>
              </a:buClr>
              <a:buSzPct val="100000"/>
              <a:buFont typeface="Arial"/>
              <a:buNone/>
            </a:pPr>
            <a:r>
              <a:rPr lang="en-US" sz="2400" b="0" i="0" u="none" strike="noStrike" cap="none" dirty="0">
                <a:solidFill>
                  <a:schemeClr val="dk1"/>
                </a:solidFill>
                <a:latin typeface="Arial"/>
                <a:ea typeface="Arial"/>
                <a:cs typeface="Arial"/>
                <a:sym typeface="Arial"/>
              </a:rPr>
              <a:t>President, Synoptic Data – </a:t>
            </a:r>
            <a:r>
              <a:rPr lang="en-US" sz="2400" b="0" i="1" u="none" strike="noStrike" cap="none" dirty="0">
                <a:solidFill>
                  <a:schemeClr val="dk1"/>
                </a:solidFill>
                <a:latin typeface="Arial"/>
                <a:ea typeface="Arial"/>
                <a:cs typeface="Arial"/>
                <a:sym typeface="Arial"/>
              </a:rPr>
              <a:t>a Public Benefit Corporation</a:t>
            </a:r>
            <a:endParaRPr sz="2400" b="0" i="1" u="none" strike="noStrike" cap="none" dirty="0">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100" name="Google Shape;100;p2"/>
          <p:cNvSpPr txBox="1">
            <a:spLocks noGrp="1"/>
          </p:cNvSpPr>
          <p:nvPr>
            <p:ph type="title"/>
          </p:nvPr>
        </p:nvSpPr>
        <p:spPr>
          <a:xfrm>
            <a:off x="162961" y="339027"/>
            <a:ext cx="8673221" cy="64496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0C0"/>
              </a:buClr>
              <a:buSzPts val="3200"/>
              <a:buFont typeface="Arial"/>
              <a:buNone/>
            </a:pPr>
            <a:r>
              <a:rPr lang="en-US" sz="3200" b="1">
                <a:solidFill>
                  <a:srgbClr val="0070C0"/>
                </a:solidFill>
                <a:latin typeface="Arial"/>
                <a:ea typeface="Arial"/>
                <a:cs typeface="Arial"/>
                <a:sym typeface="Arial"/>
              </a:rPr>
              <a:t>HMEI – Association of Hydromet Industry</a:t>
            </a:r>
            <a:endParaRPr sz="3200">
              <a:solidFill>
                <a:srgbClr val="0070C0"/>
              </a:solidFill>
              <a:latin typeface="Arial"/>
              <a:ea typeface="Arial"/>
              <a:cs typeface="Arial"/>
              <a:sym typeface="Arial"/>
            </a:endParaRPr>
          </a:p>
        </p:txBody>
      </p:sp>
      <p:sp>
        <p:nvSpPr>
          <p:cNvPr id="101" name="Google Shape;101;p2"/>
          <p:cNvSpPr txBox="1">
            <a:spLocks noGrp="1"/>
          </p:cNvSpPr>
          <p:nvPr>
            <p:ph type="body" idx="1"/>
          </p:nvPr>
        </p:nvSpPr>
        <p:spPr>
          <a:xfrm>
            <a:off x="1141814" y="1279175"/>
            <a:ext cx="10679539" cy="71525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70C0"/>
              </a:buClr>
              <a:buSzPts val="2200"/>
              <a:buNone/>
            </a:pPr>
            <a:r>
              <a:rPr lang="en-US" sz="2200" b="1" dirty="0">
                <a:solidFill>
                  <a:srgbClr val="0070C0"/>
                </a:solidFill>
              </a:rPr>
              <a:t>History</a:t>
            </a:r>
          </a:p>
          <a:p>
            <a:pPr eaLnBrk="1" hangingPunct="1"/>
            <a:r>
              <a:rPr lang="en-US" b="1" dirty="0"/>
              <a:t>March 2000 </a:t>
            </a:r>
          </a:p>
          <a:p>
            <a:pPr lvl="1" eaLnBrk="1" hangingPunct="1"/>
            <a:r>
              <a:rPr lang="en-US" dirty="0"/>
              <a:t>Prof. Obasi </a:t>
            </a:r>
          </a:p>
          <a:p>
            <a:pPr eaLnBrk="1" hangingPunct="1"/>
            <a:r>
              <a:rPr lang="en-US" b="1" dirty="0"/>
              <a:t>September 2001 </a:t>
            </a:r>
          </a:p>
          <a:p>
            <a:pPr lvl="1" eaLnBrk="1" hangingPunct="1"/>
            <a:r>
              <a:rPr lang="en-US" dirty="0"/>
              <a:t>Formal Establishment of HMEI</a:t>
            </a:r>
          </a:p>
          <a:p>
            <a:pPr eaLnBrk="1" hangingPunct="1"/>
            <a:r>
              <a:rPr lang="en-US" b="1" dirty="0"/>
              <a:t>February 2003 </a:t>
            </a:r>
          </a:p>
          <a:p>
            <a:pPr lvl="1" eaLnBrk="1" hangingPunct="1"/>
            <a:r>
              <a:rPr lang="en-US" dirty="0"/>
              <a:t>Secretary-General Addresses HMEI</a:t>
            </a:r>
            <a:endParaRPr lang="en-CA" dirty="0"/>
          </a:p>
          <a:p>
            <a:pPr marL="0" lvl="0" indent="0" algn="l" rtl="0">
              <a:lnSpc>
                <a:spcPct val="90000"/>
              </a:lnSpc>
              <a:spcBef>
                <a:spcPts val="0"/>
              </a:spcBef>
              <a:spcAft>
                <a:spcPts val="0"/>
              </a:spcAft>
              <a:buClr>
                <a:srgbClr val="0070C0"/>
              </a:buClr>
              <a:buSzPts val="2200"/>
              <a:buNone/>
            </a:pPr>
            <a:endParaRPr lang="en-US" sz="2200" b="1" dirty="0">
              <a:solidFill>
                <a:srgbClr val="0070C0"/>
              </a:solidFill>
            </a:endParaRPr>
          </a:p>
          <a:p>
            <a:pPr marL="0" lvl="0" indent="0" algn="l" rtl="0">
              <a:lnSpc>
                <a:spcPct val="90000"/>
              </a:lnSpc>
              <a:spcBef>
                <a:spcPts val="0"/>
              </a:spcBef>
              <a:spcAft>
                <a:spcPts val="0"/>
              </a:spcAft>
              <a:buClr>
                <a:srgbClr val="0070C0"/>
              </a:buClr>
              <a:buSzPts val="2200"/>
              <a:buNone/>
            </a:pPr>
            <a:endParaRPr dirty="0"/>
          </a:p>
        </p:txBody>
      </p:sp>
      <p:pic>
        <p:nvPicPr>
          <p:cNvPr id="102" name="Google Shape;102;p2"/>
          <p:cNvPicPr preferRelativeResize="0"/>
          <p:nvPr/>
        </p:nvPicPr>
        <p:blipFill rotWithShape="1">
          <a:blip r:embed="rId3">
            <a:alphaModFix/>
          </a:blip>
          <a:srcRect/>
          <a:stretch/>
        </p:blipFill>
        <p:spPr>
          <a:xfrm>
            <a:off x="0" y="5670557"/>
            <a:ext cx="12192000" cy="1187443"/>
          </a:xfrm>
          <a:prstGeom prst="rect">
            <a:avLst/>
          </a:prstGeom>
          <a:noFill/>
          <a:ln>
            <a:noFill/>
          </a:ln>
        </p:spPr>
      </p:pic>
      <p:sp>
        <p:nvSpPr>
          <p:cNvPr id="98" name="Google Shape;98;p2"/>
          <p:cNvSpPr/>
          <p:nvPr/>
        </p:nvSpPr>
        <p:spPr>
          <a:xfrm>
            <a:off x="656207" y="1474803"/>
            <a:ext cx="324000" cy="324000"/>
          </a:xfrm>
          <a:prstGeom prst="ellipse">
            <a:avLst/>
          </a:prstGeom>
          <a:solidFill>
            <a:srgbClr val="D0CEC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pic>
        <p:nvPicPr>
          <p:cNvPr id="104" name="Google Shape;104;p2" descr="Arrow Right with solid fill"/>
          <p:cNvPicPr preferRelativeResize="0"/>
          <p:nvPr/>
        </p:nvPicPr>
        <p:blipFill rotWithShape="1">
          <a:blip r:embed="rId4">
            <a:alphaModFix/>
          </a:blip>
          <a:srcRect/>
          <a:stretch/>
        </p:blipFill>
        <p:spPr>
          <a:xfrm>
            <a:off x="703046" y="1522037"/>
            <a:ext cx="229531" cy="229531"/>
          </a:xfrm>
          <a:prstGeom prst="rect">
            <a:avLst/>
          </a:prstGeom>
          <a:noFill/>
          <a:ln>
            <a:noFill/>
          </a:ln>
        </p:spPr>
      </p:pic>
      <p:graphicFrame>
        <p:nvGraphicFramePr>
          <p:cNvPr id="2" name="Google Shape;103;p2">
            <a:extLst>
              <a:ext uri="{FF2B5EF4-FFF2-40B4-BE49-F238E27FC236}">
                <a16:creationId xmlns:a16="http://schemas.microsoft.com/office/drawing/2014/main" id="{354287B1-6F94-7B2F-1353-2FB027404311}"/>
              </a:ext>
            </a:extLst>
          </p:cNvPr>
          <p:cNvGraphicFramePr/>
          <p:nvPr>
            <p:extLst>
              <p:ext uri="{D42A27DB-BD31-4B8C-83A1-F6EECF244321}">
                <p14:modId xmlns:p14="http://schemas.microsoft.com/office/powerpoint/2010/main" val="3201952878"/>
              </p:ext>
            </p:extLst>
          </p:nvPr>
        </p:nvGraphicFramePr>
        <p:xfrm>
          <a:off x="4572034" y="40340"/>
          <a:ext cx="7619966" cy="396250"/>
        </p:xfrm>
        <a:graphic>
          <a:graphicData uri="http://schemas.openxmlformats.org/drawingml/2006/table">
            <a:tbl>
              <a:tblPr firstRow="1" bandRow="1">
                <a:noFill/>
                <a:tableStyleId>{04034623-1BF8-4AEE-8E71-CC444AB56557}</a:tableStyleId>
              </a:tblPr>
              <a:tblGrid>
                <a:gridCol w="929779">
                  <a:extLst>
                    <a:ext uri="{9D8B030D-6E8A-4147-A177-3AD203B41FA5}">
                      <a16:colId xmlns:a16="http://schemas.microsoft.com/office/drawing/2014/main" val="20000"/>
                    </a:ext>
                  </a:extLst>
                </a:gridCol>
                <a:gridCol w="1018834">
                  <a:extLst>
                    <a:ext uri="{9D8B030D-6E8A-4147-A177-3AD203B41FA5}">
                      <a16:colId xmlns:a16="http://schemas.microsoft.com/office/drawing/2014/main" val="20001"/>
                    </a:ext>
                  </a:extLst>
                </a:gridCol>
                <a:gridCol w="840724">
                  <a:extLst>
                    <a:ext uri="{9D8B030D-6E8A-4147-A177-3AD203B41FA5}">
                      <a16:colId xmlns:a16="http://schemas.microsoft.com/office/drawing/2014/main" val="20002"/>
                    </a:ext>
                  </a:extLst>
                </a:gridCol>
                <a:gridCol w="1060825">
                  <a:extLst>
                    <a:ext uri="{9D8B030D-6E8A-4147-A177-3AD203B41FA5}">
                      <a16:colId xmlns:a16="http://schemas.microsoft.com/office/drawing/2014/main" val="20003"/>
                    </a:ext>
                  </a:extLst>
                </a:gridCol>
                <a:gridCol w="946675">
                  <a:extLst>
                    <a:ext uri="{9D8B030D-6E8A-4147-A177-3AD203B41FA5}">
                      <a16:colId xmlns:a16="http://schemas.microsoft.com/office/drawing/2014/main" val="20004"/>
                    </a:ext>
                  </a:extLst>
                </a:gridCol>
                <a:gridCol w="946675">
                  <a:extLst>
                    <a:ext uri="{9D8B030D-6E8A-4147-A177-3AD203B41FA5}">
                      <a16:colId xmlns:a16="http://schemas.microsoft.com/office/drawing/2014/main" val="3697170818"/>
                    </a:ext>
                  </a:extLst>
                </a:gridCol>
                <a:gridCol w="946675">
                  <a:extLst>
                    <a:ext uri="{9D8B030D-6E8A-4147-A177-3AD203B41FA5}">
                      <a16:colId xmlns:a16="http://schemas.microsoft.com/office/drawing/2014/main" val="2649006107"/>
                    </a:ext>
                  </a:extLst>
                </a:gridCol>
                <a:gridCol w="929779">
                  <a:extLst>
                    <a:ext uri="{9D8B030D-6E8A-4147-A177-3AD203B41FA5}">
                      <a16:colId xmlns:a16="http://schemas.microsoft.com/office/drawing/2014/main" val="20005"/>
                    </a:ext>
                  </a:extLst>
                </a:gridCol>
              </a:tblGrid>
              <a:tr h="223500">
                <a:tc>
                  <a:txBody>
                    <a:bodyPr/>
                    <a:lstStyle/>
                    <a:p>
                      <a:pPr marL="0" marR="0" lvl="0" indent="0" algn="ctr" rtl="0">
                        <a:spcBef>
                          <a:spcPts val="0"/>
                        </a:spcBef>
                        <a:spcAft>
                          <a:spcPts val="0"/>
                        </a:spcAft>
                        <a:buNone/>
                      </a:pPr>
                      <a:r>
                        <a:rPr lang="en-US" sz="1000" u="none" strike="noStrike" cap="none">
                          <a:solidFill>
                            <a:srgbClr val="757070"/>
                          </a:solidFill>
                        </a:rPr>
                        <a:t>Who We Are</a:t>
                      </a:r>
                      <a:endParaRPr/>
                    </a:p>
                  </a:txBody>
                  <a:tcPr marL="91450" marR="91450" marT="45725" marB="45725">
                    <a:solidFill>
                      <a:srgbClr val="DDEAF6"/>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Our Core Values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Governance</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Activities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Membership</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Challenges</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Value Proposition</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Contact Info</a:t>
                      </a:r>
                      <a:endParaRPr dirty="0"/>
                    </a:p>
                  </a:txBody>
                  <a:tcPr marL="91450" marR="91450" marT="45725" marB="45725">
                    <a:solidFill>
                      <a:srgbClr val="F2F2F2"/>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549414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100" name="Google Shape;100;p2"/>
          <p:cNvSpPr txBox="1">
            <a:spLocks noGrp="1"/>
          </p:cNvSpPr>
          <p:nvPr>
            <p:ph type="title"/>
          </p:nvPr>
        </p:nvSpPr>
        <p:spPr>
          <a:xfrm>
            <a:off x="162961" y="339027"/>
            <a:ext cx="8673221" cy="64496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0C0"/>
              </a:buClr>
              <a:buSzPts val="3200"/>
              <a:buFont typeface="Arial"/>
              <a:buNone/>
            </a:pPr>
            <a:r>
              <a:rPr lang="en-US" sz="3200" b="1">
                <a:solidFill>
                  <a:srgbClr val="0070C0"/>
                </a:solidFill>
                <a:latin typeface="Arial"/>
                <a:ea typeface="Arial"/>
                <a:cs typeface="Arial"/>
                <a:sym typeface="Arial"/>
              </a:rPr>
              <a:t>HMEI – Association of Hydromet Industry</a:t>
            </a:r>
            <a:endParaRPr sz="3200">
              <a:solidFill>
                <a:srgbClr val="0070C0"/>
              </a:solidFill>
              <a:latin typeface="Arial"/>
              <a:ea typeface="Arial"/>
              <a:cs typeface="Arial"/>
              <a:sym typeface="Arial"/>
            </a:endParaRPr>
          </a:p>
        </p:txBody>
      </p:sp>
      <p:pic>
        <p:nvPicPr>
          <p:cNvPr id="102" name="Google Shape;102;p2"/>
          <p:cNvPicPr preferRelativeResize="0"/>
          <p:nvPr/>
        </p:nvPicPr>
        <p:blipFill rotWithShape="1">
          <a:blip r:embed="rId3">
            <a:alphaModFix/>
          </a:blip>
          <a:srcRect/>
          <a:stretch/>
        </p:blipFill>
        <p:spPr>
          <a:xfrm>
            <a:off x="0" y="5670557"/>
            <a:ext cx="12192000" cy="1187443"/>
          </a:xfrm>
          <a:prstGeom prst="rect">
            <a:avLst/>
          </a:prstGeom>
          <a:noFill/>
          <a:ln>
            <a:noFill/>
          </a:ln>
        </p:spPr>
      </p:pic>
      <p:pic>
        <p:nvPicPr>
          <p:cNvPr id="4" name="Picture 5">
            <a:extLst>
              <a:ext uri="{FF2B5EF4-FFF2-40B4-BE49-F238E27FC236}">
                <a16:creationId xmlns:a16="http://schemas.microsoft.com/office/drawing/2014/main" id="{A820127E-AC79-B46E-7994-D615B1A67E0F}"/>
              </a:ext>
            </a:extLst>
          </p:cNvPr>
          <p:cNvPicPr>
            <a:picLocks noChangeAspect="1" noChangeArrowheads="1"/>
          </p:cNvPicPr>
          <p:nvPr/>
        </p:nvPicPr>
        <p:blipFill>
          <a:blip r:embed="rId4" cstate="print"/>
          <a:srcRect l="56747" t="29536" r="11894" b="12100"/>
          <a:stretch>
            <a:fillRect/>
          </a:stretch>
        </p:blipFill>
        <p:spPr bwMode="auto">
          <a:xfrm>
            <a:off x="2319461" y="949884"/>
            <a:ext cx="7553077" cy="4720673"/>
          </a:xfrm>
          <a:prstGeom prst="rect">
            <a:avLst/>
          </a:prstGeom>
          <a:noFill/>
          <a:ln w="9525">
            <a:noFill/>
            <a:miter lim="800000"/>
            <a:headEnd/>
            <a:tailEnd/>
          </a:ln>
        </p:spPr>
      </p:pic>
      <p:graphicFrame>
        <p:nvGraphicFramePr>
          <p:cNvPr id="2" name="Google Shape;103;p2">
            <a:extLst>
              <a:ext uri="{FF2B5EF4-FFF2-40B4-BE49-F238E27FC236}">
                <a16:creationId xmlns:a16="http://schemas.microsoft.com/office/drawing/2014/main" id="{FA399F11-8325-E281-6F44-22335C7D0982}"/>
              </a:ext>
            </a:extLst>
          </p:cNvPr>
          <p:cNvGraphicFramePr/>
          <p:nvPr>
            <p:extLst>
              <p:ext uri="{D42A27DB-BD31-4B8C-83A1-F6EECF244321}">
                <p14:modId xmlns:p14="http://schemas.microsoft.com/office/powerpoint/2010/main" val="3201952878"/>
              </p:ext>
            </p:extLst>
          </p:nvPr>
        </p:nvGraphicFramePr>
        <p:xfrm>
          <a:off x="4572034" y="40340"/>
          <a:ext cx="7619966" cy="396250"/>
        </p:xfrm>
        <a:graphic>
          <a:graphicData uri="http://schemas.openxmlformats.org/drawingml/2006/table">
            <a:tbl>
              <a:tblPr firstRow="1" bandRow="1">
                <a:noFill/>
                <a:tableStyleId>{04034623-1BF8-4AEE-8E71-CC444AB56557}</a:tableStyleId>
              </a:tblPr>
              <a:tblGrid>
                <a:gridCol w="929779">
                  <a:extLst>
                    <a:ext uri="{9D8B030D-6E8A-4147-A177-3AD203B41FA5}">
                      <a16:colId xmlns:a16="http://schemas.microsoft.com/office/drawing/2014/main" val="20000"/>
                    </a:ext>
                  </a:extLst>
                </a:gridCol>
                <a:gridCol w="1018834">
                  <a:extLst>
                    <a:ext uri="{9D8B030D-6E8A-4147-A177-3AD203B41FA5}">
                      <a16:colId xmlns:a16="http://schemas.microsoft.com/office/drawing/2014/main" val="20001"/>
                    </a:ext>
                  </a:extLst>
                </a:gridCol>
                <a:gridCol w="840724">
                  <a:extLst>
                    <a:ext uri="{9D8B030D-6E8A-4147-A177-3AD203B41FA5}">
                      <a16:colId xmlns:a16="http://schemas.microsoft.com/office/drawing/2014/main" val="20002"/>
                    </a:ext>
                  </a:extLst>
                </a:gridCol>
                <a:gridCol w="1060825">
                  <a:extLst>
                    <a:ext uri="{9D8B030D-6E8A-4147-A177-3AD203B41FA5}">
                      <a16:colId xmlns:a16="http://schemas.microsoft.com/office/drawing/2014/main" val="20003"/>
                    </a:ext>
                  </a:extLst>
                </a:gridCol>
                <a:gridCol w="946675">
                  <a:extLst>
                    <a:ext uri="{9D8B030D-6E8A-4147-A177-3AD203B41FA5}">
                      <a16:colId xmlns:a16="http://schemas.microsoft.com/office/drawing/2014/main" val="20004"/>
                    </a:ext>
                  </a:extLst>
                </a:gridCol>
                <a:gridCol w="946675">
                  <a:extLst>
                    <a:ext uri="{9D8B030D-6E8A-4147-A177-3AD203B41FA5}">
                      <a16:colId xmlns:a16="http://schemas.microsoft.com/office/drawing/2014/main" val="3697170818"/>
                    </a:ext>
                  </a:extLst>
                </a:gridCol>
                <a:gridCol w="946675">
                  <a:extLst>
                    <a:ext uri="{9D8B030D-6E8A-4147-A177-3AD203B41FA5}">
                      <a16:colId xmlns:a16="http://schemas.microsoft.com/office/drawing/2014/main" val="2649006107"/>
                    </a:ext>
                  </a:extLst>
                </a:gridCol>
                <a:gridCol w="929779">
                  <a:extLst>
                    <a:ext uri="{9D8B030D-6E8A-4147-A177-3AD203B41FA5}">
                      <a16:colId xmlns:a16="http://schemas.microsoft.com/office/drawing/2014/main" val="20005"/>
                    </a:ext>
                  </a:extLst>
                </a:gridCol>
              </a:tblGrid>
              <a:tr h="223500">
                <a:tc>
                  <a:txBody>
                    <a:bodyPr/>
                    <a:lstStyle/>
                    <a:p>
                      <a:pPr marL="0" marR="0" lvl="0" indent="0" algn="ctr" rtl="0">
                        <a:spcBef>
                          <a:spcPts val="0"/>
                        </a:spcBef>
                        <a:spcAft>
                          <a:spcPts val="0"/>
                        </a:spcAft>
                        <a:buNone/>
                      </a:pPr>
                      <a:r>
                        <a:rPr lang="en-US" sz="1000" u="none" strike="noStrike" cap="none">
                          <a:solidFill>
                            <a:srgbClr val="757070"/>
                          </a:solidFill>
                        </a:rPr>
                        <a:t>Who We Are</a:t>
                      </a:r>
                      <a:endParaRPr/>
                    </a:p>
                  </a:txBody>
                  <a:tcPr marL="91450" marR="91450" marT="45725" marB="45725">
                    <a:solidFill>
                      <a:srgbClr val="DDEAF6"/>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Our Core Values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Governance</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Activities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Membership</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Challenges</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Value Proposition</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Contact Info</a:t>
                      </a:r>
                      <a:endParaRPr dirty="0"/>
                    </a:p>
                  </a:txBody>
                  <a:tcPr marL="91450" marR="91450" marT="45725" marB="45725">
                    <a:solidFill>
                      <a:srgbClr val="F2F2F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cxnSp>
        <p:nvCxnSpPr>
          <p:cNvPr id="97" name="Google Shape;97;p2"/>
          <p:cNvCxnSpPr>
            <a:stCxn id="98" idx="0"/>
            <a:endCxn id="99" idx="4"/>
          </p:cNvCxnSpPr>
          <p:nvPr/>
        </p:nvCxnSpPr>
        <p:spPr>
          <a:xfrm>
            <a:off x="818207" y="1474803"/>
            <a:ext cx="0" cy="3067500"/>
          </a:xfrm>
          <a:prstGeom prst="straightConnector1">
            <a:avLst/>
          </a:prstGeom>
          <a:noFill/>
          <a:ln w="9525" cap="flat" cmpd="sng">
            <a:solidFill>
              <a:schemeClr val="accent1"/>
            </a:solidFill>
            <a:prstDash val="solid"/>
            <a:miter lim="800000"/>
            <a:headEnd type="none" w="sm" len="sm"/>
            <a:tailEnd type="none" w="sm" len="sm"/>
          </a:ln>
        </p:spPr>
      </p:cxnSp>
      <p:sp>
        <p:nvSpPr>
          <p:cNvPr id="100" name="Google Shape;100;p2"/>
          <p:cNvSpPr txBox="1">
            <a:spLocks noGrp="1"/>
          </p:cNvSpPr>
          <p:nvPr>
            <p:ph type="title"/>
          </p:nvPr>
        </p:nvSpPr>
        <p:spPr>
          <a:xfrm>
            <a:off x="162961" y="339027"/>
            <a:ext cx="8673221" cy="64496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0C0"/>
              </a:buClr>
              <a:buSzPts val="3200"/>
              <a:buFont typeface="Arial"/>
              <a:buNone/>
            </a:pPr>
            <a:r>
              <a:rPr lang="en-US" sz="3200" b="1">
                <a:solidFill>
                  <a:srgbClr val="0070C0"/>
                </a:solidFill>
                <a:latin typeface="Arial"/>
                <a:ea typeface="Arial"/>
                <a:cs typeface="Arial"/>
                <a:sym typeface="Arial"/>
              </a:rPr>
              <a:t>HMEI – Association of Hydromet Industry</a:t>
            </a:r>
            <a:endParaRPr sz="3200">
              <a:solidFill>
                <a:srgbClr val="0070C0"/>
              </a:solidFill>
              <a:latin typeface="Arial"/>
              <a:ea typeface="Arial"/>
              <a:cs typeface="Arial"/>
              <a:sym typeface="Arial"/>
            </a:endParaRPr>
          </a:p>
        </p:txBody>
      </p:sp>
      <p:sp>
        <p:nvSpPr>
          <p:cNvPr id="101" name="Google Shape;101;p2"/>
          <p:cNvSpPr txBox="1">
            <a:spLocks noGrp="1"/>
          </p:cNvSpPr>
          <p:nvPr>
            <p:ph type="body" idx="1"/>
          </p:nvPr>
        </p:nvSpPr>
        <p:spPr>
          <a:xfrm>
            <a:off x="1141811" y="1279175"/>
            <a:ext cx="10679539" cy="71525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70C0"/>
              </a:buClr>
              <a:buSzPts val="2200"/>
              <a:buNone/>
            </a:pPr>
            <a:r>
              <a:rPr lang="en-US" sz="2200" b="1" dirty="0">
                <a:solidFill>
                  <a:srgbClr val="0070C0"/>
                </a:solidFill>
              </a:rPr>
              <a:t>Not-for-profit organization </a:t>
            </a:r>
            <a:r>
              <a:rPr lang="en-US" sz="2200" dirty="0">
                <a:solidFill>
                  <a:srgbClr val="595959"/>
                </a:solidFill>
              </a:rPr>
              <a:t>representing the interests of our ~140 members who are consultants, developers, manufacturers, and service providers</a:t>
            </a:r>
            <a:endParaRPr dirty="0"/>
          </a:p>
        </p:txBody>
      </p:sp>
      <p:pic>
        <p:nvPicPr>
          <p:cNvPr id="102" name="Google Shape;102;p2"/>
          <p:cNvPicPr preferRelativeResize="0"/>
          <p:nvPr/>
        </p:nvPicPr>
        <p:blipFill rotWithShape="1">
          <a:blip r:embed="rId3">
            <a:alphaModFix/>
          </a:blip>
          <a:srcRect/>
          <a:stretch/>
        </p:blipFill>
        <p:spPr>
          <a:xfrm>
            <a:off x="0" y="5670557"/>
            <a:ext cx="12192000" cy="1187443"/>
          </a:xfrm>
          <a:prstGeom prst="rect">
            <a:avLst/>
          </a:prstGeom>
          <a:noFill/>
          <a:ln>
            <a:noFill/>
          </a:ln>
        </p:spPr>
      </p:pic>
      <p:graphicFrame>
        <p:nvGraphicFramePr>
          <p:cNvPr id="103" name="Google Shape;103;p2"/>
          <p:cNvGraphicFramePr/>
          <p:nvPr>
            <p:extLst>
              <p:ext uri="{D42A27DB-BD31-4B8C-83A1-F6EECF244321}">
                <p14:modId xmlns:p14="http://schemas.microsoft.com/office/powerpoint/2010/main" val="1549972541"/>
              </p:ext>
            </p:extLst>
          </p:nvPr>
        </p:nvGraphicFramePr>
        <p:xfrm>
          <a:off x="4572034" y="40340"/>
          <a:ext cx="7619966" cy="396250"/>
        </p:xfrm>
        <a:graphic>
          <a:graphicData uri="http://schemas.openxmlformats.org/drawingml/2006/table">
            <a:tbl>
              <a:tblPr firstRow="1" bandRow="1">
                <a:noFill/>
                <a:tableStyleId>{04034623-1BF8-4AEE-8E71-CC444AB56557}</a:tableStyleId>
              </a:tblPr>
              <a:tblGrid>
                <a:gridCol w="929779">
                  <a:extLst>
                    <a:ext uri="{9D8B030D-6E8A-4147-A177-3AD203B41FA5}">
                      <a16:colId xmlns:a16="http://schemas.microsoft.com/office/drawing/2014/main" val="20000"/>
                    </a:ext>
                  </a:extLst>
                </a:gridCol>
                <a:gridCol w="1018834">
                  <a:extLst>
                    <a:ext uri="{9D8B030D-6E8A-4147-A177-3AD203B41FA5}">
                      <a16:colId xmlns:a16="http://schemas.microsoft.com/office/drawing/2014/main" val="20001"/>
                    </a:ext>
                  </a:extLst>
                </a:gridCol>
                <a:gridCol w="840724">
                  <a:extLst>
                    <a:ext uri="{9D8B030D-6E8A-4147-A177-3AD203B41FA5}">
                      <a16:colId xmlns:a16="http://schemas.microsoft.com/office/drawing/2014/main" val="20002"/>
                    </a:ext>
                  </a:extLst>
                </a:gridCol>
                <a:gridCol w="1060825">
                  <a:extLst>
                    <a:ext uri="{9D8B030D-6E8A-4147-A177-3AD203B41FA5}">
                      <a16:colId xmlns:a16="http://schemas.microsoft.com/office/drawing/2014/main" val="20003"/>
                    </a:ext>
                  </a:extLst>
                </a:gridCol>
                <a:gridCol w="946675">
                  <a:extLst>
                    <a:ext uri="{9D8B030D-6E8A-4147-A177-3AD203B41FA5}">
                      <a16:colId xmlns:a16="http://schemas.microsoft.com/office/drawing/2014/main" val="20004"/>
                    </a:ext>
                  </a:extLst>
                </a:gridCol>
                <a:gridCol w="946675">
                  <a:extLst>
                    <a:ext uri="{9D8B030D-6E8A-4147-A177-3AD203B41FA5}">
                      <a16:colId xmlns:a16="http://schemas.microsoft.com/office/drawing/2014/main" val="3697170818"/>
                    </a:ext>
                  </a:extLst>
                </a:gridCol>
                <a:gridCol w="946675">
                  <a:extLst>
                    <a:ext uri="{9D8B030D-6E8A-4147-A177-3AD203B41FA5}">
                      <a16:colId xmlns:a16="http://schemas.microsoft.com/office/drawing/2014/main" val="2649006107"/>
                    </a:ext>
                  </a:extLst>
                </a:gridCol>
                <a:gridCol w="929779">
                  <a:extLst>
                    <a:ext uri="{9D8B030D-6E8A-4147-A177-3AD203B41FA5}">
                      <a16:colId xmlns:a16="http://schemas.microsoft.com/office/drawing/2014/main" val="20005"/>
                    </a:ext>
                  </a:extLst>
                </a:gridCol>
              </a:tblGrid>
              <a:tr h="223500">
                <a:tc>
                  <a:txBody>
                    <a:bodyPr/>
                    <a:lstStyle/>
                    <a:p>
                      <a:pPr marL="0" marR="0" lvl="0" indent="0" algn="ctr" rtl="0">
                        <a:spcBef>
                          <a:spcPts val="0"/>
                        </a:spcBef>
                        <a:spcAft>
                          <a:spcPts val="0"/>
                        </a:spcAft>
                        <a:buNone/>
                      </a:pPr>
                      <a:r>
                        <a:rPr lang="en-US" sz="1000" u="none" strike="noStrike" cap="none">
                          <a:solidFill>
                            <a:srgbClr val="757070"/>
                          </a:solidFill>
                        </a:rPr>
                        <a:t>Who We Are</a:t>
                      </a:r>
                      <a:endParaRPr/>
                    </a:p>
                  </a:txBody>
                  <a:tcPr marL="91450" marR="91450" marT="45725" marB="45725">
                    <a:solidFill>
                      <a:srgbClr val="DDEAF6"/>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Our Core Values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Governance</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Activities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Membership</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Challenges</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Value Proposition</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Contact Info</a:t>
                      </a:r>
                      <a:endParaRPr dirty="0"/>
                    </a:p>
                  </a:txBody>
                  <a:tcPr marL="91450" marR="91450" marT="45725" marB="45725">
                    <a:solidFill>
                      <a:srgbClr val="F2F2F2"/>
                    </a:solidFill>
                  </a:tcPr>
                </a:tc>
                <a:extLst>
                  <a:ext uri="{0D108BD9-81ED-4DB2-BD59-A6C34878D82A}">
                    <a16:rowId xmlns:a16="http://schemas.microsoft.com/office/drawing/2014/main" val="10000"/>
                  </a:ext>
                </a:extLst>
              </a:tr>
            </a:tbl>
          </a:graphicData>
        </a:graphic>
      </p:graphicFrame>
      <p:sp>
        <p:nvSpPr>
          <p:cNvPr id="98" name="Google Shape;98;p2"/>
          <p:cNvSpPr/>
          <p:nvPr/>
        </p:nvSpPr>
        <p:spPr>
          <a:xfrm>
            <a:off x="656207" y="1474803"/>
            <a:ext cx="324000" cy="324000"/>
          </a:xfrm>
          <a:prstGeom prst="ellipse">
            <a:avLst/>
          </a:prstGeom>
          <a:solidFill>
            <a:srgbClr val="D0CEC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pic>
        <p:nvPicPr>
          <p:cNvPr id="104" name="Google Shape;104;p2" descr="Arrow Right with solid fill"/>
          <p:cNvPicPr preferRelativeResize="0"/>
          <p:nvPr/>
        </p:nvPicPr>
        <p:blipFill rotWithShape="1">
          <a:blip r:embed="rId4">
            <a:alphaModFix/>
          </a:blip>
          <a:srcRect/>
          <a:stretch/>
        </p:blipFill>
        <p:spPr>
          <a:xfrm>
            <a:off x="703046" y="1522037"/>
            <a:ext cx="229531" cy="229531"/>
          </a:xfrm>
          <a:prstGeom prst="rect">
            <a:avLst/>
          </a:prstGeom>
          <a:noFill/>
          <a:ln>
            <a:noFill/>
          </a:ln>
        </p:spPr>
      </p:pic>
      <p:sp>
        <p:nvSpPr>
          <p:cNvPr id="105" name="Google Shape;105;p2"/>
          <p:cNvSpPr txBox="1"/>
          <p:nvPr/>
        </p:nvSpPr>
        <p:spPr>
          <a:xfrm>
            <a:off x="1141810" y="2195552"/>
            <a:ext cx="10905803" cy="71525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70C0"/>
              </a:buClr>
              <a:buSzPts val="2200"/>
              <a:buFont typeface="Arial"/>
              <a:buNone/>
            </a:pPr>
            <a:r>
              <a:rPr lang="en-US" sz="2200" b="1" dirty="0">
                <a:solidFill>
                  <a:srgbClr val="0070C0"/>
                </a:solidFill>
                <a:latin typeface="Calibri"/>
                <a:ea typeface="Calibri"/>
                <a:cs typeface="Calibri"/>
                <a:sym typeface="Calibri"/>
              </a:rPr>
              <a:t>S</a:t>
            </a:r>
            <a:r>
              <a:rPr lang="en-US" sz="2200" b="1" i="0" u="none" strike="noStrike" cap="none" dirty="0">
                <a:solidFill>
                  <a:srgbClr val="0070C0"/>
                </a:solidFill>
                <a:latin typeface="Calibri"/>
                <a:ea typeface="Calibri"/>
                <a:cs typeface="Calibri"/>
                <a:sym typeface="Calibri"/>
              </a:rPr>
              <a:t>trive to advance </a:t>
            </a:r>
            <a:r>
              <a:rPr lang="en-US" sz="2200" b="0" i="0" u="none" strike="noStrike" cap="none" dirty="0">
                <a:solidFill>
                  <a:srgbClr val="595959"/>
                </a:solidFill>
                <a:latin typeface="Calibri"/>
                <a:ea typeface="Calibri"/>
                <a:cs typeface="Calibri"/>
                <a:sym typeface="Calibri"/>
              </a:rPr>
              <a:t>technologies, standards, operational uses and sustainability of equipment, software, systems, and services supporting the weather, water and climate value chain</a:t>
            </a:r>
          </a:p>
          <a:p>
            <a:pPr marL="0" marR="0" lvl="0" indent="0" algn="l" rtl="0">
              <a:lnSpc>
                <a:spcPct val="90000"/>
              </a:lnSpc>
              <a:spcBef>
                <a:spcPts val="0"/>
              </a:spcBef>
              <a:spcAft>
                <a:spcPts val="0"/>
              </a:spcAft>
              <a:buClr>
                <a:srgbClr val="0070C0"/>
              </a:buClr>
              <a:buSzPts val="2200"/>
              <a:buFont typeface="Arial"/>
              <a:buNone/>
            </a:pPr>
            <a:endParaRPr lang="en-US" sz="2200" dirty="0">
              <a:solidFill>
                <a:srgbClr val="595959"/>
              </a:solidFill>
              <a:latin typeface="Calibri"/>
              <a:cs typeface="Calibri"/>
              <a:sym typeface="Calibri"/>
            </a:endParaRPr>
          </a:p>
          <a:p>
            <a:pPr marL="0" marR="0" lvl="0" indent="0" algn="l" rtl="0">
              <a:lnSpc>
                <a:spcPct val="90000"/>
              </a:lnSpc>
              <a:spcBef>
                <a:spcPts val="0"/>
              </a:spcBef>
              <a:spcAft>
                <a:spcPts val="0"/>
              </a:spcAft>
              <a:buClr>
                <a:srgbClr val="0070C0"/>
              </a:buClr>
              <a:buSzPts val="2200"/>
              <a:buFont typeface="Arial"/>
              <a:buNone/>
            </a:pPr>
            <a:endParaRPr dirty="0"/>
          </a:p>
          <a:p>
            <a:pPr marL="0" marR="0" lvl="0" indent="0" algn="l" rtl="0">
              <a:lnSpc>
                <a:spcPct val="90000"/>
              </a:lnSpc>
              <a:spcBef>
                <a:spcPts val="1000"/>
              </a:spcBef>
              <a:spcAft>
                <a:spcPts val="0"/>
              </a:spcAft>
              <a:buClr>
                <a:schemeClr val="dk1"/>
              </a:buClr>
              <a:buSzPts val="2200"/>
              <a:buFont typeface="Arial"/>
              <a:buNone/>
            </a:pPr>
            <a:endParaRPr sz="2200" b="0" i="0" u="none" strike="noStrike" cap="none" dirty="0">
              <a:solidFill>
                <a:srgbClr val="595959"/>
              </a:solidFill>
              <a:latin typeface="Calibri"/>
              <a:ea typeface="Calibri"/>
              <a:cs typeface="Calibri"/>
              <a:sym typeface="Calibri"/>
            </a:endParaRPr>
          </a:p>
        </p:txBody>
      </p:sp>
      <p:sp>
        <p:nvSpPr>
          <p:cNvPr id="106" name="Google Shape;106;p2"/>
          <p:cNvSpPr/>
          <p:nvPr/>
        </p:nvSpPr>
        <p:spPr>
          <a:xfrm>
            <a:off x="656207" y="2391180"/>
            <a:ext cx="324000" cy="324000"/>
          </a:xfrm>
          <a:prstGeom prst="ellipse">
            <a:avLst/>
          </a:prstGeom>
          <a:solidFill>
            <a:srgbClr val="D0CEC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pic>
        <p:nvPicPr>
          <p:cNvPr id="107" name="Google Shape;107;p2" descr="Arrow Right with solid fill"/>
          <p:cNvPicPr preferRelativeResize="0"/>
          <p:nvPr/>
        </p:nvPicPr>
        <p:blipFill rotWithShape="1">
          <a:blip r:embed="rId4">
            <a:alphaModFix/>
          </a:blip>
          <a:srcRect/>
          <a:stretch/>
        </p:blipFill>
        <p:spPr>
          <a:xfrm>
            <a:off x="703046" y="2438414"/>
            <a:ext cx="229531" cy="229531"/>
          </a:xfrm>
          <a:prstGeom prst="rect">
            <a:avLst/>
          </a:prstGeom>
          <a:noFill/>
          <a:ln>
            <a:noFill/>
          </a:ln>
        </p:spPr>
      </p:pic>
      <p:sp>
        <p:nvSpPr>
          <p:cNvPr id="108" name="Google Shape;108;p2"/>
          <p:cNvSpPr txBox="1"/>
          <p:nvPr/>
        </p:nvSpPr>
        <p:spPr>
          <a:xfrm>
            <a:off x="1141811" y="3106430"/>
            <a:ext cx="10679546" cy="71525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70C0"/>
              </a:buClr>
              <a:buSzPts val="2200"/>
              <a:buFont typeface="Arial"/>
              <a:buNone/>
            </a:pPr>
            <a:r>
              <a:rPr lang="en-US" sz="2200" b="1" dirty="0">
                <a:solidFill>
                  <a:srgbClr val="0070C0"/>
                </a:solidFill>
                <a:latin typeface="Calibri"/>
                <a:ea typeface="Calibri"/>
                <a:cs typeface="Calibri"/>
                <a:sym typeface="Calibri"/>
              </a:rPr>
              <a:t>S</a:t>
            </a:r>
            <a:r>
              <a:rPr lang="en-US" sz="2200" b="1" i="0" u="none" strike="noStrike" cap="none" dirty="0">
                <a:solidFill>
                  <a:srgbClr val="0070C0"/>
                </a:solidFill>
                <a:latin typeface="Calibri"/>
                <a:ea typeface="Calibri"/>
                <a:cs typeface="Calibri"/>
                <a:sym typeface="Calibri"/>
              </a:rPr>
              <a:t>hare</a:t>
            </a:r>
            <a:r>
              <a:rPr lang="en-US" sz="2200" b="0" i="0" u="none" strike="noStrike" cap="none" dirty="0">
                <a:solidFill>
                  <a:srgbClr val="0070C0"/>
                </a:solidFill>
                <a:latin typeface="Calibri"/>
                <a:ea typeface="Calibri"/>
                <a:cs typeface="Calibri"/>
                <a:sym typeface="Calibri"/>
              </a:rPr>
              <a:t> </a:t>
            </a:r>
            <a:r>
              <a:rPr lang="en-US" sz="2200" b="1" i="0" u="none" strike="noStrike" cap="none" dirty="0">
                <a:solidFill>
                  <a:srgbClr val="0070C0"/>
                </a:solidFill>
                <a:latin typeface="Calibri"/>
                <a:ea typeface="Calibri"/>
                <a:cs typeface="Calibri"/>
                <a:sym typeface="Calibri"/>
              </a:rPr>
              <a:t>the goals </a:t>
            </a:r>
            <a:r>
              <a:rPr lang="en-US" sz="2200" b="0" i="0" u="none" strike="noStrike" cap="none" dirty="0">
                <a:solidFill>
                  <a:srgbClr val="595959"/>
                </a:solidFill>
                <a:latin typeface="Calibri"/>
                <a:ea typeface="Calibri"/>
                <a:cs typeface="Calibri"/>
                <a:sym typeface="Calibri"/>
              </a:rPr>
              <a:t>of development partners </a:t>
            </a:r>
            <a:r>
              <a:rPr lang="en-US" sz="2200" b="1" i="0" u="none" strike="noStrike" cap="none" dirty="0">
                <a:solidFill>
                  <a:srgbClr val="0070C0"/>
                </a:solidFill>
                <a:latin typeface="Calibri"/>
                <a:ea typeface="Calibri"/>
                <a:cs typeface="Calibri"/>
                <a:sym typeface="Calibri"/>
              </a:rPr>
              <a:t>to improve human resilience </a:t>
            </a:r>
            <a:r>
              <a:rPr lang="en-US" sz="2200" b="0" i="0" u="none" strike="noStrike" cap="none" dirty="0">
                <a:solidFill>
                  <a:srgbClr val="595959"/>
                </a:solidFill>
                <a:latin typeface="Calibri"/>
                <a:ea typeface="Calibri"/>
                <a:cs typeface="Calibri"/>
                <a:sym typeface="Calibri"/>
              </a:rPr>
              <a:t>and economic prosperity</a:t>
            </a:r>
            <a:endParaRPr dirty="0"/>
          </a:p>
        </p:txBody>
      </p:sp>
      <p:sp>
        <p:nvSpPr>
          <p:cNvPr id="109" name="Google Shape;109;p2"/>
          <p:cNvSpPr/>
          <p:nvPr/>
        </p:nvSpPr>
        <p:spPr>
          <a:xfrm>
            <a:off x="656207" y="3302058"/>
            <a:ext cx="324000" cy="324000"/>
          </a:xfrm>
          <a:prstGeom prst="ellipse">
            <a:avLst/>
          </a:prstGeom>
          <a:solidFill>
            <a:srgbClr val="D0CEC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pic>
        <p:nvPicPr>
          <p:cNvPr id="110" name="Google Shape;110;p2" descr="Arrow Right with solid fill"/>
          <p:cNvPicPr preferRelativeResize="0"/>
          <p:nvPr/>
        </p:nvPicPr>
        <p:blipFill rotWithShape="1">
          <a:blip r:embed="rId4">
            <a:alphaModFix/>
          </a:blip>
          <a:srcRect/>
          <a:stretch/>
        </p:blipFill>
        <p:spPr>
          <a:xfrm>
            <a:off x="703046" y="3349292"/>
            <a:ext cx="229531" cy="229531"/>
          </a:xfrm>
          <a:prstGeom prst="rect">
            <a:avLst/>
          </a:prstGeom>
          <a:noFill/>
          <a:ln>
            <a:noFill/>
          </a:ln>
        </p:spPr>
      </p:pic>
      <p:sp>
        <p:nvSpPr>
          <p:cNvPr id="111" name="Google Shape;111;p2"/>
          <p:cNvSpPr txBox="1"/>
          <p:nvPr/>
        </p:nvSpPr>
        <p:spPr>
          <a:xfrm>
            <a:off x="1141811" y="4022807"/>
            <a:ext cx="10679546" cy="71525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595959"/>
              </a:buClr>
              <a:buSzPts val="2200"/>
              <a:buFont typeface="Arial"/>
              <a:buNone/>
            </a:pPr>
            <a:r>
              <a:rPr lang="en-US" sz="2200" dirty="0">
                <a:solidFill>
                  <a:srgbClr val="595959"/>
                </a:solidFill>
                <a:latin typeface="Calibri"/>
                <a:ea typeface="Calibri"/>
                <a:cs typeface="Calibri"/>
                <a:sym typeface="Calibri"/>
              </a:rPr>
              <a:t>S</a:t>
            </a:r>
            <a:r>
              <a:rPr lang="en-US" sz="2200" b="0" i="0" u="none" strike="noStrike" cap="none" dirty="0">
                <a:solidFill>
                  <a:srgbClr val="595959"/>
                </a:solidFill>
                <a:latin typeface="Calibri"/>
                <a:ea typeface="Calibri"/>
                <a:cs typeface="Calibri"/>
                <a:sym typeface="Calibri"/>
              </a:rPr>
              <a:t>eek to provide </a:t>
            </a:r>
            <a:r>
              <a:rPr lang="en-US" sz="2200" b="1" i="0" u="none" strike="noStrike" cap="none" dirty="0">
                <a:solidFill>
                  <a:srgbClr val="0070C0"/>
                </a:solidFill>
                <a:latin typeface="Calibri"/>
                <a:ea typeface="Calibri"/>
                <a:cs typeface="Calibri"/>
                <a:sym typeface="Calibri"/>
              </a:rPr>
              <a:t>fit for purpose &amp; sustainable solutions </a:t>
            </a:r>
            <a:r>
              <a:rPr lang="en-US" sz="2200" b="0" i="0" u="none" strike="noStrike" cap="none" dirty="0">
                <a:solidFill>
                  <a:srgbClr val="595959"/>
                </a:solidFill>
                <a:latin typeface="Calibri"/>
                <a:ea typeface="Calibri"/>
                <a:cs typeface="Calibri"/>
                <a:sym typeface="Calibri"/>
              </a:rPr>
              <a:t>- software, communication, analytical services and equipment to our customers – in an </a:t>
            </a:r>
            <a:r>
              <a:rPr lang="en-US" sz="2200" b="1" i="0" u="none" strike="noStrike" cap="none" dirty="0">
                <a:solidFill>
                  <a:srgbClr val="0070C0"/>
                </a:solidFill>
                <a:latin typeface="Calibri"/>
                <a:ea typeface="Calibri"/>
                <a:cs typeface="Calibri"/>
                <a:sym typeface="Calibri"/>
              </a:rPr>
              <a:t>ethical and collaborative way </a:t>
            </a:r>
            <a:r>
              <a:rPr lang="en-US" sz="2200" b="0" i="0" u="none" strike="noStrike" cap="none" dirty="0">
                <a:solidFill>
                  <a:srgbClr val="595959"/>
                </a:solidFill>
                <a:latin typeface="Calibri"/>
                <a:ea typeface="Calibri"/>
                <a:cs typeface="Calibri"/>
                <a:sym typeface="Calibri"/>
              </a:rPr>
              <a:t>that fosters transparency and openness</a:t>
            </a:r>
            <a:endParaRPr dirty="0"/>
          </a:p>
        </p:txBody>
      </p:sp>
      <p:sp>
        <p:nvSpPr>
          <p:cNvPr id="99" name="Google Shape;99;p2"/>
          <p:cNvSpPr/>
          <p:nvPr/>
        </p:nvSpPr>
        <p:spPr>
          <a:xfrm>
            <a:off x="656207" y="4218435"/>
            <a:ext cx="324000" cy="324000"/>
          </a:xfrm>
          <a:prstGeom prst="ellipse">
            <a:avLst/>
          </a:prstGeom>
          <a:solidFill>
            <a:srgbClr val="D0CEC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pic>
        <p:nvPicPr>
          <p:cNvPr id="112" name="Google Shape;112;p2" descr="Arrow Right with solid fill"/>
          <p:cNvPicPr preferRelativeResize="0"/>
          <p:nvPr/>
        </p:nvPicPr>
        <p:blipFill rotWithShape="1">
          <a:blip r:embed="rId4">
            <a:alphaModFix/>
          </a:blip>
          <a:srcRect/>
          <a:stretch/>
        </p:blipFill>
        <p:spPr>
          <a:xfrm>
            <a:off x="703046" y="4265669"/>
            <a:ext cx="229531" cy="22953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3"/>
          <p:cNvPicPr preferRelativeResize="0"/>
          <p:nvPr/>
        </p:nvPicPr>
        <p:blipFill rotWithShape="1">
          <a:blip r:embed="rId3">
            <a:alphaModFix/>
          </a:blip>
          <a:srcRect/>
          <a:stretch/>
        </p:blipFill>
        <p:spPr>
          <a:xfrm>
            <a:off x="0" y="5670557"/>
            <a:ext cx="12192000" cy="1187443"/>
          </a:xfrm>
          <a:prstGeom prst="rect">
            <a:avLst/>
          </a:prstGeom>
          <a:noFill/>
          <a:ln>
            <a:noFill/>
          </a:ln>
        </p:spPr>
      </p:pic>
      <p:sp>
        <p:nvSpPr>
          <p:cNvPr id="119" name="Google Shape;119;p3"/>
          <p:cNvSpPr txBox="1">
            <a:spLocks noGrp="1"/>
          </p:cNvSpPr>
          <p:nvPr>
            <p:ph type="title"/>
          </p:nvPr>
        </p:nvSpPr>
        <p:spPr>
          <a:xfrm>
            <a:off x="162961" y="339027"/>
            <a:ext cx="8673221" cy="64496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0C0"/>
              </a:buClr>
              <a:buSzPts val="3200"/>
              <a:buFont typeface="Arial"/>
              <a:buNone/>
            </a:pPr>
            <a:r>
              <a:rPr lang="en-US" sz="3200" b="1">
                <a:solidFill>
                  <a:srgbClr val="0070C0"/>
                </a:solidFill>
                <a:latin typeface="Arial"/>
                <a:ea typeface="Arial"/>
                <a:cs typeface="Arial"/>
                <a:sym typeface="Arial"/>
              </a:rPr>
              <a:t>HMEI – Association of Hydromet Industry</a:t>
            </a:r>
            <a:endParaRPr sz="3200">
              <a:solidFill>
                <a:srgbClr val="0070C0"/>
              </a:solidFill>
              <a:latin typeface="Arial"/>
              <a:ea typeface="Arial"/>
              <a:cs typeface="Arial"/>
              <a:sym typeface="Arial"/>
            </a:endParaRPr>
          </a:p>
        </p:txBody>
      </p:sp>
      <p:cxnSp>
        <p:nvCxnSpPr>
          <p:cNvPr id="120" name="Google Shape;120;p3"/>
          <p:cNvCxnSpPr>
            <a:stCxn id="121" idx="0"/>
            <a:endCxn id="122" idx="4"/>
          </p:cNvCxnSpPr>
          <p:nvPr/>
        </p:nvCxnSpPr>
        <p:spPr>
          <a:xfrm>
            <a:off x="818207" y="1474803"/>
            <a:ext cx="0" cy="3067500"/>
          </a:xfrm>
          <a:prstGeom prst="straightConnector1">
            <a:avLst/>
          </a:prstGeom>
          <a:noFill/>
          <a:ln w="9525" cap="flat" cmpd="sng">
            <a:solidFill>
              <a:schemeClr val="accent1"/>
            </a:solidFill>
            <a:prstDash val="solid"/>
            <a:miter lim="800000"/>
            <a:headEnd type="none" w="sm" len="sm"/>
            <a:tailEnd type="none" w="sm" len="sm"/>
          </a:ln>
        </p:spPr>
      </p:cxnSp>
      <p:sp>
        <p:nvSpPr>
          <p:cNvPr id="123" name="Google Shape;123;p3"/>
          <p:cNvSpPr txBox="1">
            <a:spLocks noGrp="1"/>
          </p:cNvSpPr>
          <p:nvPr>
            <p:ph type="body" idx="1"/>
          </p:nvPr>
        </p:nvSpPr>
        <p:spPr>
          <a:xfrm>
            <a:off x="1141811" y="1279175"/>
            <a:ext cx="9784411" cy="71525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70C0"/>
              </a:buClr>
              <a:buSzPts val="2000"/>
              <a:buNone/>
            </a:pPr>
            <a:r>
              <a:rPr lang="en-US" sz="2000" b="1" dirty="0">
                <a:solidFill>
                  <a:srgbClr val="0070C0"/>
                </a:solidFill>
              </a:rPr>
              <a:t>Share</a:t>
            </a:r>
            <a:r>
              <a:rPr lang="en-US" sz="2000" dirty="0">
                <a:solidFill>
                  <a:srgbClr val="595959"/>
                </a:solidFill>
              </a:rPr>
              <a:t> our technical expertise</a:t>
            </a:r>
            <a:r>
              <a:rPr lang="en-US" sz="2000" b="1" baseline="30000" dirty="0">
                <a:solidFill>
                  <a:srgbClr val="0070C0"/>
                </a:solidFill>
              </a:rPr>
              <a:t>1</a:t>
            </a:r>
            <a:r>
              <a:rPr lang="en-US" sz="2000" dirty="0">
                <a:solidFill>
                  <a:srgbClr val="595959"/>
                </a:solidFill>
              </a:rPr>
              <a:t> with WMO and other international organizations to ensure policies are informed by the </a:t>
            </a:r>
            <a:r>
              <a:rPr lang="en-US" sz="2000" b="1" dirty="0">
                <a:solidFill>
                  <a:srgbClr val="0070C0"/>
                </a:solidFill>
              </a:rPr>
              <a:t>best science and practice</a:t>
            </a:r>
            <a:endParaRPr dirty="0"/>
          </a:p>
          <a:p>
            <a:pPr marL="0" lvl="0" indent="0" algn="l" rtl="0">
              <a:lnSpc>
                <a:spcPct val="100000"/>
              </a:lnSpc>
              <a:spcBef>
                <a:spcPts val="1000"/>
              </a:spcBef>
              <a:spcAft>
                <a:spcPts val="0"/>
              </a:spcAft>
              <a:buClr>
                <a:schemeClr val="dk1"/>
              </a:buClr>
              <a:buSzPts val="2000"/>
              <a:buNone/>
            </a:pPr>
            <a:endParaRPr sz="2000" dirty="0">
              <a:solidFill>
                <a:srgbClr val="595959"/>
              </a:solidFill>
            </a:endParaRPr>
          </a:p>
        </p:txBody>
      </p:sp>
      <p:sp>
        <p:nvSpPr>
          <p:cNvPr id="121" name="Google Shape;121;p3"/>
          <p:cNvSpPr/>
          <p:nvPr/>
        </p:nvSpPr>
        <p:spPr>
          <a:xfrm>
            <a:off x="656207" y="1474803"/>
            <a:ext cx="324000" cy="324000"/>
          </a:xfrm>
          <a:prstGeom prst="ellipse">
            <a:avLst/>
          </a:prstGeom>
          <a:solidFill>
            <a:srgbClr val="D0CEC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pic>
        <p:nvPicPr>
          <p:cNvPr id="124" name="Google Shape;124;p3" descr="Arrow Right with solid fill"/>
          <p:cNvPicPr preferRelativeResize="0"/>
          <p:nvPr/>
        </p:nvPicPr>
        <p:blipFill rotWithShape="1">
          <a:blip r:embed="rId4">
            <a:alphaModFix/>
          </a:blip>
          <a:srcRect/>
          <a:stretch/>
        </p:blipFill>
        <p:spPr>
          <a:xfrm>
            <a:off x="703046" y="1522037"/>
            <a:ext cx="229531" cy="229531"/>
          </a:xfrm>
          <a:prstGeom prst="rect">
            <a:avLst/>
          </a:prstGeom>
          <a:noFill/>
          <a:ln>
            <a:noFill/>
          </a:ln>
        </p:spPr>
      </p:pic>
      <p:sp>
        <p:nvSpPr>
          <p:cNvPr id="125" name="Google Shape;125;p3"/>
          <p:cNvSpPr txBox="1"/>
          <p:nvPr/>
        </p:nvSpPr>
        <p:spPr>
          <a:xfrm>
            <a:off x="1141811" y="2195552"/>
            <a:ext cx="9782827" cy="7152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70C0"/>
              </a:buClr>
              <a:buSzPts val="2000"/>
              <a:buFont typeface="Arial"/>
              <a:buNone/>
            </a:pPr>
            <a:r>
              <a:rPr lang="en-US" sz="2000" b="1" dirty="0">
                <a:solidFill>
                  <a:srgbClr val="0070C0"/>
                </a:solidFill>
                <a:latin typeface="Calibri"/>
                <a:ea typeface="Calibri"/>
                <a:cs typeface="Calibri"/>
                <a:sym typeface="Calibri"/>
              </a:rPr>
              <a:t>A</a:t>
            </a:r>
            <a:r>
              <a:rPr lang="en-US" sz="2000" b="1" i="0" u="none" strike="noStrike" cap="none" dirty="0">
                <a:solidFill>
                  <a:srgbClr val="0070C0"/>
                </a:solidFill>
                <a:latin typeface="Calibri"/>
                <a:ea typeface="Calibri"/>
                <a:cs typeface="Calibri"/>
                <a:sym typeface="Calibri"/>
              </a:rPr>
              <a:t>ffirm and acknowledge </a:t>
            </a:r>
            <a:r>
              <a:rPr lang="en-US" sz="2000" b="0" i="0" u="none" strike="noStrike" cap="none" dirty="0">
                <a:solidFill>
                  <a:srgbClr val="595959"/>
                </a:solidFill>
                <a:latin typeface="Calibri"/>
                <a:ea typeface="Calibri"/>
                <a:cs typeface="Calibri"/>
                <a:sym typeface="Calibri"/>
              </a:rPr>
              <a:t>the central role of met services as the single </a:t>
            </a:r>
            <a:r>
              <a:rPr lang="en-US" sz="2000" b="1" i="0" u="none" strike="noStrike" cap="none" dirty="0">
                <a:solidFill>
                  <a:srgbClr val="0070C0"/>
                </a:solidFill>
                <a:latin typeface="Calibri"/>
                <a:ea typeface="Calibri"/>
                <a:cs typeface="Calibri"/>
                <a:sym typeface="Calibri"/>
              </a:rPr>
              <a:t>authoritative voice </a:t>
            </a:r>
            <a:r>
              <a:rPr lang="en-US" sz="2000" b="0" i="0" u="none" strike="noStrike" cap="none" dirty="0">
                <a:solidFill>
                  <a:srgbClr val="595959"/>
                </a:solidFill>
                <a:latin typeface="Calibri"/>
                <a:ea typeface="Calibri"/>
                <a:cs typeface="Calibri"/>
                <a:sym typeface="Calibri"/>
              </a:rPr>
              <a:t>for weather alerts - public health and safety</a:t>
            </a:r>
            <a:endParaRPr dirty="0"/>
          </a:p>
        </p:txBody>
      </p:sp>
      <p:sp>
        <p:nvSpPr>
          <p:cNvPr id="126" name="Google Shape;126;p3"/>
          <p:cNvSpPr/>
          <p:nvPr/>
        </p:nvSpPr>
        <p:spPr>
          <a:xfrm>
            <a:off x="656207" y="2391180"/>
            <a:ext cx="324000" cy="324000"/>
          </a:xfrm>
          <a:prstGeom prst="ellipse">
            <a:avLst/>
          </a:prstGeom>
          <a:solidFill>
            <a:srgbClr val="D0CEC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pic>
        <p:nvPicPr>
          <p:cNvPr id="127" name="Google Shape;127;p3" descr="Arrow Right with solid fill"/>
          <p:cNvPicPr preferRelativeResize="0"/>
          <p:nvPr/>
        </p:nvPicPr>
        <p:blipFill rotWithShape="1">
          <a:blip r:embed="rId4">
            <a:alphaModFix/>
          </a:blip>
          <a:srcRect/>
          <a:stretch/>
        </p:blipFill>
        <p:spPr>
          <a:xfrm>
            <a:off x="703046" y="2438414"/>
            <a:ext cx="229531" cy="229531"/>
          </a:xfrm>
          <a:prstGeom prst="rect">
            <a:avLst/>
          </a:prstGeom>
          <a:noFill/>
          <a:ln>
            <a:noFill/>
          </a:ln>
        </p:spPr>
      </p:pic>
      <p:sp>
        <p:nvSpPr>
          <p:cNvPr id="128" name="Google Shape;128;p3"/>
          <p:cNvSpPr txBox="1"/>
          <p:nvPr/>
        </p:nvSpPr>
        <p:spPr>
          <a:xfrm>
            <a:off x="1141811" y="3106430"/>
            <a:ext cx="9782825" cy="715253"/>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0070C0"/>
              </a:buClr>
              <a:buSzPts val="2000"/>
              <a:buFont typeface="Arial"/>
              <a:buNone/>
            </a:pPr>
            <a:r>
              <a:rPr lang="en-US" sz="2000" b="1" dirty="0">
                <a:solidFill>
                  <a:srgbClr val="0070C0"/>
                </a:solidFill>
                <a:latin typeface="Calibri"/>
                <a:ea typeface="Calibri"/>
                <a:cs typeface="Calibri"/>
                <a:sym typeface="Calibri"/>
              </a:rPr>
              <a:t>S</a:t>
            </a:r>
            <a:r>
              <a:rPr lang="en-US" sz="2000" b="1" i="0" u="none" strike="noStrike" cap="none" dirty="0">
                <a:solidFill>
                  <a:srgbClr val="0070C0"/>
                </a:solidFill>
                <a:latin typeface="Calibri"/>
                <a:ea typeface="Calibri"/>
                <a:cs typeface="Calibri"/>
                <a:sym typeface="Calibri"/>
              </a:rPr>
              <a:t>upport</a:t>
            </a:r>
            <a:r>
              <a:rPr lang="en-US" sz="2000" b="0" i="0" u="none" strike="noStrike" cap="none" dirty="0">
                <a:solidFill>
                  <a:srgbClr val="595959"/>
                </a:solidFill>
                <a:latin typeface="Calibri"/>
                <a:ea typeface="Calibri"/>
                <a:cs typeface="Calibri"/>
                <a:sym typeface="Calibri"/>
              </a:rPr>
              <a:t> all aspects of the global weather enterprise and seek to bolster the government and academic organizations at its core</a:t>
            </a:r>
            <a:endParaRPr dirty="0"/>
          </a:p>
        </p:txBody>
      </p:sp>
      <p:sp>
        <p:nvSpPr>
          <p:cNvPr id="129" name="Google Shape;129;p3"/>
          <p:cNvSpPr/>
          <p:nvPr/>
        </p:nvSpPr>
        <p:spPr>
          <a:xfrm>
            <a:off x="656207" y="3302058"/>
            <a:ext cx="324000" cy="324000"/>
          </a:xfrm>
          <a:prstGeom prst="ellipse">
            <a:avLst/>
          </a:prstGeom>
          <a:solidFill>
            <a:srgbClr val="D0CEC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pic>
        <p:nvPicPr>
          <p:cNvPr id="130" name="Google Shape;130;p3" descr="Arrow Right with solid fill"/>
          <p:cNvPicPr preferRelativeResize="0"/>
          <p:nvPr/>
        </p:nvPicPr>
        <p:blipFill rotWithShape="1">
          <a:blip r:embed="rId4">
            <a:alphaModFix/>
          </a:blip>
          <a:srcRect/>
          <a:stretch/>
        </p:blipFill>
        <p:spPr>
          <a:xfrm>
            <a:off x="703046" y="3349292"/>
            <a:ext cx="229531" cy="229531"/>
          </a:xfrm>
          <a:prstGeom prst="rect">
            <a:avLst/>
          </a:prstGeom>
          <a:noFill/>
          <a:ln>
            <a:noFill/>
          </a:ln>
        </p:spPr>
      </p:pic>
      <p:sp>
        <p:nvSpPr>
          <p:cNvPr id="131" name="Google Shape;131;p3"/>
          <p:cNvSpPr txBox="1"/>
          <p:nvPr/>
        </p:nvSpPr>
        <p:spPr>
          <a:xfrm>
            <a:off x="1141811" y="4022807"/>
            <a:ext cx="9782821" cy="715253"/>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0070C0"/>
              </a:buClr>
              <a:buSzPts val="2000"/>
              <a:buFont typeface="Arial"/>
              <a:buNone/>
            </a:pPr>
            <a:r>
              <a:rPr lang="en-US" sz="2000" b="1" dirty="0">
                <a:solidFill>
                  <a:srgbClr val="0070C0"/>
                </a:solidFill>
                <a:latin typeface="Calibri"/>
                <a:ea typeface="Calibri"/>
                <a:cs typeface="Calibri"/>
                <a:sym typeface="Calibri"/>
              </a:rPr>
              <a:t>B</a:t>
            </a:r>
            <a:r>
              <a:rPr lang="en-US" sz="2000" b="1" i="0" u="none" strike="noStrike" cap="none" dirty="0">
                <a:solidFill>
                  <a:srgbClr val="0070C0"/>
                </a:solidFill>
                <a:latin typeface="Calibri"/>
                <a:ea typeface="Calibri"/>
                <a:cs typeface="Calibri"/>
                <a:sym typeface="Calibri"/>
              </a:rPr>
              <a:t>elieve &amp; Promote</a:t>
            </a:r>
            <a:r>
              <a:rPr lang="en-US" sz="2000" b="0" i="0" u="none" strike="noStrike" cap="none" dirty="0">
                <a:solidFill>
                  <a:srgbClr val="595959"/>
                </a:solidFill>
                <a:latin typeface="Calibri"/>
                <a:ea typeface="Calibri"/>
                <a:cs typeface="Calibri"/>
                <a:sym typeface="Calibri"/>
              </a:rPr>
              <a:t> private sector engagement as an effective PPP strategy to improve the quality and sustainability of </a:t>
            </a:r>
            <a:r>
              <a:rPr lang="en-US" sz="2000" b="0" i="0" u="none" strike="noStrike" cap="none" dirty="0" err="1">
                <a:solidFill>
                  <a:srgbClr val="595959"/>
                </a:solidFill>
                <a:latin typeface="Calibri"/>
                <a:ea typeface="Calibri"/>
                <a:cs typeface="Calibri"/>
                <a:sym typeface="Calibri"/>
              </a:rPr>
              <a:t>hydromet</a:t>
            </a:r>
            <a:r>
              <a:rPr lang="en-US" sz="2000" b="0" i="0" u="none" strike="noStrike" cap="none" dirty="0">
                <a:solidFill>
                  <a:srgbClr val="595959"/>
                </a:solidFill>
                <a:latin typeface="Calibri"/>
                <a:ea typeface="Calibri"/>
                <a:cs typeface="Calibri"/>
                <a:sym typeface="Calibri"/>
              </a:rPr>
              <a:t> services and can help close budgetary, technical and human resource gaps in national public institutions</a:t>
            </a:r>
            <a:endParaRPr dirty="0"/>
          </a:p>
        </p:txBody>
      </p:sp>
      <p:sp>
        <p:nvSpPr>
          <p:cNvPr id="122" name="Google Shape;122;p3"/>
          <p:cNvSpPr/>
          <p:nvPr/>
        </p:nvSpPr>
        <p:spPr>
          <a:xfrm>
            <a:off x="656207" y="4218435"/>
            <a:ext cx="324000" cy="324000"/>
          </a:xfrm>
          <a:prstGeom prst="ellipse">
            <a:avLst/>
          </a:prstGeom>
          <a:solidFill>
            <a:srgbClr val="D0CEC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i="0" u="none" strike="noStrike" cap="none">
              <a:solidFill>
                <a:schemeClr val="lt1"/>
              </a:solidFill>
              <a:latin typeface="Calibri"/>
              <a:ea typeface="Calibri"/>
              <a:cs typeface="Calibri"/>
              <a:sym typeface="Calibri"/>
            </a:endParaRPr>
          </a:p>
        </p:txBody>
      </p:sp>
      <p:pic>
        <p:nvPicPr>
          <p:cNvPr id="132" name="Google Shape;132;p3" descr="Arrow Right with solid fill"/>
          <p:cNvPicPr preferRelativeResize="0"/>
          <p:nvPr/>
        </p:nvPicPr>
        <p:blipFill rotWithShape="1">
          <a:blip r:embed="rId4">
            <a:alphaModFix/>
          </a:blip>
          <a:srcRect/>
          <a:stretch/>
        </p:blipFill>
        <p:spPr>
          <a:xfrm>
            <a:off x="703046" y="4265669"/>
            <a:ext cx="229531" cy="229531"/>
          </a:xfrm>
          <a:prstGeom prst="rect">
            <a:avLst/>
          </a:prstGeom>
          <a:noFill/>
          <a:ln>
            <a:noFill/>
          </a:ln>
        </p:spPr>
      </p:pic>
      <p:sp>
        <p:nvSpPr>
          <p:cNvPr id="133" name="Google Shape;133;p3"/>
          <p:cNvSpPr txBox="1"/>
          <p:nvPr/>
        </p:nvSpPr>
        <p:spPr>
          <a:xfrm>
            <a:off x="0" y="5395865"/>
            <a:ext cx="12191999" cy="2564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1" u="none" strike="noStrike" cap="none" baseline="30000">
                <a:solidFill>
                  <a:srgbClr val="0070C0"/>
                </a:solidFill>
                <a:latin typeface="Calibri"/>
                <a:ea typeface="Calibri"/>
                <a:cs typeface="Calibri"/>
                <a:sym typeface="Calibri"/>
              </a:rPr>
              <a:t>1</a:t>
            </a:r>
            <a:r>
              <a:rPr lang="en-US" sz="1000" b="0" i="1" u="none" strike="noStrike" cap="none">
                <a:solidFill>
                  <a:srgbClr val="3F3F3F"/>
                </a:solidFill>
                <a:latin typeface="Calibri"/>
                <a:ea typeface="Calibri"/>
                <a:cs typeface="Calibri"/>
                <a:sym typeface="Calibri"/>
              </a:rPr>
              <a:t> Publications with WMO &amp; World Bank - Generic Automatic Weather Station (AWS) Tender Specifications; Charting a Course for Sustainable Hydrological and Meteorological Observation Networks in Developing Countries </a:t>
            </a:r>
            <a:endParaRPr/>
          </a:p>
        </p:txBody>
      </p:sp>
      <p:graphicFrame>
        <p:nvGraphicFramePr>
          <p:cNvPr id="2" name="Google Shape;103;p2">
            <a:extLst>
              <a:ext uri="{FF2B5EF4-FFF2-40B4-BE49-F238E27FC236}">
                <a16:creationId xmlns:a16="http://schemas.microsoft.com/office/drawing/2014/main" id="{8EF534AA-18F2-76C8-629E-C9282B165B30}"/>
              </a:ext>
            </a:extLst>
          </p:cNvPr>
          <p:cNvGraphicFramePr/>
          <p:nvPr>
            <p:extLst>
              <p:ext uri="{D42A27DB-BD31-4B8C-83A1-F6EECF244321}">
                <p14:modId xmlns:p14="http://schemas.microsoft.com/office/powerpoint/2010/main" val="3841474125"/>
              </p:ext>
            </p:extLst>
          </p:nvPr>
        </p:nvGraphicFramePr>
        <p:xfrm>
          <a:off x="4572034" y="8012"/>
          <a:ext cx="7619966" cy="396250"/>
        </p:xfrm>
        <a:graphic>
          <a:graphicData uri="http://schemas.openxmlformats.org/drawingml/2006/table">
            <a:tbl>
              <a:tblPr firstRow="1" bandRow="1">
                <a:noFill/>
                <a:tableStyleId>{04034623-1BF8-4AEE-8E71-CC444AB56557}</a:tableStyleId>
              </a:tblPr>
              <a:tblGrid>
                <a:gridCol w="929779">
                  <a:extLst>
                    <a:ext uri="{9D8B030D-6E8A-4147-A177-3AD203B41FA5}">
                      <a16:colId xmlns:a16="http://schemas.microsoft.com/office/drawing/2014/main" val="20000"/>
                    </a:ext>
                  </a:extLst>
                </a:gridCol>
                <a:gridCol w="1018834">
                  <a:extLst>
                    <a:ext uri="{9D8B030D-6E8A-4147-A177-3AD203B41FA5}">
                      <a16:colId xmlns:a16="http://schemas.microsoft.com/office/drawing/2014/main" val="20001"/>
                    </a:ext>
                  </a:extLst>
                </a:gridCol>
                <a:gridCol w="840724">
                  <a:extLst>
                    <a:ext uri="{9D8B030D-6E8A-4147-A177-3AD203B41FA5}">
                      <a16:colId xmlns:a16="http://schemas.microsoft.com/office/drawing/2014/main" val="20002"/>
                    </a:ext>
                  </a:extLst>
                </a:gridCol>
                <a:gridCol w="1060825">
                  <a:extLst>
                    <a:ext uri="{9D8B030D-6E8A-4147-A177-3AD203B41FA5}">
                      <a16:colId xmlns:a16="http://schemas.microsoft.com/office/drawing/2014/main" val="20003"/>
                    </a:ext>
                  </a:extLst>
                </a:gridCol>
                <a:gridCol w="946675">
                  <a:extLst>
                    <a:ext uri="{9D8B030D-6E8A-4147-A177-3AD203B41FA5}">
                      <a16:colId xmlns:a16="http://schemas.microsoft.com/office/drawing/2014/main" val="20004"/>
                    </a:ext>
                  </a:extLst>
                </a:gridCol>
                <a:gridCol w="946675">
                  <a:extLst>
                    <a:ext uri="{9D8B030D-6E8A-4147-A177-3AD203B41FA5}">
                      <a16:colId xmlns:a16="http://schemas.microsoft.com/office/drawing/2014/main" val="3697170818"/>
                    </a:ext>
                  </a:extLst>
                </a:gridCol>
                <a:gridCol w="946675">
                  <a:extLst>
                    <a:ext uri="{9D8B030D-6E8A-4147-A177-3AD203B41FA5}">
                      <a16:colId xmlns:a16="http://schemas.microsoft.com/office/drawing/2014/main" val="2649006107"/>
                    </a:ext>
                  </a:extLst>
                </a:gridCol>
                <a:gridCol w="929779">
                  <a:extLst>
                    <a:ext uri="{9D8B030D-6E8A-4147-A177-3AD203B41FA5}">
                      <a16:colId xmlns:a16="http://schemas.microsoft.com/office/drawing/2014/main" val="20005"/>
                    </a:ext>
                  </a:extLst>
                </a:gridCol>
              </a:tblGrid>
              <a:tr h="223500">
                <a:tc>
                  <a:txBody>
                    <a:bodyPr/>
                    <a:lstStyle/>
                    <a:p>
                      <a:pPr marL="0" marR="0" lvl="0" indent="0" algn="ctr" rtl="0">
                        <a:spcBef>
                          <a:spcPts val="0"/>
                        </a:spcBef>
                        <a:spcAft>
                          <a:spcPts val="0"/>
                        </a:spcAft>
                        <a:buNone/>
                      </a:pPr>
                      <a:r>
                        <a:rPr lang="en-US" sz="1000" u="none" strike="noStrike" cap="none" dirty="0">
                          <a:solidFill>
                            <a:srgbClr val="757070"/>
                          </a:solidFill>
                        </a:rPr>
                        <a:t>Who We Are</a:t>
                      </a:r>
                      <a:endParaRPr dirty="0"/>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Our Core Values</a:t>
                      </a:r>
                      <a:endParaRPr sz="1000" u="none" strike="noStrike" cap="none" dirty="0">
                        <a:solidFill>
                          <a:srgbClr val="757070"/>
                        </a:solidFill>
                      </a:endParaRPr>
                    </a:p>
                  </a:txBody>
                  <a:tcPr marL="91450" marR="91450" marT="45725" marB="45725">
                    <a:solidFill>
                      <a:schemeClr val="accent1">
                        <a:lumMod val="20000"/>
                        <a:lumOff val="80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Governance</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Activities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Membership</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Challenges</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Value Proposition</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Contact Info</a:t>
                      </a:r>
                      <a:endParaRPr dirty="0"/>
                    </a:p>
                  </a:txBody>
                  <a:tcPr marL="91450" marR="91450" marT="45725" marB="45725">
                    <a:solidFill>
                      <a:srgbClr val="F2F2F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4"/>
          <p:cNvSpPr/>
          <p:nvPr/>
        </p:nvSpPr>
        <p:spPr>
          <a:xfrm>
            <a:off x="0" y="1253286"/>
            <a:ext cx="6096000" cy="5604712"/>
          </a:xfrm>
          <a:prstGeom prst="rect">
            <a:avLst/>
          </a:prstGeom>
          <a:solidFill>
            <a:srgbClr val="C8DFF6">
              <a:alpha val="31764"/>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1" name="Google Shape;141;p4"/>
          <p:cNvGrpSpPr/>
          <p:nvPr/>
        </p:nvGrpSpPr>
        <p:grpSpPr>
          <a:xfrm>
            <a:off x="164036" y="5380185"/>
            <a:ext cx="2116952" cy="2005025"/>
            <a:chOff x="0" y="-66675"/>
            <a:chExt cx="812800" cy="879475"/>
          </a:xfrm>
        </p:grpSpPr>
        <p:sp>
          <p:nvSpPr>
            <p:cNvPr id="142" name="Google Shape;142;p4"/>
            <p:cNvSpPr/>
            <p:nvPr/>
          </p:nvSpPr>
          <p:spPr>
            <a:xfrm>
              <a:off x="0" y="-23342"/>
              <a:ext cx="39605" cy="456180"/>
            </a:xfrm>
            <a:custGeom>
              <a:avLst/>
              <a:gdLst/>
              <a:ahLst/>
              <a:cxnLst/>
              <a:rect l="l" t="t" r="r" b="b"/>
              <a:pathLst>
                <a:path w="31087" h="538239" extrusionOk="0">
                  <a:moveTo>
                    <a:pt x="0" y="0"/>
                  </a:moveTo>
                  <a:lnTo>
                    <a:pt x="31087" y="0"/>
                  </a:lnTo>
                  <a:lnTo>
                    <a:pt x="31087" y="538239"/>
                  </a:lnTo>
                  <a:lnTo>
                    <a:pt x="0" y="538239"/>
                  </a:lnTo>
                  <a:close/>
                </a:path>
              </a:pathLst>
            </a:custGeom>
            <a:solidFill>
              <a:srgbClr val="00529C"/>
            </a:solidFill>
            <a:ln>
              <a:noFill/>
            </a:ln>
          </p:spPr>
        </p:sp>
        <p:sp>
          <p:nvSpPr>
            <p:cNvPr id="143" name="Google Shape;143;p4"/>
            <p:cNvSpPr txBox="1"/>
            <p:nvPr/>
          </p:nvSpPr>
          <p:spPr>
            <a:xfrm>
              <a:off x="0" y="-66675"/>
              <a:ext cx="812800" cy="879475"/>
            </a:xfrm>
            <a:prstGeom prst="rect">
              <a:avLst/>
            </a:prstGeom>
            <a:noFill/>
            <a:ln>
              <a:noFill/>
            </a:ln>
          </p:spPr>
          <p:txBody>
            <a:bodyPr spcFirstLastPara="1" wrap="square" lIns="33850" tIns="33850" rIns="33850" bIns="33850" anchor="ctr" anchorCtr="0">
              <a:noAutofit/>
            </a:bodyPr>
            <a:lstStyle/>
            <a:p>
              <a:pPr marL="0" marR="0" lvl="0" indent="0" algn="ctr" rtl="0">
                <a:lnSpc>
                  <a:spcPct val="207502"/>
                </a:lnSpc>
                <a:spcBef>
                  <a:spcPts val="0"/>
                </a:spcBef>
                <a:spcAft>
                  <a:spcPts val="0"/>
                </a:spcAft>
                <a:buNone/>
              </a:pPr>
              <a:endParaRPr sz="933" b="0" i="0" u="none" strike="noStrike" cap="none">
                <a:solidFill>
                  <a:schemeClr val="dk1"/>
                </a:solidFill>
                <a:latin typeface="Calibri"/>
                <a:ea typeface="Calibri"/>
                <a:cs typeface="Calibri"/>
                <a:sym typeface="Calibri"/>
              </a:endParaRPr>
            </a:p>
          </p:txBody>
        </p:sp>
      </p:grpSp>
      <p:grpSp>
        <p:nvGrpSpPr>
          <p:cNvPr id="144" name="Google Shape;144;p4"/>
          <p:cNvGrpSpPr/>
          <p:nvPr/>
        </p:nvGrpSpPr>
        <p:grpSpPr>
          <a:xfrm>
            <a:off x="-1" y="1485900"/>
            <a:ext cx="6077719" cy="5048031"/>
            <a:chOff x="-1" y="1787182"/>
            <a:chExt cx="4558289" cy="3119806"/>
          </a:xfrm>
        </p:grpSpPr>
        <p:sp>
          <p:nvSpPr>
            <p:cNvPr id="145" name="Google Shape;145;p4"/>
            <p:cNvSpPr txBox="1"/>
            <p:nvPr/>
          </p:nvSpPr>
          <p:spPr>
            <a:xfrm>
              <a:off x="-1" y="1787182"/>
              <a:ext cx="4558289" cy="276999"/>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400" b="1" i="0" u="sng" strike="noStrike" cap="none">
                  <a:solidFill>
                    <a:srgbClr val="4B5C5D"/>
                  </a:solidFill>
                  <a:latin typeface="Arial"/>
                  <a:ea typeface="Arial"/>
                  <a:cs typeface="Arial"/>
                  <a:sym typeface="Arial"/>
                </a:rPr>
                <a:t>GOVERNANCE</a:t>
              </a:r>
              <a:endParaRPr/>
            </a:p>
          </p:txBody>
        </p:sp>
        <p:sp>
          <p:nvSpPr>
            <p:cNvPr id="146" name="Google Shape;146;p4"/>
            <p:cNvSpPr txBox="1"/>
            <p:nvPr/>
          </p:nvSpPr>
          <p:spPr>
            <a:xfrm>
              <a:off x="268966" y="2211226"/>
              <a:ext cx="3933058" cy="142660"/>
            </a:xfrm>
            <a:prstGeom prst="rect">
              <a:avLst/>
            </a:prstGeom>
            <a:noFill/>
            <a:ln>
              <a:noFill/>
            </a:ln>
          </p:spPr>
          <p:txBody>
            <a:bodyPr spcFirstLastPara="1" wrap="square" lIns="0" tIns="0" rIns="0" bIns="0" anchor="t" anchorCtr="0">
              <a:spAutoFit/>
            </a:bodyPr>
            <a:lstStyle/>
            <a:p>
              <a:pPr marL="0" marR="0" lvl="0" indent="0" algn="l" rtl="0">
                <a:lnSpc>
                  <a:spcPct val="113312"/>
                </a:lnSpc>
                <a:spcBef>
                  <a:spcPts val="0"/>
                </a:spcBef>
                <a:spcAft>
                  <a:spcPts val="0"/>
                </a:spcAft>
                <a:buNone/>
              </a:pPr>
              <a:r>
                <a:rPr lang="en-US" sz="1600" b="1" i="0" u="none" strike="noStrike" cap="none">
                  <a:solidFill>
                    <a:srgbClr val="045D8D"/>
                  </a:solidFill>
                  <a:latin typeface="Arial"/>
                  <a:ea typeface="Arial"/>
                  <a:cs typeface="Arial"/>
                  <a:sym typeface="Arial"/>
                </a:rPr>
                <a:t>General Assembly</a:t>
              </a:r>
              <a:endParaRPr/>
            </a:p>
          </p:txBody>
        </p:sp>
        <p:sp>
          <p:nvSpPr>
            <p:cNvPr id="147" name="Google Shape;147;p4"/>
            <p:cNvSpPr txBox="1"/>
            <p:nvPr/>
          </p:nvSpPr>
          <p:spPr>
            <a:xfrm>
              <a:off x="264639" y="2385589"/>
              <a:ext cx="3937385" cy="504066"/>
            </a:xfrm>
            <a:prstGeom prst="rect">
              <a:avLst/>
            </a:prstGeom>
            <a:noFill/>
            <a:ln>
              <a:noFill/>
            </a:ln>
          </p:spPr>
          <p:txBody>
            <a:bodyPr spcFirstLastPara="1" wrap="square" lIns="0" tIns="0" rIns="0" bIns="0" anchor="t" anchorCtr="0">
              <a:spAutoFit/>
            </a:bodyPr>
            <a:lstStyle/>
            <a:p>
              <a:pPr marL="228594" marR="0" lvl="0" indent="-228594" algn="l" rtl="0">
                <a:spcBef>
                  <a:spcPts val="0"/>
                </a:spcBef>
                <a:spcAft>
                  <a:spcPts val="0"/>
                </a:spcAft>
                <a:buClr>
                  <a:srgbClr val="2D4142"/>
                </a:buClr>
                <a:buSzPts val="1600"/>
                <a:buFont typeface="Noto Sans Symbols"/>
                <a:buChar char="❑"/>
              </a:pPr>
              <a:r>
                <a:rPr lang="en-US" sz="1600" b="0" i="0" u="none" strike="noStrike" cap="none">
                  <a:solidFill>
                    <a:srgbClr val="2D4142"/>
                  </a:solidFill>
                  <a:latin typeface="Arial"/>
                  <a:ea typeface="Arial"/>
                  <a:cs typeface="Arial"/>
                  <a:sym typeface="Arial"/>
                </a:rPr>
                <a:t>Primary governing body</a:t>
              </a:r>
              <a:endParaRPr/>
            </a:p>
            <a:p>
              <a:pPr marL="228594" marR="0" lvl="0" indent="-228594" algn="l" rtl="0">
                <a:spcBef>
                  <a:spcPts val="300"/>
                </a:spcBef>
                <a:spcAft>
                  <a:spcPts val="0"/>
                </a:spcAft>
                <a:buClr>
                  <a:srgbClr val="2D4142"/>
                </a:buClr>
                <a:buSzPts val="1600"/>
                <a:buFont typeface="Noto Sans Symbols"/>
                <a:buChar char="❑"/>
              </a:pPr>
              <a:r>
                <a:rPr lang="en-US" sz="1600" b="0" i="0" u="none" strike="noStrike" cap="none">
                  <a:solidFill>
                    <a:srgbClr val="2D4142"/>
                  </a:solidFill>
                  <a:latin typeface="Arial"/>
                  <a:ea typeface="Arial"/>
                  <a:cs typeface="Arial"/>
                  <a:sym typeface="Arial"/>
                </a:rPr>
                <a:t>Comprises of one representative per member company</a:t>
              </a:r>
              <a:endParaRPr/>
            </a:p>
            <a:p>
              <a:pPr marL="228594" marR="0" lvl="0" indent="-228594" algn="l" rtl="0">
                <a:spcBef>
                  <a:spcPts val="300"/>
                </a:spcBef>
                <a:spcAft>
                  <a:spcPts val="0"/>
                </a:spcAft>
                <a:buClr>
                  <a:srgbClr val="2D4142"/>
                </a:buClr>
                <a:buSzPts val="1600"/>
                <a:buFont typeface="Noto Sans Symbols"/>
                <a:buChar char="❑"/>
              </a:pPr>
              <a:r>
                <a:rPr lang="en-US" sz="1600" b="0" i="0" u="none" strike="noStrike" cap="none">
                  <a:solidFill>
                    <a:srgbClr val="2D4142"/>
                  </a:solidFill>
                  <a:latin typeface="Arial"/>
                  <a:ea typeface="Arial"/>
                  <a:cs typeface="Arial"/>
                  <a:sym typeface="Arial"/>
                </a:rPr>
                <a:t>Meets once a year</a:t>
              </a:r>
              <a:endParaRPr/>
            </a:p>
          </p:txBody>
        </p:sp>
        <p:sp>
          <p:nvSpPr>
            <p:cNvPr id="148" name="Google Shape;148;p4"/>
            <p:cNvSpPr/>
            <p:nvPr/>
          </p:nvSpPr>
          <p:spPr>
            <a:xfrm rot="10800000">
              <a:off x="4380600" y="3151526"/>
              <a:ext cx="114941" cy="899278"/>
            </a:xfrm>
            <a:custGeom>
              <a:avLst/>
              <a:gdLst/>
              <a:ahLst/>
              <a:cxnLst/>
              <a:rect l="l" t="t" r="r" b="b"/>
              <a:pathLst>
                <a:path w="31087" h="538239" extrusionOk="0">
                  <a:moveTo>
                    <a:pt x="0" y="0"/>
                  </a:moveTo>
                  <a:lnTo>
                    <a:pt x="31087" y="0"/>
                  </a:lnTo>
                  <a:lnTo>
                    <a:pt x="31087" y="538239"/>
                  </a:lnTo>
                  <a:lnTo>
                    <a:pt x="0" y="538239"/>
                  </a:lnTo>
                  <a:close/>
                </a:path>
              </a:pathLst>
            </a:custGeom>
            <a:solidFill>
              <a:srgbClr val="00529C"/>
            </a:solidFill>
            <a:ln>
              <a:noFill/>
            </a:ln>
          </p:spPr>
        </p:sp>
        <p:sp>
          <p:nvSpPr>
            <p:cNvPr id="149" name="Google Shape;149;p4"/>
            <p:cNvSpPr txBox="1"/>
            <p:nvPr/>
          </p:nvSpPr>
          <p:spPr>
            <a:xfrm rot="10800000">
              <a:off x="2850180" y="2956624"/>
              <a:ext cx="1587715" cy="1020500"/>
            </a:xfrm>
            <a:prstGeom prst="rect">
              <a:avLst/>
            </a:prstGeom>
            <a:noFill/>
            <a:ln>
              <a:noFill/>
            </a:ln>
          </p:spPr>
          <p:txBody>
            <a:bodyPr spcFirstLastPara="1" wrap="square" lIns="33850" tIns="33850" rIns="33850" bIns="33850" anchor="ctr" anchorCtr="0">
              <a:noAutofit/>
            </a:bodyPr>
            <a:lstStyle/>
            <a:p>
              <a:pPr marL="0" marR="0" lvl="0" indent="0" algn="ctr" rtl="0">
                <a:lnSpc>
                  <a:spcPct val="207502"/>
                </a:lnSpc>
                <a:spcBef>
                  <a:spcPts val="0"/>
                </a:spcBef>
                <a:spcAft>
                  <a:spcPts val="0"/>
                </a:spcAft>
                <a:buNone/>
              </a:pPr>
              <a:endParaRPr sz="933" b="0" i="0" u="none" strike="noStrike" cap="none">
                <a:solidFill>
                  <a:schemeClr val="dk1"/>
                </a:solidFill>
                <a:latin typeface="Calibri"/>
                <a:ea typeface="Calibri"/>
                <a:cs typeface="Calibri"/>
                <a:sym typeface="Calibri"/>
              </a:endParaRPr>
            </a:p>
          </p:txBody>
        </p:sp>
        <p:sp>
          <p:nvSpPr>
            <p:cNvPr id="150" name="Google Shape;150;p4"/>
            <p:cNvSpPr txBox="1"/>
            <p:nvPr/>
          </p:nvSpPr>
          <p:spPr>
            <a:xfrm>
              <a:off x="1951832" y="3139777"/>
              <a:ext cx="2351404" cy="142660"/>
            </a:xfrm>
            <a:prstGeom prst="rect">
              <a:avLst/>
            </a:prstGeom>
            <a:noFill/>
            <a:ln>
              <a:noFill/>
            </a:ln>
          </p:spPr>
          <p:txBody>
            <a:bodyPr spcFirstLastPara="1" wrap="square" lIns="0" tIns="0" rIns="0" bIns="0" anchor="t" anchorCtr="0">
              <a:spAutoFit/>
            </a:bodyPr>
            <a:lstStyle/>
            <a:p>
              <a:pPr marL="0" marR="0" lvl="0" indent="0" algn="r" rtl="0">
                <a:lnSpc>
                  <a:spcPct val="113312"/>
                </a:lnSpc>
                <a:spcBef>
                  <a:spcPts val="0"/>
                </a:spcBef>
                <a:spcAft>
                  <a:spcPts val="0"/>
                </a:spcAft>
                <a:buNone/>
              </a:pPr>
              <a:r>
                <a:rPr lang="en-US" sz="1600" b="1" i="0" u="none" strike="noStrike" cap="none">
                  <a:solidFill>
                    <a:srgbClr val="045D8D"/>
                  </a:solidFill>
                  <a:latin typeface="Arial"/>
                  <a:ea typeface="Arial"/>
                  <a:cs typeface="Arial"/>
                  <a:sym typeface="Arial"/>
                </a:rPr>
                <a:t>Governing Council</a:t>
              </a:r>
              <a:endParaRPr/>
            </a:p>
          </p:txBody>
        </p:sp>
        <p:sp>
          <p:nvSpPr>
            <p:cNvPr id="151" name="Google Shape;151;p4"/>
            <p:cNvSpPr txBox="1"/>
            <p:nvPr/>
          </p:nvSpPr>
          <p:spPr>
            <a:xfrm>
              <a:off x="165538" y="3351139"/>
              <a:ext cx="4137698" cy="618194"/>
            </a:xfrm>
            <a:prstGeom prst="rect">
              <a:avLst/>
            </a:prstGeom>
            <a:noFill/>
            <a:ln>
              <a:noFill/>
            </a:ln>
          </p:spPr>
          <p:txBody>
            <a:bodyPr spcFirstLastPara="1" wrap="square" lIns="0" tIns="0" rIns="0" bIns="0" anchor="t" anchorCtr="0">
              <a:spAutoFit/>
            </a:bodyPr>
            <a:lstStyle/>
            <a:p>
              <a:pPr marL="228594" marR="0" lvl="0" indent="-228594" algn="l" rtl="0">
                <a:lnSpc>
                  <a:spcPct val="113312"/>
                </a:lnSpc>
                <a:spcBef>
                  <a:spcPts val="0"/>
                </a:spcBef>
                <a:spcAft>
                  <a:spcPts val="0"/>
                </a:spcAft>
                <a:buClr>
                  <a:srgbClr val="2D4142"/>
                </a:buClr>
                <a:buSzPts val="1600"/>
                <a:buFont typeface="Noto Sans Symbols"/>
                <a:buChar char="❑"/>
              </a:pPr>
              <a:r>
                <a:rPr lang="en-US" sz="1600" b="0" i="0" u="none" strike="noStrike" cap="none">
                  <a:solidFill>
                    <a:srgbClr val="2D4142"/>
                  </a:solidFill>
                  <a:latin typeface="Arial"/>
                  <a:ea typeface="Arial"/>
                  <a:cs typeface="Arial"/>
                  <a:sym typeface="Arial"/>
                </a:rPr>
                <a:t>Made up of 9 elected Members </a:t>
              </a:r>
              <a:endParaRPr/>
            </a:p>
            <a:p>
              <a:pPr marL="228594" marR="0" lvl="0" indent="-228594" algn="l" rtl="0">
                <a:lnSpc>
                  <a:spcPct val="113312"/>
                </a:lnSpc>
                <a:spcBef>
                  <a:spcPts val="300"/>
                </a:spcBef>
                <a:spcAft>
                  <a:spcPts val="0"/>
                </a:spcAft>
                <a:buClr>
                  <a:srgbClr val="2D4142"/>
                </a:buClr>
                <a:buSzPts val="1600"/>
                <a:buFont typeface="Noto Sans Symbols"/>
                <a:buChar char="❑"/>
              </a:pPr>
              <a:r>
                <a:rPr lang="en-US" sz="1600" b="0" i="0" u="none" strike="noStrike" cap="none">
                  <a:solidFill>
                    <a:srgbClr val="2D4142"/>
                  </a:solidFill>
                  <a:latin typeface="Arial"/>
                  <a:ea typeface="Arial"/>
                  <a:cs typeface="Arial"/>
                  <a:sym typeface="Arial"/>
                </a:rPr>
                <a:t>Ensures guidance, coordination, oversight and leads HMEI initiatives &amp; projects</a:t>
              </a:r>
              <a:endParaRPr/>
            </a:p>
            <a:p>
              <a:pPr marL="228594" marR="0" lvl="0" indent="-228594" algn="l" rtl="0">
                <a:lnSpc>
                  <a:spcPct val="113312"/>
                </a:lnSpc>
                <a:spcBef>
                  <a:spcPts val="300"/>
                </a:spcBef>
                <a:spcAft>
                  <a:spcPts val="0"/>
                </a:spcAft>
                <a:buClr>
                  <a:srgbClr val="2D4142"/>
                </a:buClr>
                <a:buSzPts val="1600"/>
                <a:buFont typeface="Noto Sans Symbols"/>
                <a:buChar char="❑"/>
              </a:pPr>
              <a:r>
                <a:rPr lang="en-US" sz="1600" b="0" i="0" u="none" strike="noStrike" cap="none">
                  <a:solidFill>
                    <a:srgbClr val="2D4142"/>
                  </a:solidFill>
                  <a:latin typeface="Arial"/>
                  <a:ea typeface="Arial"/>
                  <a:cs typeface="Arial"/>
                  <a:sym typeface="Arial"/>
                </a:rPr>
                <a:t>Meets once a month</a:t>
              </a:r>
              <a:endParaRPr/>
            </a:p>
          </p:txBody>
        </p:sp>
        <p:sp>
          <p:nvSpPr>
            <p:cNvPr id="152" name="Google Shape;152;p4"/>
            <p:cNvSpPr txBox="1"/>
            <p:nvPr/>
          </p:nvSpPr>
          <p:spPr>
            <a:xfrm>
              <a:off x="267768" y="4218206"/>
              <a:ext cx="4035468" cy="142660"/>
            </a:xfrm>
            <a:prstGeom prst="rect">
              <a:avLst/>
            </a:prstGeom>
            <a:noFill/>
            <a:ln>
              <a:noFill/>
            </a:ln>
          </p:spPr>
          <p:txBody>
            <a:bodyPr spcFirstLastPara="1" wrap="square" lIns="0" tIns="0" rIns="0" bIns="0" anchor="t" anchorCtr="0">
              <a:spAutoFit/>
            </a:bodyPr>
            <a:lstStyle/>
            <a:p>
              <a:pPr marL="0" marR="0" lvl="0" indent="0" algn="l" rtl="0">
                <a:lnSpc>
                  <a:spcPct val="113312"/>
                </a:lnSpc>
                <a:spcBef>
                  <a:spcPts val="0"/>
                </a:spcBef>
                <a:spcAft>
                  <a:spcPts val="0"/>
                </a:spcAft>
                <a:buNone/>
              </a:pPr>
              <a:r>
                <a:rPr lang="en-US" sz="1600" b="1" i="0" u="none" strike="noStrike" cap="none">
                  <a:solidFill>
                    <a:srgbClr val="045D8D"/>
                  </a:solidFill>
                  <a:latin typeface="Arial"/>
                  <a:ea typeface="Arial"/>
                  <a:cs typeface="Arial"/>
                  <a:sym typeface="Arial"/>
                </a:rPr>
                <a:t>Secretariat</a:t>
              </a:r>
              <a:endParaRPr/>
            </a:p>
          </p:txBody>
        </p:sp>
        <p:sp>
          <p:nvSpPr>
            <p:cNvPr id="153" name="Google Shape;153;p4"/>
            <p:cNvSpPr txBox="1"/>
            <p:nvPr/>
          </p:nvSpPr>
          <p:spPr>
            <a:xfrm>
              <a:off x="264639" y="4431455"/>
              <a:ext cx="4035468" cy="475533"/>
            </a:xfrm>
            <a:prstGeom prst="rect">
              <a:avLst/>
            </a:prstGeom>
            <a:noFill/>
            <a:ln>
              <a:noFill/>
            </a:ln>
          </p:spPr>
          <p:txBody>
            <a:bodyPr spcFirstLastPara="1" wrap="square" lIns="0" tIns="0" rIns="0" bIns="0" anchor="t" anchorCtr="0">
              <a:spAutoFit/>
            </a:bodyPr>
            <a:lstStyle/>
            <a:p>
              <a:pPr marL="228594" marR="0" lvl="0" indent="-228594" algn="l" rtl="0">
                <a:lnSpc>
                  <a:spcPct val="113312"/>
                </a:lnSpc>
                <a:spcBef>
                  <a:spcPts val="0"/>
                </a:spcBef>
                <a:spcAft>
                  <a:spcPts val="0"/>
                </a:spcAft>
                <a:buClr>
                  <a:srgbClr val="2D4142"/>
                </a:buClr>
                <a:buSzPts val="1600"/>
                <a:buFont typeface="Noto Sans Symbols"/>
                <a:buChar char="❑"/>
              </a:pPr>
              <a:r>
                <a:rPr lang="en-US" sz="1600" b="0" i="0" u="none" strike="noStrike" cap="none">
                  <a:solidFill>
                    <a:srgbClr val="2D4142"/>
                  </a:solidFill>
                  <a:latin typeface="Arial"/>
                  <a:ea typeface="Arial"/>
                  <a:cs typeface="Arial"/>
                  <a:sym typeface="Arial"/>
                </a:rPr>
                <a:t>Ensures day-to-day operations</a:t>
              </a:r>
              <a:endParaRPr/>
            </a:p>
            <a:p>
              <a:pPr marL="228594" marR="0" lvl="0" indent="-228594" algn="l" rtl="0">
                <a:lnSpc>
                  <a:spcPct val="113312"/>
                </a:lnSpc>
                <a:spcBef>
                  <a:spcPts val="300"/>
                </a:spcBef>
                <a:spcAft>
                  <a:spcPts val="0"/>
                </a:spcAft>
                <a:buClr>
                  <a:srgbClr val="2D4142"/>
                </a:buClr>
                <a:buSzPts val="1600"/>
                <a:buFont typeface="Noto Sans Symbols"/>
                <a:buChar char="❑"/>
              </a:pPr>
              <a:r>
                <a:rPr lang="en-US" sz="1600" b="0" i="0" u="none" strike="noStrike" cap="none">
                  <a:solidFill>
                    <a:srgbClr val="2D4142"/>
                  </a:solidFill>
                  <a:latin typeface="Arial"/>
                  <a:ea typeface="Arial"/>
                  <a:cs typeface="Arial"/>
                  <a:sym typeface="Arial"/>
                </a:rPr>
                <a:t>Staffed with Executive Secretary and Administrator</a:t>
              </a:r>
              <a:endParaRPr/>
            </a:p>
            <a:p>
              <a:pPr marL="228594" marR="0" lvl="0" indent="-228594" algn="l" rtl="0">
                <a:lnSpc>
                  <a:spcPct val="113312"/>
                </a:lnSpc>
                <a:spcBef>
                  <a:spcPts val="300"/>
                </a:spcBef>
                <a:spcAft>
                  <a:spcPts val="0"/>
                </a:spcAft>
                <a:buClr>
                  <a:srgbClr val="2D4142"/>
                </a:buClr>
                <a:buSzPts val="1600"/>
                <a:buFont typeface="Noto Sans Symbols"/>
                <a:buChar char="❑"/>
              </a:pPr>
              <a:r>
                <a:rPr lang="en-US" sz="1600" b="0" i="0" u="none" strike="noStrike" cap="none">
                  <a:solidFill>
                    <a:srgbClr val="2D4142"/>
                  </a:solidFill>
                  <a:latin typeface="Arial"/>
                  <a:ea typeface="Arial"/>
                  <a:cs typeface="Arial"/>
                  <a:sym typeface="Arial"/>
                </a:rPr>
                <a:t>Located at WMO HQ in Geneva</a:t>
              </a:r>
              <a:endParaRPr/>
            </a:p>
          </p:txBody>
        </p:sp>
        <p:sp>
          <p:nvSpPr>
            <p:cNvPr id="154" name="Google Shape;154;p4"/>
            <p:cNvSpPr/>
            <p:nvPr/>
          </p:nvSpPr>
          <p:spPr>
            <a:xfrm>
              <a:off x="117940" y="2225678"/>
              <a:ext cx="82450" cy="663976"/>
            </a:xfrm>
            <a:custGeom>
              <a:avLst/>
              <a:gdLst/>
              <a:ahLst/>
              <a:cxnLst/>
              <a:rect l="l" t="t" r="r" b="b"/>
              <a:pathLst>
                <a:path w="31087" h="538239" extrusionOk="0">
                  <a:moveTo>
                    <a:pt x="0" y="0"/>
                  </a:moveTo>
                  <a:lnTo>
                    <a:pt x="31087" y="0"/>
                  </a:lnTo>
                  <a:lnTo>
                    <a:pt x="31087" y="538239"/>
                  </a:lnTo>
                  <a:lnTo>
                    <a:pt x="0" y="538239"/>
                  </a:lnTo>
                  <a:close/>
                </a:path>
              </a:pathLst>
            </a:custGeom>
            <a:solidFill>
              <a:srgbClr val="00529C"/>
            </a:solidFill>
            <a:ln>
              <a:noFill/>
            </a:ln>
          </p:spPr>
        </p:sp>
      </p:grpSp>
      <p:sp>
        <p:nvSpPr>
          <p:cNvPr id="155" name="Google Shape;155;p4"/>
          <p:cNvSpPr/>
          <p:nvPr/>
        </p:nvSpPr>
        <p:spPr>
          <a:xfrm>
            <a:off x="6096000" y="1253286"/>
            <a:ext cx="6082677" cy="5604712"/>
          </a:xfrm>
          <a:prstGeom prst="rect">
            <a:avLst/>
          </a:prstGeom>
          <a:solidFill>
            <a:srgbClr val="262626">
              <a:alpha val="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6" name="Google Shape;156;p4"/>
          <p:cNvGrpSpPr/>
          <p:nvPr/>
        </p:nvGrpSpPr>
        <p:grpSpPr>
          <a:xfrm>
            <a:off x="6340504" y="2397741"/>
            <a:ext cx="2567805" cy="3290145"/>
            <a:chOff x="0" y="-66675"/>
            <a:chExt cx="812800" cy="879475"/>
          </a:xfrm>
        </p:grpSpPr>
        <p:sp>
          <p:nvSpPr>
            <p:cNvPr id="157" name="Google Shape;157;p4"/>
            <p:cNvSpPr/>
            <p:nvPr/>
          </p:nvSpPr>
          <p:spPr>
            <a:xfrm>
              <a:off x="0" y="0"/>
              <a:ext cx="36403" cy="812800"/>
            </a:xfrm>
            <a:custGeom>
              <a:avLst/>
              <a:gdLst/>
              <a:ahLst/>
              <a:cxnLst/>
              <a:rect l="l" t="t" r="r" b="b"/>
              <a:pathLst>
                <a:path w="31242" h="259992" extrusionOk="0">
                  <a:moveTo>
                    <a:pt x="0" y="0"/>
                  </a:moveTo>
                  <a:lnTo>
                    <a:pt x="31242" y="0"/>
                  </a:lnTo>
                  <a:lnTo>
                    <a:pt x="31242" y="259992"/>
                  </a:lnTo>
                  <a:lnTo>
                    <a:pt x="0" y="259992"/>
                  </a:lnTo>
                  <a:close/>
                </a:path>
              </a:pathLst>
            </a:custGeom>
            <a:solidFill>
              <a:srgbClr val="595959">
                <a:alpha val="93725"/>
              </a:srgbClr>
            </a:solidFill>
            <a:ln>
              <a:noFill/>
            </a:ln>
          </p:spPr>
        </p:sp>
        <p:sp>
          <p:nvSpPr>
            <p:cNvPr id="158" name="Google Shape;158;p4"/>
            <p:cNvSpPr txBox="1"/>
            <p:nvPr/>
          </p:nvSpPr>
          <p:spPr>
            <a:xfrm>
              <a:off x="0" y="-66675"/>
              <a:ext cx="812800" cy="879475"/>
            </a:xfrm>
            <a:prstGeom prst="rect">
              <a:avLst/>
            </a:prstGeom>
            <a:noFill/>
            <a:ln>
              <a:noFill/>
            </a:ln>
          </p:spPr>
          <p:txBody>
            <a:bodyPr spcFirstLastPara="1" wrap="square" lIns="33850" tIns="33850" rIns="33850" bIns="33850" anchor="ctr" anchorCtr="0">
              <a:noAutofit/>
            </a:bodyPr>
            <a:lstStyle/>
            <a:p>
              <a:pPr marL="0" marR="0" lvl="0" indent="0" algn="ctr" rtl="0">
                <a:lnSpc>
                  <a:spcPct val="207502"/>
                </a:lnSpc>
                <a:spcBef>
                  <a:spcPts val="0"/>
                </a:spcBef>
                <a:spcAft>
                  <a:spcPts val="0"/>
                </a:spcAft>
                <a:buNone/>
              </a:pPr>
              <a:endParaRPr sz="933" b="0" i="0" u="none" strike="noStrike" cap="none">
                <a:solidFill>
                  <a:schemeClr val="dk1"/>
                </a:solidFill>
                <a:latin typeface="Calibri"/>
                <a:ea typeface="Calibri"/>
                <a:cs typeface="Calibri"/>
                <a:sym typeface="Calibri"/>
              </a:endParaRPr>
            </a:p>
          </p:txBody>
        </p:sp>
      </p:grpSp>
      <p:sp>
        <p:nvSpPr>
          <p:cNvPr id="159" name="Google Shape;159;p4"/>
          <p:cNvSpPr txBox="1"/>
          <p:nvPr/>
        </p:nvSpPr>
        <p:spPr>
          <a:xfrm>
            <a:off x="6596911" y="2635585"/>
            <a:ext cx="4314891" cy="3405035"/>
          </a:xfrm>
          <a:prstGeom prst="rect">
            <a:avLst/>
          </a:prstGeom>
          <a:noFill/>
          <a:ln>
            <a:noFill/>
          </a:ln>
        </p:spPr>
        <p:txBody>
          <a:bodyPr spcFirstLastPara="1" wrap="square" lIns="0" tIns="0" rIns="0" bIns="0" anchor="t" anchorCtr="0">
            <a:spAutoFit/>
          </a:bodyPr>
          <a:lstStyle/>
          <a:p>
            <a:pPr marL="285750" marR="0" lvl="0" indent="-285750" algn="l" rtl="0">
              <a:spcBef>
                <a:spcPts val="0"/>
              </a:spcBef>
              <a:spcAft>
                <a:spcPts val="0"/>
              </a:spcAft>
              <a:buClr>
                <a:srgbClr val="045D8D"/>
              </a:buClr>
              <a:buSzPts val="1800"/>
              <a:buFont typeface="Noto Sans Symbols"/>
              <a:buChar char="❑"/>
            </a:pPr>
            <a:r>
              <a:rPr lang="en-US" sz="1800" b="0" i="0" u="none" strike="noStrike" cap="none" dirty="0">
                <a:solidFill>
                  <a:srgbClr val="045D8D"/>
                </a:solidFill>
                <a:latin typeface="Arial"/>
                <a:ea typeface="Arial"/>
                <a:cs typeface="Arial"/>
                <a:sym typeface="Arial"/>
              </a:rPr>
              <a:t>Chair </a:t>
            </a:r>
            <a:endParaRPr dirty="0"/>
          </a:p>
          <a:p>
            <a:pPr marL="285750" marR="0" lvl="0" indent="-285750" algn="l" rtl="0">
              <a:spcBef>
                <a:spcPts val="600"/>
              </a:spcBef>
              <a:spcAft>
                <a:spcPts val="0"/>
              </a:spcAft>
              <a:buClr>
                <a:srgbClr val="045D8D"/>
              </a:buClr>
              <a:buSzPts val="1800"/>
              <a:buFont typeface="Noto Sans Symbols"/>
              <a:buChar char="❑"/>
            </a:pPr>
            <a:r>
              <a:rPr lang="en-US" sz="1800" b="0" i="0" u="none" strike="noStrike" cap="none" dirty="0">
                <a:solidFill>
                  <a:srgbClr val="045D8D"/>
                </a:solidFill>
                <a:latin typeface="Arial"/>
                <a:ea typeface="Arial"/>
                <a:cs typeface="Arial"/>
                <a:sym typeface="Arial"/>
              </a:rPr>
              <a:t>Vice Chair</a:t>
            </a:r>
            <a:endParaRPr dirty="0"/>
          </a:p>
          <a:p>
            <a:pPr marL="285750" marR="0" lvl="0" indent="-285750" algn="l" rtl="0">
              <a:spcBef>
                <a:spcPts val="600"/>
              </a:spcBef>
              <a:spcAft>
                <a:spcPts val="0"/>
              </a:spcAft>
              <a:buClr>
                <a:srgbClr val="045D8D"/>
              </a:buClr>
              <a:buSzPts val="1800"/>
              <a:buFont typeface="Noto Sans Symbols"/>
              <a:buChar char="❑"/>
            </a:pPr>
            <a:r>
              <a:rPr lang="en-US" sz="1800" b="0" i="0" u="none" strike="noStrike" cap="none" dirty="0">
                <a:solidFill>
                  <a:srgbClr val="045D8D"/>
                </a:solidFill>
                <a:latin typeface="Arial"/>
                <a:ea typeface="Arial"/>
                <a:cs typeface="Arial"/>
                <a:sym typeface="Arial"/>
              </a:rPr>
              <a:t>Budget &amp; Oversight</a:t>
            </a:r>
            <a:endParaRPr dirty="0"/>
          </a:p>
          <a:p>
            <a:pPr marL="285750" marR="0" lvl="0" indent="-285750" algn="l" rtl="0">
              <a:spcBef>
                <a:spcPts val="600"/>
              </a:spcBef>
              <a:spcAft>
                <a:spcPts val="0"/>
              </a:spcAft>
              <a:buClr>
                <a:srgbClr val="045D8D"/>
              </a:buClr>
              <a:buSzPts val="1800"/>
              <a:buFont typeface="Noto Sans Symbols"/>
              <a:buChar char="❑"/>
            </a:pPr>
            <a:r>
              <a:rPr lang="en-US" sz="1800" b="0" i="0" u="none" strike="noStrike" cap="none" dirty="0">
                <a:solidFill>
                  <a:srgbClr val="045D8D"/>
                </a:solidFill>
                <a:latin typeface="Arial"/>
                <a:ea typeface="Arial"/>
                <a:cs typeface="Arial"/>
                <a:sym typeface="Arial"/>
              </a:rPr>
              <a:t>Membership &amp; Recruitment</a:t>
            </a:r>
            <a:endParaRPr dirty="0"/>
          </a:p>
          <a:p>
            <a:pPr marL="285750" marR="0" lvl="0" indent="-285750" algn="l" rtl="0">
              <a:spcBef>
                <a:spcPts val="600"/>
              </a:spcBef>
              <a:spcAft>
                <a:spcPts val="0"/>
              </a:spcAft>
              <a:buClr>
                <a:srgbClr val="045D8D"/>
              </a:buClr>
              <a:buSzPts val="1800"/>
              <a:buFont typeface="Noto Sans Symbols"/>
              <a:buChar char="❑"/>
            </a:pPr>
            <a:r>
              <a:rPr lang="en-US" sz="1800" b="0" i="0" u="none" strike="noStrike" cap="none" dirty="0">
                <a:solidFill>
                  <a:srgbClr val="045D8D"/>
                </a:solidFill>
                <a:latin typeface="Arial"/>
                <a:ea typeface="Arial"/>
                <a:cs typeface="Arial"/>
                <a:sym typeface="Arial"/>
              </a:rPr>
              <a:t>Website Development &amp; Oversight</a:t>
            </a:r>
            <a:endParaRPr dirty="0"/>
          </a:p>
          <a:p>
            <a:pPr marL="285750" marR="0" lvl="0" indent="-285750" algn="l" rtl="0">
              <a:spcBef>
                <a:spcPts val="600"/>
              </a:spcBef>
              <a:spcAft>
                <a:spcPts val="0"/>
              </a:spcAft>
              <a:buClr>
                <a:srgbClr val="045D8D"/>
              </a:buClr>
              <a:buSzPts val="1800"/>
              <a:buFont typeface="Noto Sans Symbols"/>
              <a:buChar char="❑"/>
            </a:pPr>
            <a:r>
              <a:rPr lang="en-US" sz="1800" b="0" i="0" u="none" strike="noStrike" cap="none" dirty="0">
                <a:solidFill>
                  <a:srgbClr val="045D8D"/>
                </a:solidFill>
                <a:latin typeface="Arial"/>
                <a:ea typeface="Arial"/>
                <a:cs typeface="Arial"/>
                <a:sym typeface="Arial"/>
              </a:rPr>
              <a:t>WMO Commissions Collaboration</a:t>
            </a:r>
            <a:endParaRPr dirty="0"/>
          </a:p>
          <a:p>
            <a:pPr marL="285750" marR="0" lvl="0" indent="-285750" algn="l" rtl="0">
              <a:spcBef>
                <a:spcPts val="600"/>
              </a:spcBef>
              <a:spcAft>
                <a:spcPts val="0"/>
              </a:spcAft>
              <a:buClr>
                <a:srgbClr val="045D8D"/>
              </a:buClr>
              <a:buSzPts val="1800"/>
              <a:buFont typeface="Noto Sans Symbols"/>
              <a:buChar char="❑"/>
            </a:pPr>
            <a:r>
              <a:rPr lang="en-US" sz="1800" b="0" i="0" u="none" strike="noStrike" cap="none" dirty="0">
                <a:solidFill>
                  <a:srgbClr val="045D8D"/>
                </a:solidFill>
                <a:latin typeface="Arial"/>
                <a:ea typeface="Arial"/>
                <a:cs typeface="Arial"/>
                <a:sym typeface="Arial"/>
              </a:rPr>
              <a:t>Special Committee, Projects</a:t>
            </a:r>
            <a:endParaRPr dirty="0"/>
          </a:p>
          <a:p>
            <a:pPr marL="285750" marR="0" lvl="0" indent="-285750" algn="l" rtl="0">
              <a:spcBef>
                <a:spcPts val="600"/>
              </a:spcBef>
              <a:spcAft>
                <a:spcPts val="0"/>
              </a:spcAft>
              <a:buClr>
                <a:srgbClr val="045D8D"/>
              </a:buClr>
              <a:buSzPts val="1800"/>
              <a:buFont typeface="Noto Sans Symbols"/>
              <a:buChar char="❑"/>
            </a:pPr>
            <a:r>
              <a:rPr lang="en-US" sz="1800" b="0" i="0" u="none" strike="noStrike" cap="none" dirty="0">
                <a:solidFill>
                  <a:srgbClr val="045D8D"/>
                </a:solidFill>
                <a:latin typeface="Arial"/>
                <a:ea typeface="Arial"/>
                <a:cs typeface="Arial"/>
                <a:sym typeface="Arial"/>
              </a:rPr>
              <a:t>Representation at WMO Expert Teams</a:t>
            </a:r>
            <a:endParaRPr dirty="0"/>
          </a:p>
          <a:p>
            <a:pPr marL="285750" marR="0" lvl="0" indent="-285750" algn="l" rtl="0">
              <a:spcBef>
                <a:spcPts val="600"/>
              </a:spcBef>
              <a:spcAft>
                <a:spcPts val="0"/>
              </a:spcAft>
              <a:buClr>
                <a:srgbClr val="045D8D"/>
              </a:buClr>
              <a:buSzPts val="1800"/>
              <a:buFont typeface="Noto Sans Symbols"/>
              <a:buChar char="❑"/>
            </a:pPr>
            <a:r>
              <a:rPr lang="en-US" sz="1800" b="0" i="0" u="none" strike="noStrike" cap="none" dirty="0">
                <a:solidFill>
                  <a:srgbClr val="045D8D"/>
                </a:solidFill>
                <a:latin typeface="Arial"/>
                <a:ea typeface="Arial"/>
                <a:cs typeface="Arial"/>
                <a:sym typeface="Arial"/>
              </a:rPr>
              <a:t>Global Weather Enterprise Coordination</a:t>
            </a:r>
            <a:endParaRPr dirty="0"/>
          </a:p>
          <a:p>
            <a:pPr marL="285750" marR="0" lvl="0" indent="-198564" algn="l" rtl="0">
              <a:lnSpc>
                <a:spcPct val="132046"/>
              </a:lnSpc>
              <a:spcBef>
                <a:spcPts val="600"/>
              </a:spcBef>
              <a:spcAft>
                <a:spcPts val="0"/>
              </a:spcAft>
              <a:buClr>
                <a:schemeClr val="dk1"/>
              </a:buClr>
              <a:buSzPts val="1373"/>
              <a:buFont typeface="Noto Sans Symbols"/>
              <a:buNone/>
            </a:pPr>
            <a:endParaRPr sz="1373" b="0" i="0" u="none" strike="noStrike" cap="none" dirty="0">
              <a:solidFill>
                <a:srgbClr val="262626"/>
              </a:solidFill>
              <a:latin typeface="Arial"/>
              <a:ea typeface="Arial"/>
              <a:cs typeface="Arial"/>
              <a:sym typeface="Arial"/>
            </a:endParaRPr>
          </a:p>
        </p:txBody>
      </p:sp>
      <p:sp>
        <p:nvSpPr>
          <p:cNvPr id="160" name="Google Shape;160;p4"/>
          <p:cNvSpPr txBox="1"/>
          <p:nvPr/>
        </p:nvSpPr>
        <p:spPr>
          <a:xfrm>
            <a:off x="5994056" y="1480991"/>
            <a:ext cx="6119835" cy="36933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400" b="1" i="0" u="sng" strike="noStrike" cap="none">
                <a:solidFill>
                  <a:srgbClr val="045D8D"/>
                </a:solidFill>
                <a:latin typeface="Arial"/>
                <a:ea typeface="Arial"/>
                <a:cs typeface="Arial"/>
                <a:sym typeface="Arial"/>
              </a:rPr>
              <a:t>COUNCIL</a:t>
            </a:r>
            <a:r>
              <a:rPr lang="en-US" sz="2400" b="1" i="0" u="sng" strike="noStrike" cap="none">
                <a:solidFill>
                  <a:srgbClr val="4B5C5D"/>
                </a:solidFill>
                <a:latin typeface="Arial"/>
                <a:ea typeface="Arial"/>
                <a:cs typeface="Arial"/>
                <a:sym typeface="Arial"/>
              </a:rPr>
              <a:t> </a:t>
            </a:r>
            <a:r>
              <a:rPr lang="en-US" sz="2400" b="1" i="0" u="sng" strike="noStrike" cap="none">
                <a:solidFill>
                  <a:srgbClr val="045D8D"/>
                </a:solidFill>
                <a:latin typeface="Arial"/>
                <a:ea typeface="Arial"/>
                <a:cs typeface="Arial"/>
                <a:sym typeface="Arial"/>
              </a:rPr>
              <a:t>MEMBERS</a:t>
            </a:r>
            <a:endParaRPr/>
          </a:p>
        </p:txBody>
      </p:sp>
      <p:sp>
        <p:nvSpPr>
          <p:cNvPr id="161" name="Google Shape;161;p4"/>
          <p:cNvSpPr txBox="1"/>
          <p:nvPr/>
        </p:nvSpPr>
        <p:spPr>
          <a:xfrm>
            <a:off x="162961" y="339027"/>
            <a:ext cx="8673221" cy="644968"/>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70C0"/>
              </a:buClr>
              <a:buSzPts val="3200"/>
              <a:buFont typeface="Arial"/>
              <a:buNone/>
            </a:pPr>
            <a:r>
              <a:rPr lang="en-US" sz="3200" b="1" i="0" u="none" strike="noStrike" cap="none">
                <a:solidFill>
                  <a:srgbClr val="0070C0"/>
                </a:solidFill>
                <a:latin typeface="Arial"/>
                <a:ea typeface="Arial"/>
                <a:cs typeface="Arial"/>
                <a:sym typeface="Arial"/>
              </a:rPr>
              <a:t>HMEI – Association of Hydromet Industry</a:t>
            </a:r>
            <a:endParaRPr sz="3200" b="0" i="0" u="none" strike="noStrike" cap="none">
              <a:solidFill>
                <a:srgbClr val="0070C0"/>
              </a:solidFill>
              <a:latin typeface="Arial"/>
              <a:ea typeface="Arial"/>
              <a:cs typeface="Arial"/>
              <a:sym typeface="Arial"/>
            </a:endParaRPr>
          </a:p>
        </p:txBody>
      </p:sp>
      <p:graphicFrame>
        <p:nvGraphicFramePr>
          <p:cNvPr id="2" name="Google Shape;103;p2">
            <a:extLst>
              <a:ext uri="{FF2B5EF4-FFF2-40B4-BE49-F238E27FC236}">
                <a16:creationId xmlns:a16="http://schemas.microsoft.com/office/drawing/2014/main" id="{A7C7C067-9181-603F-192D-8221A27F1322}"/>
              </a:ext>
            </a:extLst>
          </p:cNvPr>
          <p:cNvGraphicFramePr/>
          <p:nvPr>
            <p:extLst>
              <p:ext uri="{D42A27DB-BD31-4B8C-83A1-F6EECF244321}">
                <p14:modId xmlns:p14="http://schemas.microsoft.com/office/powerpoint/2010/main" val="1627926055"/>
              </p:ext>
            </p:extLst>
          </p:nvPr>
        </p:nvGraphicFramePr>
        <p:xfrm>
          <a:off x="4572034" y="8012"/>
          <a:ext cx="7619966" cy="396250"/>
        </p:xfrm>
        <a:graphic>
          <a:graphicData uri="http://schemas.openxmlformats.org/drawingml/2006/table">
            <a:tbl>
              <a:tblPr firstRow="1" bandRow="1">
                <a:noFill/>
                <a:tableStyleId>{04034623-1BF8-4AEE-8E71-CC444AB56557}</a:tableStyleId>
              </a:tblPr>
              <a:tblGrid>
                <a:gridCol w="929779">
                  <a:extLst>
                    <a:ext uri="{9D8B030D-6E8A-4147-A177-3AD203B41FA5}">
                      <a16:colId xmlns:a16="http://schemas.microsoft.com/office/drawing/2014/main" val="20000"/>
                    </a:ext>
                  </a:extLst>
                </a:gridCol>
                <a:gridCol w="1018834">
                  <a:extLst>
                    <a:ext uri="{9D8B030D-6E8A-4147-A177-3AD203B41FA5}">
                      <a16:colId xmlns:a16="http://schemas.microsoft.com/office/drawing/2014/main" val="20001"/>
                    </a:ext>
                  </a:extLst>
                </a:gridCol>
                <a:gridCol w="840724">
                  <a:extLst>
                    <a:ext uri="{9D8B030D-6E8A-4147-A177-3AD203B41FA5}">
                      <a16:colId xmlns:a16="http://schemas.microsoft.com/office/drawing/2014/main" val="20002"/>
                    </a:ext>
                  </a:extLst>
                </a:gridCol>
                <a:gridCol w="1060825">
                  <a:extLst>
                    <a:ext uri="{9D8B030D-6E8A-4147-A177-3AD203B41FA5}">
                      <a16:colId xmlns:a16="http://schemas.microsoft.com/office/drawing/2014/main" val="20003"/>
                    </a:ext>
                  </a:extLst>
                </a:gridCol>
                <a:gridCol w="946675">
                  <a:extLst>
                    <a:ext uri="{9D8B030D-6E8A-4147-A177-3AD203B41FA5}">
                      <a16:colId xmlns:a16="http://schemas.microsoft.com/office/drawing/2014/main" val="20004"/>
                    </a:ext>
                  </a:extLst>
                </a:gridCol>
                <a:gridCol w="946675">
                  <a:extLst>
                    <a:ext uri="{9D8B030D-6E8A-4147-A177-3AD203B41FA5}">
                      <a16:colId xmlns:a16="http://schemas.microsoft.com/office/drawing/2014/main" val="3697170818"/>
                    </a:ext>
                  </a:extLst>
                </a:gridCol>
                <a:gridCol w="946675">
                  <a:extLst>
                    <a:ext uri="{9D8B030D-6E8A-4147-A177-3AD203B41FA5}">
                      <a16:colId xmlns:a16="http://schemas.microsoft.com/office/drawing/2014/main" val="2649006107"/>
                    </a:ext>
                  </a:extLst>
                </a:gridCol>
                <a:gridCol w="929779">
                  <a:extLst>
                    <a:ext uri="{9D8B030D-6E8A-4147-A177-3AD203B41FA5}">
                      <a16:colId xmlns:a16="http://schemas.microsoft.com/office/drawing/2014/main" val="20005"/>
                    </a:ext>
                  </a:extLst>
                </a:gridCol>
              </a:tblGrid>
              <a:tr h="223500">
                <a:tc>
                  <a:txBody>
                    <a:bodyPr/>
                    <a:lstStyle/>
                    <a:p>
                      <a:pPr marL="0" marR="0" lvl="0" indent="0" algn="ctr" rtl="0">
                        <a:spcBef>
                          <a:spcPts val="0"/>
                        </a:spcBef>
                        <a:spcAft>
                          <a:spcPts val="0"/>
                        </a:spcAft>
                        <a:buNone/>
                      </a:pPr>
                      <a:r>
                        <a:rPr lang="en-US" sz="1000" u="none" strike="noStrike" cap="none" dirty="0">
                          <a:solidFill>
                            <a:srgbClr val="757070"/>
                          </a:solidFill>
                        </a:rPr>
                        <a:t>Who We Are</a:t>
                      </a:r>
                      <a:endParaRPr dirty="0"/>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Our Core Values</a:t>
                      </a:r>
                      <a:endParaRPr sz="1000" u="none" strike="noStrike" cap="none" dirty="0">
                        <a:solidFill>
                          <a:srgbClr val="757070"/>
                        </a:solidFill>
                      </a:endParaRPr>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Governance</a:t>
                      </a:r>
                      <a:endParaRPr sz="1000" u="none" strike="noStrike" cap="none" dirty="0">
                        <a:solidFill>
                          <a:srgbClr val="757070"/>
                        </a:solidFill>
                      </a:endParaRPr>
                    </a:p>
                  </a:txBody>
                  <a:tcPr marL="91450" marR="91450" marT="45725" marB="45725">
                    <a:solidFill>
                      <a:schemeClr val="accent1">
                        <a:lumMod val="20000"/>
                        <a:lumOff val="80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Activities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Membership</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Challenges</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Value Proposition</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Contact Info</a:t>
                      </a:r>
                      <a:endParaRPr dirty="0"/>
                    </a:p>
                  </a:txBody>
                  <a:tcPr marL="91450" marR="91450" marT="45725" marB="45725">
                    <a:solidFill>
                      <a:srgbClr val="F2F2F2"/>
                    </a:solidFill>
                  </a:tcPr>
                </a:tc>
                <a:extLst>
                  <a:ext uri="{0D108BD9-81ED-4DB2-BD59-A6C34878D82A}">
                    <a16:rowId xmlns:a16="http://schemas.microsoft.com/office/drawing/2014/main" val="10000"/>
                  </a:ext>
                </a:extLst>
              </a:tr>
            </a:tbl>
          </a:graphicData>
        </a:graphic>
      </p:graphicFrame>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5"/>
          <p:cNvSpPr/>
          <p:nvPr/>
        </p:nvSpPr>
        <p:spPr>
          <a:xfrm>
            <a:off x="5585051" y="1411085"/>
            <a:ext cx="2032023" cy="1097593"/>
          </a:xfrm>
          <a:custGeom>
            <a:avLst/>
            <a:gdLst/>
            <a:ahLst/>
            <a:cxnLst/>
            <a:rect l="l" t="t" r="r" b="b"/>
            <a:pathLst>
              <a:path w="2032023" h="1469130" extrusionOk="0">
                <a:moveTo>
                  <a:pt x="0" y="0"/>
                </a:moveTo>
                <a:lnTo>
                  <a:pt x="2032023" y="0"/>
                </a:lnTo>
                <a:lnTo>
                  <a:pt x="2032023" y="1469130"/>
                </a:lnTo>
                <a:lnTo>
                  <a:pt x="0" y="1469130"/>
                </a:lnTo>
                <a:lnTo>
                  <a:pt x="0" y="0"/>
                </a:lnTo>
                <a:close/>
              </a:path>
            </a:pathLst>
          </a:custGeom>
          <a:noFill/>
          <a:ln>
            <a:noFill/>
          </a:ln>
        </p:spPr>
        <p:txBody>
          <a:bodyPr spcFirstLastPara="1" wrap="square" lIns="81275" tIns="81275" rIns="81275" bIns="81275" anchor="ctr" anchorCtr="0">
            <a:noAutofit/>
          </a:bodyPr>
          <a:lstStyle/>
          <a:p>
            <a:pPr marL="0" marR="0" lvl="0" indent="0" algn="l" rtl="0">
              <a:lnSpc>
                <a:spcPct val="90000"/>
              </a:lnSpc>
              <a:spcBef>
                <a:spcPts val="0"/>
              </a:spcBef>
              <a:spcAft>
                <a:spcPts val="0"/>
              </a:spcAft>
              <a:buClr>
                <a:schemeClr val="dk1"/>
              </a:buClr>
              <a:buSzPts val="6400"/>
              <a:buFont typeface="Calibri"/>
              <a:buNone/>
            </a:pPr>
            <a:endParaRPr sz="6400" b="0" i="0" u="none" strike="noStrike" cap="none">
              <a:solidFill>
                <a:schemeClr val="dk1"/>
              </a:solidFill>
              <a:latin typeface="Calibri"/>
              <a:ea typeface="Calibri"/>
              <a:cs typeface="Calibri"/>
              <a:sym typeface="Calibri"/>
            </a:endParaRPr>
          </a:p>
        </p:txBody>
      </p:sp>
      <p:sp>
        <p:nvSpPr>
          <p:cNvPr id="169" name="Google Shape;169;p5"/>
          <p:cNvSpPr/>
          <p:nvPr/>
        </p:nvSpPr>
        <p:spPr>
          <a:xfrm>
            <a:off x="6702124" y="2472415"/>
            <a:ext cx="2032023" cy="1097593"/>
          </a:xfrm>
          <a:custGeom>
            <a:avLst/>
            <a:gdLst/>
            <a:ahLst/>
            <a:cxnLst/>
            <a:rect l="l" t="t" r="r" b="b"/>
            <a:pathLst>
              <a:path w="2032023" h="1469130" extrusionOk="0">
                <a:moveTo>
                  <a:pt x="0" y="0"/>
                </a:moveTo>
                <a:lnTo>
                  <a:pt x="2032023" y="0"/>
                </a:lnTo>
                <a:lnTo>
                  <a:pt x="2032023" y="1469130"/>
                </a:lnTo>
                <a:lnTo>
                  <a:pt x="0" y="1469130"/>
                </a:lnTo>
                <a:lnTo>
                  <a:pt x="0" y="0"/>
                </a:lnTo>
                <a:close/>
              </a:path>
            </a:pathLst>
          </a:custGeom>
          <a:noFill/>
          <a:ln>
            <a:noFill/>
          </a:ln>
        </p:spPr>
        <p:txBody>
          <a:bodyPr spcFirstLastPara="1" wrap="square" lIns="81275" tIns="81275" rIns="81275" bIns="81275" anchor="ctr" anchorCtr="0">
            <a:noAutofit/>
          </a:bodyPr>
          <a:lstStyle/>
          <a:p>
            <a:pPr marL="0" marR="0" lvl="0" indent="0" algn="l" rtl="0">
              <a:lnSpc>
                <a:spcPct val="90000"/>
              </a:lnSpc>
              <a:spcBef>
                <a:spcPts val="0"/>
              </a:spcBef>
              <a:spcAft>
                <a:spcPts val="0"/>
              </a:spcAft>
              <a:buClr>
                <a:schemeClr val="dk1"/>
              </a:buClr>
              <a:buSzPts val="6400"/>
              <a:buFont typeface="Calibri"/>
              <a:buNone/>
            </a:pPr>
            <a:endParaRPr sz="6400" b="0" i="0" u="none" strike="noStrike" cap="none">
              <a:solidFill>
                <a:schemeClr val="dk1"/>
              </a:solidFill>
              <a:latin typeface="Calibri"/>
              <a:ea typeface="Calibri"/>
              <a:cs typeface="Calibri"/>
              <a:sym typeface="Calibri"/>
            </a:endParaRPr>
          </a:p>
        </p:txBody>
      </p:sp>
      <p:sp>
        <p:nvSpPr>
          <p:cNvPr id="170" name="Google Shape;170;p5"/>
          <p:cNvSpPr/>
          <p:nvPr/>
        </p:nvSpPr>
        <p:spPr>
          <a:xfrm>
            <a:off x="6702124" y="4023552"/>
            <a:ext cx="2032023" cy="1097593"/>
          </a:xfrm>
          <a:custGeom>
            <a:avLst/>
            <a:gdLst/>
            <a:ahLst/>
            <a:cxnLst/>
            <a:rect l="l" t="t" r="r" b="b"/>
            <a:pathLst>
              <a:path w="2032023" h="1469130" extrusionOk="0">
                <a:moveTo>
                  <a:pt x="0" y="0"/>
                </a:moveTo>
                <a:lnTo>
                  <a:pt x="2032023" y="0"/>
                </a:lnTo>
                <a:lnTo>
                  <a:pt x="2032023" y="1469130"/>
                </a:lnTo>
                <a:lnTo>
                  <a:pt x="0" y="1469130"/>
                </a:lnTo>
                <a:lnTo>
                  <a:pt x="0" y="0"/>
                </a:lnTo>
                <a:close/>
              </a:path>
            </a:pathLst>
          </a:custGeom>
          <a:noFill/>
          <a:ln>
            <a:noFill/>
          </a:ln>
        </p:spPr>
        <p:txBody>
          <a:bodyPr spcFirstLastPara="1" wrap="square" lIns="81275" tIns="81275" rIns="81275" bIns="81275" anchor="ctr" anchorCtr="0">
            <a:noAutofit/>
          </a:bodyPr>
          <a:lstStyle/>
          <a:p>
            <a:pPr marL="0" marR="0" lvl="0" indent="0" algn="l" rtl="0">
              <a:lnSpc>
                <a:spcPct val="90000"/>
              </a:lnSpc>
              <a:spcBef>
                <a:spcPts val="0"/>
              </a:spcBef>
              <a:spcAft>
                <a:spcPts val="0"/>
              </a:spcAft>
              <a:buClr>
                <a:schemeClr val="dk1"/>
              </a:buClr>
              <a:buSzPts val="6400"/>
              <a:buFont typeface="Calibri"/>
              <a:buNone/>
            </a:pPr>
            <a:endParaRPr sz="6400" b="0" i="0" u="none" strike="noStrike" cap="none">
              <a:solidFill>
                <a:schemeClr val="dk1"/>
              </a:solidFill>
              <a:latin typeface="Calibri"/>
              <a:ea typeface="Calibri"/>
              <a:cs typeface="Calibri"/>
              <a:sym typeface="Calibri"/>
            </a:endParaRPr>
          </a:p>
        </p:txBody>
      </p:sp>
      <p:sp>
        <p:nvSpPr>
          <p:cNvPr id="171" name="Google Shape;171;p5"/>
          <p:cNvSpPr/>
          <p:nvPr/>
        </p:nvSpPr>
        <p:spPr>
          <a:xfrm>
            <a:off x="5585051" y="5121146"/>
            <a:ext cx="2032023" cy="1097593"/>
          </a:xfrm>
          <a:custGeom>
            <a:avLst/>
            <a:gdLst/>
            <a:ahLst/>
            <a:cxnLst/>
            <a:rect l="l" t="t" r="r" b="b"/>
            <a:pathLst>
              <a:path w="2032023" h="1469130" extrusionOk="0">
                <a:moveTo>
                  <a:pt x="0" y="0"/>
                </a:moveTo>
                <a:lnTo>
                  <a:pt x="2032023" y="0"/>
                </a:lnTo>
                <a:lnTo>
                  <a:pt x="2032023" y="1469130"/>
                </a:lnTo>
                <a:lnTo>
                  <a:pt x="0" y="1469130"/>
                </a:lnTo>
                <a:lnTo>
                  <a:pt x="0" y="0"/>
                </a:lnTo>
                <a:close/>
              </a:path>
            </a:pathLst>
          </a:custGeom>
          <a:noFill/>
          <a:ln>
            <a:noFill/>
          </a:ln>
        </p:spPr>
        <p:txBody>
          <a:bodyPr spcFirstLastPara="1" wrap="square" lIns="82550" tIns="82550" rIns="82550" bIns="82550" anchor="ctr" anchorCtr="0">
            <a:noAutofit/>
          </a:bodyPr>
          <a:lstStyle/>
          <a:p>
            <a:pPr marL="0" marR="0" lvl="0" indent="0" algn="l" rtl="0">
              <a:lnSpc>
                <a:spcPct val="90000"/>
              </a:lnSpc>
              <a:spcBef>
                <a:spcPts val="0"/>
              </a:spcBef>
              <a:spcAft>
                <a:spcPts val="0"/>
              </a:spcAft>
              <a:buClr>
                <a:schemeClr val="dk1"/>
              </a:buClr>
              <a:buSzPts val="6500"/>
              <a:buFont typeface="Calibri"/>
              <a:buNone/>
            </a:pPr>
            <a:endParaRPr sz="6500" b="0" i="0" u="none" strike="noStrike" cap="none">
              <a:solidFill>
                <a:schemeClr val="dk1"/>
              </a:solidFill>
              <a:latin typeface="Calibri"/>
              <a:ea typeface="Calibri"/>
              <a:cs typeface="Calibri"/>
              <a:sym typeface="Calibri"/>
            </a:endParaRPr>
          </a:p>
        </p:txBody>
      </p:sp>
      <p:sp>
        <p:nvSpPr>
          <p:cNvPr id="172" name="Google Shape;172;p5"/>
          <p:cNvSpPr/>
          <p:nvPr/>
        </p:nvSpPr>
        <p:spPr>
          <a:xfrm>
            <a:off x="619721" y="1487752"/>
            <a:ext cx="5544000" cy="2268000"/>
          </a:xfrm>
          <a:prstGeom prst="rect">
            <a:avLst/>
          </a:prstGeom>
          <a:solidFill>
            <a:srgbClr val="3F3F3F">
              <a:alpha val="20000"/>
            </a:srgbClr>
          </a:solidFill>
          <a:ln>
            <a:noFill/>
          </a:ln>
        </p:spPr>
        <p:txBody>
          <a:bodyPr spcFirstLastPara="1" wrap="square" lIns="91425" tIns="45700" rIns="91425" bIns="45700" anchor="t" anchorCtr="0">
            <a:noAutofit/>
          </a:bodyPr>
          <a:lstStyle/>
          <a:p>
            <a:pPr marL="177800" marR="0" lvl="0" indent="0" algn="l" rtl="0">
              <a:spcBef>
                <a:spcPts val="0"/>
              </a:spcBef>
              <a:spcAft>
                <a:spcPts val="0"/>
              </a:spcAft>
              <a:buNone/>
            </a:pPr>
            <a:endParaRPr sz="1800" b="1" i="0" u="none" strike="noStrike" cap="none">
              <a:solidFill>
                <a:schemeClr val="accent1"/>
              </a:solidFill>
              <a:latin typeface="Calibri"/>
              <a:ea typeface="Calibri"/>
              <a:cs typeface="Calibri"/>
              <a:sym typeface="Calibri"/>
            </a:endParaRPr>
          </a:p>
          <a:p>
            <a:pPr marL="177800" marR="0" lvl="0" indent="0" algn="l" rtl="0">
              <a:spcBef>
                <a:spcPts val="0"/>
              </a:spcBef>
              <a:spcAft>
                <a:spcPts val="0"/>
              </a:spcAft>
              <a:buNone/>
            </a:pPr>
            <a:r>
              <a:rPr lang="en-US" sz="1800" b="1" i="0" u="none" strike="noStrike" cap="none">
                <a:solidFill>
                  <a:srgbClr val="0070C0"/>
                </a:solidFill>
                <a:latin typeface="Calibri"/>
                <a:ea typeface="Calibri"/>
                <a:cs typeface="Calibri"/>
                <a:sym typeface="Calibri"/>
              </a:rPr>
              <a:t>Thought Leadership</a:t>
            </a:r>
            <a:endParaRPr/>
          </a:p>
          <a:p>
            <a:pPr marL="177800" marR="0" lvl="0" indent="0" algn="l" rtl="0">
              <a:spcBef>
                <a:spcPts val="0"/>
              </a:spcBef>
              <a:spcAft>
                <a:spcPts val="0"/>
              </a:spcAft>
              <a:buNone/>
            </a:pPr>
            <a:endParaRPr sz="500" b="1" i="0" u="none" strike="noStrike" cap="none">
              <a:solidFill>
                <a:schemeClr val="lt1"/>
              </a:solidFill>
              <a:latin typeface="Calibri"/>
              <a:ea typeface="Calibri"/>
              <a:cs typeface="Calibri"/>
              <a:sym typeface="Calibri"/>
            </a:endParaRPr>
          </a:p>
          <a:p>
            <a:pPr marL="177800" marR="0" lvl="0" indent="0" algn="l" rtl="0">
              <a:spcBef>
                <a:spcPts val="0"/>
              </a:spcBef>
              <a:spcAft>
                <a:spcPts val="0"/>
              </a:spcAft>
              <a:buNone/>
            </a:pPr>
            <a:r>
              <a:rPr lang="en-US" sz="1500" b="0" i="0" u="none" strike="noStrike" cap="none">
                <a:solidFill>
                  <a:srgbClr val="262626"/>
                </a:solidFill>
                <a:latin typeface="Calibri"/>
                <a:ea typeface="Calibri"/>
                <a:cs typeface="Calibri"/>
                <a:sym typeface="Calibri"/>
              </a:rPr>
              <a:t>Leverage industry technical, management and policy expertise to advance technologies, standards, operational uses and sustainability of equipment, software, systems, and services supporting the weather, water and climate value chain</a:t>
            </a:r>
            <a:endParaRPr/>
          </a:p>
          <a:p>
            <a:pPr marL="177800" marR="0" lvl="0" indent="0" algn="l" rtl="0">
              <a:spcBef>
                <a:spcPts val="0"/>
              </a:spcBef>
              <a:spcAft>
                <a:spcPts val="0"/>
              </a:spcAft>
              <a:buNone/>
            </a:pPr>
            <a:endParaRPr sz="1500" b="0" i="0" u="none" strike="noStrike" cap="none">
              <a:solidFill>
                <a:srgbClr val="262626"/>
              </a:solidFill>
              <a:latin typeface="Calibri"/>
              <a:ea typeface="Calibri"/>
              <a:cs typeface="Calibri"/>
              <a:sym typeface="Calibri"/>
            </a:endParaRPr>
          </a:p>
          <a:p>
            <a:pPr marL="177800" marR="0" lvl="0" indent="0" algn="l" rtl="0">
              <a:spcBef>
                <a:spcPts val="0"/>
              </a:spcBef>
              <a:spcAft>
                <a:spcPts val="0"/>
              </a:spcAft>
              <a:buNone/>
            </a:pPr>
            <a:r>
              <a:rPr lang="en-US" sz="1500" b="0" i="0" u="none" strike="noStrike" cap="none">
                <a:solidFill>
                  <a:srgbClr val="262626"/>
                </a:solidFill>
                <a:latin typeface="Calibri"/>
                <a:ea typeface="Calibri"/>
                <a:cs typeface="Calibri"/>
                <a:sym typeface="Calibri"/>
              </a:rPr>
              <a:t>Bridge gap between public &amp; private sector</a:t>
            </a:r>
            <a:endParaRPr/>
          </a:p>
          <a:p>
            <a:pPr marL="177800" marR="0" lvl="0" indent="0" algn="l" rtl="0">
              <a:spcBef>
                <a:spcPts val="0"/>
              </a:spcBef>
              <a:spcAft>
                <a:spcPts val="0"/>
              </a:spcAft>
              <a:buNone/>
            </a:pPr>
            <a:endParaRPr sz="1500" b="0" i="0" u="none" strike="noStrike" cap="none">
              <a:solidFill>
                <a:schemeClr val="dk1"/>
              </a:solidFill>
              <a:latin typeface="Calibri"/>
              <a:ea typeface="Calibri"/>
              <a:cs typeface="Calibri"/>
              <a:sym typeface="Calibri"/>
            </a:endParaRPr>
          </a:p>
        </p:txBody>
      </p:sp>
      <p:sp>
        <p:nvSpPr>
          <p:cNvPr id="173" name="Google Shape;173;p5"/>
          <p:cNvSpPr/>
          <p:nvPr/>
        </p:nvSpPr>
        <p:spPr>
          <a:xfrm>
            <a:off x="619721" y="3798067"/>
            <a:ext cx="5544000" cy="2268000"/>
          </a:xfrm>
          <a:prstGeom prst="rect">
            <a:avLst/>
          </a:prstGeom>
          <a:solidFill>
            <a:srgbClr val="3F3F3F">
              <a:alpha val="20000"/>
            </a:srgbClr>
          </a:solidFill>
          <a:ln>
            <a:noFill/>
          </a:ln>
        </p:spPr>
        <p:txBody>
          <a:bodyPr spcFirstLastPara="1" wrap="square" lIns="91425" tIns="45700" rIns="91425" bIns="45700" anchor="t" anchorCtr="0">
            <a:noAutofit/>
          </a:bodyPr>
          <a:lstStyle/>
          <a:p>
            <a:pPr marL="177800" marR="0" lvl="0" indent="0" algn="l" rtl="0">
              <a:spcBef>
                <a:spcPts val="0"/>
              </a:spcBef>
              <a:spcAft>
                <a:spcPts val="0"/>
              </a:spcAft>
              <a:buNone/>
            </a:pPr>
            <a:endParaRPr sz="1800" b="1" i="0" u="none" strike="noStrike" cap="none">
              <a:solidFill>
                <a:schemeClr val="accent1"/>
              </a:solidFill>
              <a:latin typeface="Calibri"/>
              <a:ea typeface="Calibri"/>
              <a:cs typeface="Calibri"/>
              <a:sym typeface="Calibri"/>
            </a:endParaRPr>
          </a:p>
          <a:p>
            <a:pPr marL="177800" marR="0" lvl="0" indent="0" algn="l" rtl="0">
              <a:spcBef>
                <a:spcPts val="0"/>
              </a:spcBef>
              <a:spcAft>
                <a:spcPts val="0"/>
              </a:spcAft>
              <a:buNone/>
            </a:pPr>
            <a:r>
              <a:rPr lang="en-US" sz="1800" b="1" i="0" u="none" strike="noStrike" cap="none">
                <a:solidFill>
                  <a:srgbClr val="0070C0"/>
                </a:solidFill>
                <a:latin typeface="Calibri"/>
                <a:ea typeface="Calibri"/>
                <a:cs typeface="Calibri"/>
                <a:sym typeface="Calibri"/>
              </a:rPr>
              <a:t>Community</a:t>
            </a:r>
            <a:endParaRPr/>
          </a:p>
          <a:p>
            <a:pPr marL="177800" marR="0" lvl="0" indent="0" algn="l" rtl="0">
              <a:spcBef>
                <a:spcPts val="0"/>
              </a:spcBef>
              <a:spcAft>
                <a:spcPts val="0"/>
              </a:spcAft>
              <a:buNone/>
            </a:pPr>
            <a:endParaRPr sz="500" b="1" i="0" u="none" strike="noStrike" cap="none">
              <a:solidFill>
                <a:srgbClr val="262626"/>
              </a:solidFill>
              <a:latin typeface="Calibri"/>
              <a:ea typeface="Calibri"/>
              <a:cs typeface="Calibri"/>
              <a:sym typeface="Calibri"/>
            </a:endParaRPr>
          </a:p>
          <a:p>
            <a:pPr marL="177800" marR="0" lvl="0" indent="0" algn="l" rtl="0">
              <a:spcBef>
                <a:spcPts val="0"/>
              </a:spcBef>
              <a:spcAft>
                <a:spcPts val="0"/>
              </a:spcAft>
              <a:buNone/>
            </a:pPr>
            <a:r>
              <a:rPr lang="en-US" sz="1500" b="0" i="0" u="none" strike="noStrike" cap="none">
                <a:solidFill>
                  <a:srgbClr val="262626"/>
                </a:solidFill>
                <a:latin typeface="Calibri"/>
                <a:ea typeface="Calibri"/>
                <a:cs typeface="Calibri"/>
                <a:sym typeface="Calibri"/>
              </a:rPr>
              <a:t>Be the convenor and connector of the industry within itself, to the global weather enterprise and to its stakeholders</a:t>
            </a:r>
            <a:endParaRPr/>
          </a:p>
          <a:p>
            <a:pPr marL="177800" marR="0" lvl="0" indent="0" algn="l" rtl="0">
              <a:spcBef>
                <a:spcPts val="0"/>
              </a:spcBef>
              <a:spcAft>
                <a:spcPts val="0"/>
              </a:spcAft>
              <a:buNone/>
            </a:pPr>
            <a:endParaRPr sz="1500" b="0" i="0" u="none" strike="noStrike" cap="none">
              <a:solidFill>
                <a:srgbClr val="262626"/>
              </a:solidFill>
              <a:latin typeface="Calibri"/>
              <a:ea typeface="Calibri"/>
              <a:cs typeface="Calibri"/>
              <a:sym typeface="Calibri"/>
            </a:endParaRPr>
          </a:p>
          <a:p>
            <a:pPr marL="177800" marR="0" lvl="0" indent="0" algn="l" rtl="0">
              <a:spcBef>
                <a:spcPts val="0"/>
              </a:spcBef>
              <a:spcAft>
                <a:spcPts val="0"/>
              </a:spcAft>
              <a:buNone/>
            </a:pPr>
            <a:r>
              <a:rPr lang="en-US" sz="1500" b="0" i="0" u="none" strike="noStrike" cap="none">
                <a:solidFill>
                  <a:srgbClr val="262626"/>
                </a:solidFill>
                <a:latin typeface="Calibri"/>
                <a:ea typeface="Calibri"/>
                <a:cs typeface="Calibri"/>
                <a:sym typeface="Calibri"/>
              </a:rPr>
              <a:t>Better understand the development sector &amp; how to best leverage expertise for win-win collaborations</a:t>
            </a:r>
            <a:endParaRPr/>
          </a:p>
        </p:txBody>
      </p:sp>
      <p:sp>
        <p:nvSpPr>
          <p:cNvPr id="174" name="Google Shape;174;p5"/>
          <p:cNvSpPr/>
          <p:nvPr/>
        </p:nvSpPr>
        <p:spPr>
          <a:xfrm>
            <a:off x="6247438" y="3798067"/>
            <a:ext cx="5544000" cy="2268000"/>
          </a:xfrm>
          <a:prstGeom prst="rect">
            <a:avLst/>
          </a:prstGeom>
          <a:solidFill>
            <a:srgbClr val="3F3F3F">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accent1"/>
              </a:solidFill>
              <a:latin typeface="Calibri"/>
              <a:ea typeface="Calibri"/>
              <a:cs typeface="Calibri"/>
              <a:sym typeface="Calibri"/>
            </a:endParaRPr>
          </a:p>
          <a:p>
            <a:pPr marL="177800" marR="0" lvl="0" indent="0" algn="l" rtl="0">
              <a:spcBef>
                <a:spcPts val="0"/>
              </a:spcBef>
              <a:spcAft>
                <a:spcPts val="0"/>
              </a:spcAft>
              <a:buNone/>
            </a:pPr>
            <a:r>
              <a:rPr lang="en-US" sz="1800" b="1">
                <a:solidFill>
                  <a:srgbClr val="0070C0"/>
                </a:solidFill>
                <a:latin typeface="Calibri"/>
                <a:ea typeface="Calibri"/>
                <a:cs typeface="Calibri"/>
                <a:sym typeface="Calibri"/>
              </a:rPr>
              <a:t>Specifically:</a:t>
            </a:r>
            <a:endParaRPr/>
          </a:p>
          <a:p>
            <a:pPr marL="463550" marR="0" lvl="0" indent="-285750" algn="l" rtl="0">
              <a:spcBef>
                <a:spcPts val="300"/>
              </a:spcBef>
              <a:spcAft>
                <a:spcPts val="0"/>
              </a:spcAft>
              <a:buClr>
                <a:srgbClr val="262626"/>
              </a:buClr>
              <a:buSzPts val="1500"/>
              <a:buFont typeface="Noto Sans Symbols"/>
              <a:buChar char="❑"/>
            </a:pPr>
            <a:r>
              <a:rPr lang="en-US" sz="1500">
                <a:solidFill>
                  <a:srgbClr val="262626"/>
                </a:solidFill>
                <a:latin typeface="Calibri"/>
                <a:ea typeface="Calibri"/>
                <a:cs typeface="Calibri"/>
                <a:sym typeface="Calibri"/>
              </a:rPr>
              <a:t>Contribute to WMO policy through Congress &amp; EC</a:t>
            </a:r>
            <a:endParaRPr/>
          </a:p>
          <a:p>
            <a:pPr marL="463550" marR="0" lvl="0" indent="-285750" algn="l" rtl="0">
              <a:spcBef>
                <a:spcPts val="600"/>
              </a:spcBef>
              <a:spcAft>
                <a:spcPts val="0"/>
              </a:spcAft>
              <a:buClr>
                <a:srgbClr val="262626"/>
              </a:buClr>
              <a:buSzPts val="1500"/>
              <a:buFont typeface="Noto Sans Symbols"/>
              <a:buChar char="❑"/>
            </a:pPr>
            <a:r>
              <a:rPr lang="en-US" sz="1500">
                <a:solidFill>
                  <a:srgbClr val="262626"/>
                </a:solidFill>
                <a:latin typeface="Calibri"/>
                <a:ea typeface="Calibri"/>
                <a:cs typeface="Calibri"/>
                <a:sym typeface="Calibri"/>
              </a:rPr>
              <a:t>Engage in advisory capacity in WMO programmes (SOFF, EWS4ALL, Hydrohub, etc)</a:t>
            </a:r>
            <a:endParaRPr/>
          </a:p>
          <a:p>
            <a:pPr marL="463550" marR="0" lvl="0" indent="-285750" algn="l" rtl="0">
              <a:spcBef>
                <a:spcPts val="600"/>
              </a:spcBef>
              <a:spcAft>
                <a:spcPts val="0"/>
              </a:spcAft>
              <a:buClr>
                <a:srgbClr val="262626"/>
              </a:buClr>
              <a:buSzPts val="1500"/>
              <a:buFont typeface="Noto Sans Symbols"/>
              <a:buChar char="❑"/>
            </a:pPr>
            <a:r>
              <a:rPr lang="en-US" sz="1500">
                <a:solidFill>
                  <a:srgbClr val="262626"/>
                </a:solidFill>
                <a:latin typeface="Calibri"/>
                <a:ea typeface="Calibri"/>
                <a:cs typeface="Calibri"/>
                <a:sym typeface="Calibri"/>
              </a:rPr>
              <a:t>Support the design of WMO systems (ie. WIS 2.0)</a:t>
            </a:r>
            <a:endParaRPr/>
          </a:p>
          <a:p>
            <a:pPr marL="463550" marR="0" lvl="0" indent="-285750" algn="l" rtl="0">
              <a:spcBef>
                <a:spcPts val="600"/>
              </a:spcBef>
              <a:spcAft>
                <a:spcPts val="0"/>
              </a:spcAft>
              <a:buClr>
                <a:srgbClr val="262626"/>
              </a:buClr>
              <a:buSzPts val="1500"/>
              <a:buFont typeface="Noto Sans Symbols"/>
              <a:buChar char="❑"/>
            </a:pPr>
            <a:r>
              <a:rPr lang="en-US" sz="1500">
                <a:solidFill>
                  <a:srgbClr val="262626"/>
                </a:solidFill>
                <a:latin typeface="Calibri"/>
                <a:ea typeface="Calibri"/>
                <a:cs typeface="Calibri"/>
                <a:sym typeface="Calibri"/>
              </a:rPr>
              <a:t>Support publication of relevant docs</a:t>
            </a:r>
            <a:r>
              <a:rPr lang="en-US" sz="1600" b="1" baseline="30000">
                <a:solidFill>
                  <a:srgbClr val="262626"/>
                </a:solidFill>
                <a:latin typeface="Calibri"/>
                <a:ea typeface="Calibri"/>
                <a:cs typeface="Calibri"/>
                <a:sym typeface="Calibri"/>
              </a:rPr>
              <a:t>1</a:t>
            </a:r>
            <a:r>
              <a:rPr lang="en-US" sz="1500">
                <a:solidFill>
                  <a:srgbClr val="262626"/>
                </a:solidFill>
                <a:latin typeface="Calibri"/>
                <a:ea typeface="Calibri"/>
                <a:cs typeface="Calibri"/>
                <a:sym typeface="Calibri"/>
              </a:rPr>
              <a:t> with WMO, WB etc</a:t>
            </a:r>
            <a:endParaRPr/>
          </a:p>
        </p:txBody>
      </p:sp>
      <p:sp>
        <p:nvSpPr>
          <p:cNvPr id="175" name="Google Shape;175;p5"/>
          <p:cNvSpPr/>
          <p:nvPr/>
        </p:nvSpPr>
        <p:spPr>
          <a:xfrm>
            <a:off x="6247438" y="1487752"/>
            <a:ext cx="5544000" cy="2268000"/>
          </a:xfrm>
          <a:prstGeom prst="rect">
            <a:avLst/>
          </a:prstGeom>
          <a:solidFill>
            <a:srgbClr val="3F3F3F">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accent1"/>
              </a:solidFill>
              <a:latin typeface="Calibri"/>
              <a:ea typeface="Calibri"/>
              <a:cs typeface="Calibri"/>
              <a:sym typeface="Calibri"/>
            </a:endParaRPr>
          </a:p>
          <a:p>
            <a:pPr marL="177800" marR="0" lvl="0" indent="0" algn="l" rtl="0">
              <a:spcBef>
                <a:spcPts val="0"/>
              </a:spcBef>
              <a:spcAft>
                <a:spcPts val="0"/>
              </a:spcAft>
              <a:buNone/>
            </a:pPr>
            <a:r>
              <a:rPr lang="en-US" sz="1800" b="1">
                <a:solidFill>
                  <a:srgbClr val="0070C0"/>
                </a:solidFill>
                <a:latin typeface="Calibri"/>
                <a:ea typeface="Calibri"/>
                <a:cs typeface="Calibri"/>
                <a:sym typeface="Calibri"/>
              </a:rPr>
              <a:t>Representation</a:t>
            </a:r>
            <a:endParaRPr/>
          </a:p>
          <a:p>
            <a:pPr marL="177800" marR="0" lvl="0" indent="0" algn="l" rtl="0">
              <a:spcBef>
                <a:spcPts val="0"/>
              </a:spcBef>
              <a:spcAft>
                <a:spcPts val="0"/>
              </a:spcAft>
              <a:buNone/>
            </a:pPr>
            <a:endParaRPr sz="500" b="1">
              <a:solidFill>
                <a:schemeClr val="accent1"/>
              </a:solidFill>
              <a:latin typeface="Calibri"/>
              <a:ea typeface="Calibri"/>
              <a:cs typeface="Calibri"/>
              <a:sym typeface="Calibri"/>
            </a:endParaRPr>
          </a:p>
          <a:p>
            <a:pPr marL="177800" marR="0" lvl="0" indent="0" algn="l" rtl="0">
              <a:spcBef>
                <a:spcPts val="0"/>
              </a:spcBef>
              <a:spcAft>
                <a:spcPts val="0"/>
              </a:spcAft>
              <a:buNone/>
            </a:pPr>
            <a:r>
              <a:rPr lang="en-US" sz="1500">
                <a:solidFill>
                  <a:srgbClr val="262626"/>
                </a:solidFill>
                <a:latin typeface="Calibri"/>
                <a:ea typeface="Calibri"/>
                <a:cs typeface="Calibri"/>
                <a:sym typeface="Calibri"/>
              </a:rPr>
              <a:t>Represent industry interests, participate in global fora, and other policy organizations to strengthen the industry’s role in the global enterprise</a:t>
            </a:r>
            <a:endParaRPr/>
          </a:p>
        </p:txBody>
      </p:sp>
      <p:sp>
        <p:nvSpPr>
          <p:cNvPr id="176" name="Google Shape;176;p5"/>
          <p:cNvSpPr txBox="1"/>
          <p:nvPr/>
        </p:nvSpPr>
        <p:spPr>
          <a:xfrm>
            <a:off x="162961" y="339027"/>
            <a:ext cx="8673221" cy="644968"/>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70C0"/>
              </a:buClr>
              <a:buSzPts val="3200"/>
              <a:buFont typeface="Arial"/>
              <a:buNone/>
            </a:pPr>
            <a:r>
              <a:rPr lang="en-US" sz="3200" b="1" u="none">
                <a:solidFill>
                  <a:srgbClr val="0070C0"/>
                </a:solidFill>
                <a:latin typeface="Arial"/>
                <a:ea typeface="Arial"/>
                <a:cs typeface="Arial"/>
                <a:sym typeface="Arial"/>
              </a:rPr>
              <a:t>HMEI – Key Activities</a:t>
            </a:r>
            <a:endParaRPr sz="3200" b="0" u="none">
              <a:solidFill>
                <a:srgbClr val="0070C0"/>
              </a:solidFill>
              <a:latin typeface="Arial"/>
              <a:ea typeface="Arial"/>
              <a:cs typeface="Arial"/>
              <a:sym typeface="Arial"/>
            </a:endParaRPr>
          </a:p>
        </p:txBody>
      </p:sp>
      <p:sp>
        <p:nvSpPr>
          <p:cNvPr id="177" name="Google Shape;177;p5"/>
          <p:cNvSpPr txBox="1"/>
          <p:nvPr/>
        </p:nvSpPr>
        <p:spPr>
          <a:xfrm>
            <a:off x="1" y="6486539"/>
            <a:ext cx="12191999" cy="2564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i="1" baseline="30000">
                <a:solidFill>
                  <a:srgbClr val="0070C0"/>
                </a:solidFill>
                <a:latin typeface="Calibri"/>
                <a:ea typeface="Calibri"/>
                <a:cs typeface="Calibri"/>
                <a:sym typeface="Calibri"/>
              </a:rPr>
              <a:t>1</a:t>
            </a:r>
            <a:r>
              <a:rPr lang="en-US" sz="1000" i="1">
                <a:solidFill>
                  <a:srgbClr val="3F3F3F"/>
                </a:solidFill>
                <a:latin typeface="Calibri"/>
                <a:ea typeface="Calibri"/>
                <a:cs typeface="Calibri"/>
                <a:sym typeface="Calibri"/>
              </a:rPr>
              <a:t> Publications with WMO &amp; World Bank - Generic Automatic Weather Station (AWS) Tender Specifications; Charting a Course for Sustainable Hydrological and Meteorological Observation Networks in Developing Countries </a:t>
            </a:r>
            <a:endParaRPr/>
          </a:p>
        </p:txBody>
      </p:sp>
      <p:graphicFrame>
        <p:nvGraphicFramePr>
          <p:cNvPr id="2" name="Google Shape;103;p2">
            <a:extLst>
              <a:ext uri="{FF2B5EF4-FFF2-40B4-BE49-F238E27FC236}">
                <a16:creationId xmlns:a16="http://schemas.microsoft.com/office/drawing/2014/main" id="{0B10C100-CE4F-A1E2-EAB2-7936D75CDC9E}"/>
              </a:ext>
            </a:extLst>
          </p:cNvPr>
          <p:cNvGraphicFramePr/>
          <p:nvPr>
            <p:extLst>
              <p:ext uri="{D42A27DB-BD31-4B8C-83A1-F6EECF244321}">
                <p14:modId xmlns:p14="http://schemas.microsoft.com/office/powerpoint/2010/main" val="2528466208"/>
              </p:ext>
            </p:extLst>
          </p:nvPr>
        </p:nvGraphicFramePr>
        <p:xfrm>
          <a:off x="4572034" y="8012"/>
          <a:ext cx="7619966" cy="396250"/>
        </p:xfrm>
        <a:graphic>
          <a:graphicData uri="http://schemas.openxmlformats.org/drawingml/2006/table">
            <a:tbl>
              <a:tblPr firstRow="1" bandRow="1">
                <a:noFill/>
                <a:tableStyleId>{04034623-1BF8-4AEE-8E71-CC444AB56557}</a:tableStyleId>
              </a:tblPr>
              <a:tblGrid>
                <a:gridCol w="929779">
                  <a:extLst>
                    <a:ext uri="{9D8B030D-6E8A-4147-A177-3AD203B41FA5}">
                      <a16:colId xmlns:a16="http://schemas.microsoft.com/office/drawing/2014/main" val="20000"/>
                    </a:ext>
                  </a:extLst>
                </a:gridCol>
                <a:gridCol w="1018834">
                  <a:extLst>
                    <a:ext uri="{9D8B030D-6E8A-4147-A177-3AD203B41FA5}">
                      <a16:colId xmlns:a16="http://schemas.microsoft.com/office/drawing/2014/main" val="20001"/>
                    </a:ext>
                  </a:extLst>
                </a:gridCol>
                <a:gridCol w="840724">
                  <a:extLst>
                    <a:ext uri="{9D8B030D-6E8A-4147-A177-3AD203B41FA5}">
                      <a16:colId xmlns:a16="http://schemas.microsoft.com/office/drawing/2014/main" val="20002"/>
                    </a:ext>
                  </a:extLst>
                </a:gridCol>
                <a:gridCol w="1060825">
                  <a:extLst>
                    <a:ext uri="{9D8B030D-6E8A-4147-A177-3AD203B41FA5}">
                      <a16:colId xmlns:a16="http://schemas.microsoft.com/office/drawing/2014/main" val="20003"/>
                    </a:ext>
                  </a:extLst>
                </a:gridCol>
                <a:gridCol w="946675">
                  <a:extLst>
                    <a:ext uri="{9D8B030D-6E8A-4147-A177-3AD203B41FA5}">
                      <a16:colId xmlns:a16="http://schemas.microsoft.com/office/drawing/2014/main" val="20004"/>
                    </a:ext>
                  </a:extLst>
                </a:gridCol>
                <a:gridCol w="946675">
                  <a:extLst>
                    <a:ext uri="{9D8B030D-6E8A-4147-A177-3AD203B41FA5}">
                      <a16:colId xmlns:a16="http://schemas.microsoft.com/office/drawing/2014/main" val="3697170818"/>
                    </a:ext>
                  </a:extLst>
                </a:gridCol>
                <a:gridCol w="946675">
                  <a:extLst>
                    <a:ext uri="{9D8B030D-6E8A-4147-A177-3AD203B41FA5}">
                      <a16:colId xmlns:a16="http://schemas.microsoft.com/office/drawing/2014/main" val="2649006107"/>
                    </a:ext>
                  </a:extLst>
                </a:gridCol>
                <a:gridCol w="929779">
                  <a:extLst>
                    <a:ext uri="{9D8B030D-6E8A-4147-A177-3AD203B41FA5}">
                      <a16:colId xmlns:a16="http://schemas.microsoft.com/office/drawing/2014/main" val="20005"/>
                    </a:ext>
                  </a:extLst>
                </a:gridCol>
              </a:tblGrid>
              <a:tr h="223500">
                <a:tc>
                  <a:txBody>
                    <a:bodyPr/>
                    <a:lstStyle/>
                    <a:p>
                      <a:pPr marL="0" marR="0" lvl="0" indent="0" algn="ctr" rtl="0">
                        <a:spcBef>
                          <a:spcPts val="0"/>
                        </a:spcBef>
                        <a:spcAft>
                          <a:spcPts val="0"/>
                        </a:spcAft>
                        <a:buNone/>
                      </a:pPr>
                      <a:r>
                        <a:rPr lang="en-US" sz="1000" u="none" strike="noStrike" cap="none" dirty="0">
                          <a:solidFill>
                            <a:srgbClr val="757070"/>
                          </a:solidFill>
                        </a:rPr>
                        <a:t>Who We Are</a:t>
                      </a:r>
                      <a:endParaRPr dirty="0"/>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Our Core Values</a:t>
                      </a:r>
                      <a:endParaRPr sz="1000" u="none" strike="noStrike" cap="none" dirty="0">
                        <a:solidFill>
                          <a:srgbClr val="757070"/>
                        </a:solidFill>
                      </a:endParaRPr>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Governance</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Activities</a:t>
                      </a:r>
                      <a:endParaRPr sz="1000" u="none" strike="noStrike" cap="none" dirty="0">
                        <a:solidFill>
                          <a:srgbClr val="757070"/>
                        </a:solidFill>
                      </a:endParaRPr>
                    </a:p>
                  </a:txBody>
                  <a:tcPr marL="91450" marR="91450" marT="45725" marB="45725">
                    <a:solidFill>
                      <a:schemeClr val="accent1">
                        <a:lumMod val="20000"/>
                        <a:lumOff val="80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Membership</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Challenges</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Value Proposition</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Contact Info</a:t>
                      </a:r>
                      <a:endParaRPr dirty="0"/>
                    </a:p>
                  </a:txBody>
                  <a:tcPr marL="91450" marR="91450" marT="45725" marB="45725">
                    <a:solidFill>
                      <a:srgbClr val="F2F2F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6"/>
          <p:cNvSpPr txBox="1">
            <a:spLocks noGrp="1"/>
          </p:cNvSpPr>
          <p:nvPr>
            <p:ph type="body" idx="1"/>
          </p:nvPr>
        </p:nvSpPr>
        <p:spPr>
          <a:xfrm>
            <a:off x="613064" y="1132611"/>
            <a:ext cx="10972800" cy="4537946"/>
          </a:xfrm>
          <a:prstGeom prst="rect">
            <a:avLst/>
          </a:prstGeom>
          <a:noFill/>
          <a:ln>
            <a:noFill/>
          </a:ln>
        </p:spPr>
        <p:txBody>
          <a:bodyPr spcFirstLastPara="1" wrap="square" lIns="91425" tIns="45700" rIns="91425" bIns="45700" anchor="t" anchorCtr="0">
            <a:noAutofit/>
          </a:bodyPr>
          <a:lstStyle/>
          <a:p>
            <a:pPr marL="457200" lvl="0" indent="-457200" algn="just" rtl="0">
              <a:lnSpc>
                <a:spcPct val="90000"/>
              </a:lnSpc>
              <a:spcBef>
                <a:spcPts val="0"/>
              </a:spcBef>
              <a:spcAft>
                <a:spcPts val="0"/>
              </a:spcAft>
              <a:buClr>
                <a:srgbClr val="595959"/>
              </a:buClr>
              <a:buSzPts val="1800"/>
              <a:buFont typeface="Calibri"/>
              <a:buAutoNum type="arabicPeriod"/>
            </a:pPr>
            <a:r>
              <a:rPr lang="en-US" sz="1800" dirty="0">
                <a:solidFill>
                  <a:srgbClr val="595959"/>
                </a:solidFill>
              </a:rPr>
              <a:t>HMEI welcomes all private sector companies/suppliers (weather &amp; climate value chain) and invites you to join our association </a:t>
            </a:r>
            <a:endParaRPr dirty="0"/>
          </a:p>
          <a:p>
            <a:pPr marL="457200" lvl="0" indent="-457200" algn="just" rtl="0">
              <a:lnSpc>
                <a:spcPct val="90000"/>
              </a:lnSpc>
              <a:spcBef>
                <a:spcPts val="1000"/>
              </a:spcBef>
              <a:spcAft>
                <a:spcPts val="0"/>
              </a:spcAft>
              <a:buClr>
                <a:srgbClr val="595959"/>
              </a:buClr>
              <a:buSzPts val="1800"/>
              <a:buFont typeface="Calibri"/>
              <a:buAutoNum type="arabicPeriod"/>
            </a:pPr>
            <a:r>
              <a:rPr lang="en-US" sz="1800" dirty="0">
                <a:solidFill>
                  <a:srgbClr val="595959"/>
                </a:solidFill>
              </a:rPr>
              <a:t>Annual membership contribution is CHF 1,000 </a:t>
            </a:r>
          </a:p>
          <a:p>
            <a:pPr marL="457200" lvl="0" indent="-457200" algn="just" rtl="0">
              <a:lnSpc>
                <a:spcPct val="90000"/>
              </a:lnSpc>
              <a:spcBef>
                <a:spcPts val="1000"/>
              </a:spcBef>
              <a:spcAft>
                <a:spcPts val="0"/>
              </a:spcAft>
              <a:buClr>
                <a:srgbClr val="595959"/>
              </a:buClr>
              <a:buSzPts val="1800"/>
              <a:buFont typeface="Calibri"/>
              <a:buAutoNum type="arabicPeriod"/>
            </a:pPr>
            <a:r>
              <a:rPr lang="en-US" sz="1800" dirty="0">
                <a:solidFill>
                  <a:srgbClr val="595959"/>
                </a:solidFill>
              </a:rPr>
              <a:t>Individual Membership is CHF 300</a:t>
            </a:r>
            <a:endParaRPr dirty="0"/>
          </a:p>
          <a:p>
            <a:pPr marL="0" marR="0" lvl="0" indent="0" algn="l" rtl="0">
              <a:lnSpc>
                <a:spcPct val="100000"/>
              </a:lnSpc>
              <a:spcBef>
                <a:spcPts val="2400"/>
              </a:spcBef>
              <a:spcAft>
                <a:spcPts val="0"/>
              </a:spcAft>
              <a:buClr>
                <a:srgbClr val="0070C0"/>
              </a:buClr>
              <a:buSzPts val="3200"/>
              <a:buFont typeface="Calibri"/>
              <a:buNone/>
            </a:pPr>
            <a:r>
              <a:rPr lang="en-US" sz="3200" b="1" i="0" u="none" strike="noStrike" cap="none" dirty="0">
                <a:solidFill>
                  <a:srgbClr val="0070C0"/>
                </a:solidFill>
              </a:rPr>
              <a:t>Benefits</a:t>
            </a:r>
            <a:endParaRPr sz="3200" b="0" i="0" u="none" strike="noStrike" cap="none" dirty="0">
              <a:solidFill>
                <a:srgbClr val="000000"/>
              </a:solidFill>
            </a:endParaRPr>
          </a:p>
          <a:p>
            <a:pPr marL="457200" lvl="0" indent="-457200" algn="just" rtl="0">
              <a:lnSpc>
                <a:spcPct val="90000"/>
              </a:lnSpc>
              <a:spcBef>
                <a:spcPts val="1800"/>
              </a:spcBef>
              <a:spcAft>
                <a:spcPts val="0"/>
              </a:spcAft>
              <a:buClr>
                <a:srgbClr val="595959"/>
              </a:buClr>
              <a:buSzPts val="1800"/>
              <a:buFont typeface="Calibri"/>
              <a:buAutoNum type="arabicPeriod"/>
            </a:pPr>
            <a:r>
              <a:rPr lang="en-US" sz="1800" dirty="0">
                <a:solidFill>
                  <a:srgbClr val="595959"/>
                </a:solidFill>
              </a:rPr>
              <a:t>Influence global policies that impact weather technology and services sector (join WMO expert teams); better understand the development sector &amp; how to best leverage expertise for win-win collaborations</a:t>
            </a:r>
            <a:endParaRPr dirty="0"/>
          </a:p>
          <a:p>
            <a:pPr marL="457200" lvl="0" indent="-457200" algn="just" rtl="0">
              <a:lnSpc>
                <a:spcPct val="90000"/>
              </a:lnSpc>
              <a:spcBef>
                <a:spcPts val="1000"/>
              </a:spcBef>
              <a:spcAft>
                <a:spcPts val="0"/>
              </a:spcAft>
              <a:buClr>
                <a:srgbClr val="595959"/>
              </a:buClr>
              <a:buSzPts val="1800"/>
              <a:buFont typeface="Calibri"/>
              <a:buAutoNum type="arabicPeriod"/>
            </a:pPr>
            <a:r>
              <a:rPr lang="en-US" sz="1800" dirty="0">
                <a:solidFill>
                  <a:srgbClr val="595959"/>
                </a:solidFill>
              </a:rPr>
              <a:t>Increase reach and learn more about industry members – gain valuable insights</a:t>
            </a:r>
            <a:endParaRPr dirty="0"/>
          </a:p>
          <a:p>
            <a:pPr marL="457200" lvl="0" indent="-457200" algn="just" rtl="0">
              <a:lnSpc>
                <a:spcPct val="90000"/>
              </a:lnSpc>
              <a:spcBef>
                <a:spcPts val="1000"/>
              </a:spcBef>
              <a:spcAft>
                <a:spcPts val="0"/>
              </a:spcAft>
              <a:buClr>
                <a:srgbClr val="595959"/>
              </a:buClr>
              <a:buSzPts val="1800"/>
              <a:buFont typeface="Calibri"/>
              <a:buAutoNum type="arabicPeriod"/>
            </a:pPr>
            <a:r>
              <a:rPr lang="en-US" sz="1800" dirty="0">
                <a:solidFill>
                  <a:srgbClr val="595959"/>
                </a:solidFill>
              </a:rPr>
              <a:t>Promotional activities (advertise new products &amp; services through press release distribution, website, newsletter, social media) – reaching major development stakeholders &amp; WMO community</a:t>
            </a:r>
            <a:endParaRPr dirty="0"/>
          </a:p>
          <a:p>
            <a:pPr marL="457200" lvl="0" indent="-457200" algn="just" rtl="0">
              <a:lnSpc>
                <a:spcPct val="90000"/>
              </a:lnSpc>
              <a:spcBef>
                <a:spcPts val="1000"/>
              </a:spcBef>
              <a:spcAft>
                <a:spcPts val="0"/>
              </a:spcAft>
              <a:buClr>
                <a:srgbClr val="595959"/>
              </a:buClr>
              <a:buSzPts val="1800"/>
              <a:buFont typeface="Calibri"/>
              <a:buAutoNum type="arabicPeriod"/>
            </a:pPr>
            <a:r>
              <a:rPr lang="en-US" sz="1800" dirty="0">
                <a:solidFill>
                  <a:srgbClr val="595959"/>
                </a:solidFill>
              </a:rPr>
              <a:t>Discount at exhibitions (Met Tech World Expo, </a:t>
            </a:r>
            <a:r>
              <a:rPr lang="en-US" sz="1800" dirty="0" err="1">
                <a:solidFill>
                  <a:srgbClr val="595959"/>
                </a:solidFill>
              </a:rPr>
              <a:t>InterMet</a:t>
            </a:r>
            <a:r>
              <a:rPr lang="en-US" sz="1800" dirty="0">
                <a:solidFill>
                  <a:srgbClr val="595959"/>
                </a:solidFill>
              </a:rPr>
              <a:t> Asia, </a:t>
            </a:r>
            <a:r>
              <a:rPr lang="en-US" sz="1800" dirty="0" err="1">
                <a:solidFill>
                  <a:srgbClr val="595959"/>
                </a:solidFill>
              </a:rPr>
              <a:t>etc</a:t>
            </a:r>
            <a:r>
              <a:rPr lang="en-US" sz="1800" dirty="0">
                <a:solidFill>
                  <a:srgbClr val="595959"/>
                </a:solidFill>
              </a:rPr>
              <a:t>) </a:t>
            </a:r>
            <a:endParaRPr dirty="0"/>
          </a:p>
          <a:p>
            <a:pPr marL="457200" lvl="0" indent="-457200" algn="just" rtl="0">
              <a:lnSpc>
                <a:spcPct val="90000"/>
              </a:lnSpc>
              <a:spcBef>
                <a:spcPts val="1000"/>
              </a:spcBef>
              <a:spcAft>
                <a:spcPts val="0"/>
              </a:spcAft>
              <a:buClr>
                <a:srgbClr val="595959"/>
              </a:buClr>
              <a:buSzPts val="1800"/>
              <a:buFont typeface="Calibri"/>
              <a:buAutoNum type="arabicPeriod"/>
            </a:pPr>
            <a:r>
              <a:rPr lang="en-US" sz="1800" dirty="0">
                <a:solidFill>
                  <a:srgbClr val="595959"/>
                </a:solidFill>
              </a:rPr>
              <a:t>Online Catalogue of Members’ products &amp; services</a:t>
            </a:r>
            <a:endParaRPr b="1" dirty="0"/>
          </a:p>
          <a:p>
            <a:pPr marL="228600" lvl="0" indent="-50800" algn="l" rtl="0">
              <a:lnSpc>
                <a:spcPct val="90000"/>
              </a:lnSpc>
              <a:spcBef>
                <a:spcPts val="1000"/>
              </a:spcBef>
              <a:spcAft>
                <a:spcPts val="0"/>
              </a:spcAft>
              <a:buClr>
                <a:schemeClr val="dk1"/>
              </a:buClr>
              <a:buSzPts val="2800"/>
              <a:buNone/>
            </a:pPr>
            <a:endParaRPr dirty="0"/>
          </a:p>
        </p:txBody>
      </p:sp>
      <p:sp>
        <p:nvSpPr>
          <p:cNvPr id="185" name="Google Shape;185;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898989"/>
              </a:buClr>
              <a:buSzPts val="1200"/>
              <a:buFont typeface="Arial"/>
              <a:buNone/>
            </a:pPr>
            <a:r>
              <a:rPr lang="en-US" sz="1200">
                <a:solidFill>
                  <a:srgbClr val="898989"/>
                </a:solidFill>
                <a:latin typeface="Calibri"/>
                <a:ea typeface="Calibri"/>
                <a:cs typeface="Calibri"/>
                <a:sym typeface="Calibri"/>
              </a:rPr>
              <a:t>2023-01-16</a:t>
            </a:r>
            <a:endParaRPr sz="1200">
              <a:solidFill>
                <a:srgbClr val="898989"/>
              </a:solidFill>
              <a:latin typeface="Calibri"/>
              <a:ea typeface="Calibri"/>
              <a:cs typeface="Calibri"/>
              <a:sym typeface="Calibri"/>
            </a:endParaRPr>
          </a:p>
        </p:txBody>
      </p:sp>
      <p:sp>
        <p:nvSpPr>
          <p:cNvPr id="186" name="Google Shape;18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rgbClr val="898989"/>
              </a:buClr>
              <a:buSzPts val="1200"/>
              <a:buFont typeface="Arial"/>
              <a:buNone/>
            </a:pPr>
            <a:fld id="{00000000-1234-1234-1234-123412341234}" type="slidenum">
              <a:rPr lang="en-US" sz="1200">
                <a:solidFill>
                  <a:srgbClr val="898989"/>
                </a:solidFill>
                <a:latin typeface="Calibri"/>
                <a:ea typeface="Calibri"/>
                <a:cs typeface="Calibri"/>
                <a:sym typeface="Calibri"/>
              </a:rPr>
              <a:t>8</a:t>
            </a:fld>
            <a:endParaRPr sz="1200">
              <a:solidFill>
                <a:srgbClr val="898989"/>
              </a:solidFill>
              <a:latin typeface="Calibri"/>
              <a:ea typeface="Calibri"/>
              <a:cs typeface="Calibri"/>
              <a:sym typeface="Calibri"/>
            </a:endParaRPr>
          </a:p>
        </p:txBody>
      </p:sp>
      <p:pic>
        <p:nvPicPr>
          <p:cNvPr id="187" name="Google Shape;187;p6"/>
          <p:cNvPicPr preferRelativeResize="0"/>
          <p:nvPr/>
        </p:nvPicPr>
        <p:blipFill rotWithShape="1">
          <a:blip r:embed="rId3">
            <a:alphaModFix/>
          </a:blip>
          <a:srcRect/>
          <a:stretch/>
        </p:blipFill>
        <p:spPr>
          <a:xfrm>
            <a:off x="0" y="5670557"/>
            <a:ext cx="12192000" cy="1187443"/>
          </a:xfrm>
          <a:prstGeom prst="rect">
            <a:avLst/>
          </a:prstGeom>
          <a:noFill/>
          <a:ln>
            <a:noFill/>
          </a:ln>
        </p:spPr>
      </p:pic>
      <p:sp>
        <p:nvSpPr>
          <p:cNvPr id="188" name="Google Shape;188;p6"/>
          <p:cNvSpPr txBox="1"/>
          <p:nvPr/>
        </p:nvSpPr>
        <p:spPr>
          <a:xfrm>
            <a:off x="162961" y="339027"/>
            <a:ext cx="8673221" cy="644968"/>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70C0"/>
              </a:buClr>
              <a:buSzPts val="3200"/>
              <a:buFont typeface="Arial"/>
              <a:buNone/>
            </a:pPr>
            <a:r>
              <a:rPr lang="en-US" sz="3200" b="1">
                <a:solidFill>
                  <a:srgbClr val="0070C0"/>
                </a:solidFill>
                <a:latin typeface="Arial"/>
                <a:ea typeface="Arial"/>
                <a:cs typeface="Arial"/>
                <a:sym typeface="Arial"/>
              </a:rPr>
              <a:t>HMEI Membership &amp; Benefits</a:t>
            </a:r>
            <a:endParaRPr sz="3200">
              <a:solidFill>
                <a:srgbClr val="0070C0"/>
              </a:solidFill>
              <a:latin typeface="Arial"/>
              <a:ea typeface="Arial"/>
              <a:cs typeface="Arial"/>
              <a:sym typeface="Arial"/>
            </a:endParaRPr>
          </a:p>
        </p:txBody>
      </p:sp>
      <p:graphicFrame>
        <p:nvGraphicFramePr>
          <p:cNvPr id="2" name="Google Shape;103;p2">
            <a:extLst>
              <a:ext uri="{FF2B5EF4-FFF2-40B4-BE49-F238E27FC236}">
                <a16:creationId xmlns:a16="http://schemas.microsoft.com/office/drawing/2014/main" id="{93DE56DE-1763-406E-8BA9-341D6BAE39AB}"/>
              </a:ext>
            </a:extLst>
          </p:cNvPr>
          <p:cNvGraphicFramePr/>
          <p:nvPr>
            <p:extLst>
              <p:ext uri="{D42A27DB-BD31-4B8C-83A1-F6EECF244321}">
                <p14:modId xmlns:p14="http://schemas.microsoft.com/office/powerpoint/2010/main" val="626467224"/>
              </p:ext>
            </p:extLst>
          </p:nvPr>
        </p:nvGraphicFramePr>
        <p:xfrm>
          <a:off x="4572034" y="8012"/>
          <a:ext cx="7619966" cy="396250"/>
        </p:xfrm>
        <a:graphic>
          <a:graphicData uri="http://schemas.openxmlformats.org/drawingml/2006/table">
            <a:tbl>
              <a:tblPr firstRow="1" bandRow="1">
                <a:noFill/>
                <a:tableStyleId>{04034623-1BF8-4AEE-8E71-CC444AB56557}</a:tableStyleId>
              </a:tblPr>
              <a:tblGrid>
                <a:gridCol w="929779">
                  <a:extLst>
                    <a:ext uri="{9D8B030D-6E8A-4147-A177-3AD203B41FA5}">
                      <a16:colId xmlns:a16="http://schemas.microsoft.com/office/drawing/2014/main" val="20000"/>
                    </a:ext>
                  </a:extLst>
                </a:gridCol>
                <a:gridCol w="1018834">
                  <a:extLst>
                    <a:ext uri="{9D8B030D-6E8A-4147-A177-3AD203B41FA5}">
                      <a16:colId xmlns:a16="http://schemas.microsoft.com/office/drawing/2014/main" val="20001"/>
                    </a:ext>
                  </a:extLst>
                </a:gridCol>
                <a:gridCol w="840724">
                  <a:extLst>
                    <a:ext uri="{9D8B030D-6E8A-4147-A177-3AD203B41FA5}">
                      <a16:colId xmlns:a16="http://schemas.microsoft.com/office/drawing/2014/main" val="20002"/>
                    </a:ext>
                  </a:extLst>
                </a:gridCol>
                <a:gridCol w="1060825">
                  <a:extLst>
                    <a:ext uri="{9D8B030D-6E8A-4147-A177-3AD203B41FA5}">
                      <a16:colId xmlns:a16="http://schemas.microsoft.com/office/drawing/2014/main" val="20003"/>
                    </a:ext>
                  </a:extLst>
                </a:gridCol>
                <a:gridCol w="946675">
                  <a:extLst>
                    <a:ext uri="{9D8B030D-6E8A-4147-A177-3AD203B41FA5}">
                      <a16:colId xmlns:a16="http://schemas.microsoft.com/office/drawing/2014/main" val="20004"/>
                    </a:ext>
                  </a:extLst>
                </a:gridCol>
                <a:gridCol w="946675">
                  <a:extLst>
                    <a:ext uri="{9D8B030D-6E8A-4147-A177-3AD203B41FA5}">
                      <a16:colId xmlns:a16="http://schemas.microsoft.com/office/drawing/2014/main" val="3697170818"/>
                    </a:ext>
                  </a:extLst>
                </a:gridCol>
                <a:gridCol w="946675">
                  <a:extLst>
                    <a:ext uri="{9D8B030D-6E8A-4147-A177-3AD203B41FA5}">
                      <a16:colId xmlns:a16="http://schemas.microsoft.com/office/drawing/2014/main" val="2649006107"/>
                    </a:ext>
                  </a:extLst>
                </a:gridCol>
                <a:gridCol w="929779">
                  <a:extLst>
                    <a:ext uri="{9D8B030D-6E8A-4147-A177-3AD203B41FA5}">
                      <a16:colId xmlns:a16="http://schemas.microsoft.com/office/drawing/2014/main" val="20005"/>
                    </a:ext>
                  </a:extLst>
                </a:gridCol>
              </a:tblGrid>
              <a:tr h="223500">
                <a:tc>
                  <a:txBody>
                    <a:bodyPr/>
                    <a:lstStyle/>
                    <a:p>
                      <a:pPr marL="0" marR="0" lvl="0" indent="0" algn="ctr" rtl="0">
                        <a:spcBef>
                          <a:spcPts val="0"/>
                        </a:spcBef>
                        <a:spcAft>
                          <a:spcPts val="0"/>
                        </a:spcAft>
                        <a:buNone/>
                      </a:pPr>
                      <a:r>
                        <a:rPr lang="en-US" sz="1000" u="none" strike="noStrike" cap="none" dirty="0">
                          <a:solidFill>
                            <a:srgbClr val="757070"/>
                          </a:solidFill>
                        </a:rPr>
                        <a:t>Who We Are</a:t>
                      </a:r>
                      <a:endParaRPr dirty="0"/>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Our Core Values</a:t>
                      </a:r>
                      <a:endParaRPr sz="1000" u="none" strike="noStrike" cap="none" dirty="0">
                        <a:solidFill>
                          <a:srgbClr val="757070"/>
                        </a:solidFill>
                      </a:endParaRPr>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Governance</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Activities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Membership</a:t>
                      </a:r>
                      <a:endParaRPr sz="1000" u="none" strike="noStrike" cap="none" dirty="0">
                        <a:solidFill>
                          <a:srgbClr val="757070"/>
                        </a:solidFill>
                      </a:endParaRPr>
                    </a:p>
                  </a:txBody>
                  <a:tcPr marL="91450" marR="91450" marT="45725" marB="45725">
                    <a:solidFill>
                      <a:schemeClr val="accent1">
                        <a:lumMod val="20000"/>
                        <a:lumOff val="80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Challenges</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Value Proposition</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Contact Info</a:t>
                      </a:r>
                      <a:endParaRPr dirty="0"/>
                    </a:p>
                  </a:txBody>
                  <a:tcPr marL="91450" marR="91450" marT="45725" marB="45725">
                    <a:solidFill>
                      <a:srgbClr val="F2F2F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5"/>
          <p:cNvSpPr/>
          <p:nvPr/>
        </p:nvSpPr>
        <p:spPr>
          <a:xfrm>
            <a:off x="2133971" y="5127324"/>
            <a:ext cx="9173307" cy="1576767"/>
          </a:xfrm>
          <a:prstGeom prst="rect">
            <a:avLst/>
          </a:prstGeom>
          <a:solidFill>
            <a:srgbClr val="D8D8D8"/>
          </a:solidFill>
          <a:ln>
            <a:noFill/>
          </a:ln>
        </p:spPr>
        <p:txBody>
          <a:bodyPr spcFirstLastPara="1" wrap="square" lIns="91425" tIns="45700" rIns="91425" bIns="45700" anchor="ctr" anchorCtr="0">
            <a:noAutofit/>
          </a:bodyPr>
          <a:lstStyle/>
          <a:p>
            <a:pPr marL="720725" marR="0" lvl="0" indent="0" algn="l" rtl="0">
              <a:spcBef>
                <a:spcPts val="0"/>
              </a:spcBef>
              <a:spcAft>
                <a:spcPts val="0"/>
              </a:spcAft>
              <a:buNone/>
            </a:pPr>
            <a:endParaRPr sz="1600" b="0" i="0" u="none" strike="noStrike" cap="none">
              <a:solidFill>
                <a:schemeClr val="dk1"/>
              </a:solidFill>
              <a:latin typeface="Calibri"/>
              <a:ea typeface="Calibri"/>
              <a:cs typeface="Calibri"/>
              <a:sym typeface="Calibri"/>
            </a:endParaRPr>
          </a:p>
        </p:txBody>
      </p:sp>
      <p:sp>
        <p:nvSpPr>
          <p:cNvPr id="151" name="Google Shape;151;p5"/>
          <p:cNvSpPr/>
          <p:nvPr/>
        </p:nvSpPr>
        <p:spPr>
          <a:xfrm>
            <a:off x="1294985" y="5119046"/>
            <a:ext cx="1700929" cy="1585045"/>
          </a:xfrm>
          <a:prstGeom prst="ellipse">
            <a:avLst/>
          </a:prstGeom>
          <a:solidFill>
            <a:schemeClr val="accent5">
              <a:alpha val="49803"/>
            </a:schemeClr>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52" name="Google Shape;152;p5"/>
          <p:cNvGrpSpPr/>
          <p:nvPr/>
        </p:nvGrpSpPr>
        <p:grpSpPr>
          <a:xfrm>
            <a:off x="5707145" y="2820388"/>
            <a:ext cx="2743200" cy="1908215"/>
            <a:chOff x="5974080" y="1730103"/>
            <a:chExt cx="2743200" cy="1908215"/>
          </a:xfrm>
        </p:grpSpPr>
        <p:sp>
          <p:nvSpPr>
            <p:cNvPr id="153" name="Google Shape;153;p5"/>
            <p:cNvSpPr txBox="1"/>
            <p:nvPr/>
          </p:nvSpPr>
          <p:spPr>
            <a:xfrm>
              <a:off x="5974080" y="1730103"/>
              <a:ext cx="2743200" cy="1908215"/>
            </a:xfrm>
            <a:prstGeom prst="rect">
              <a:avLst/>
            </a:prstGeom>
            <a:noFill/>
            <a:ln w="19050" cap="flat" cmpd="sng">
              <a:solidFill>
                <a:srgbClr val="3F3F3F"/>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endParaRPr sz="1800" b="1"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1800" b="1"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700"/>
                <a:buFont typeface="Noto Sans Symbols"/>
                <a:buChar char="❑"/>
              </a:pPr>
              <a:r>
                <a:rPr lang="en-US" sz="1700" b="0" i="0" u="none" strike="noStrike" cap="none">
                  <a:solidFill>
                    <a:schemeClr val="dk1"/>
                  </a:solidFill>
                  <a:latin typeface="Calibri"/>
                  <a:ea typeface="Calibri"/>
                  <a:cs typeface="Calibri"/>
                  <a:sym typeface="Calibri"/>
                </a:rPr>
                <a:t>Limited ability to deliver services to decision makers &amp; end-users</a:t>
              </a:r>
              <a:endParaRPr/>
            </a:p>
            <a:p>
              <a:pPr marL="285750" marR="0" lvl="0" indent="-285750" algn="l" rtl="0">
                <a:spcBef>
                  <a:spcPts val="1200"/>
                </a:spcBef>
                <a:spcAft>
                  <a:spcPts val="0"/>
                </a:spcAft>
                <a:buClr>
                  <a:schemeClr val="dk1"/>
                </a:buClr>
                <a:buSzPts val="1700"/>
                <a:buFont typeface="Noto Sans Symbols"/>
                <a:buChar char="❑"/>
              </a:pPr>
              <a:r>
                <a:rPr lang="en-US" sz="1700" b="0" i="0" u="none" strike="noStrike" cap="none">
                  <a:solidFill>
                    <a:schemeClr val="dk1"/>
                  </a:solidFill>
                  <a:latin typeface="Calibri"/>
                  <a:ea typeface="Calibri"/>
                  <a:cs typeface="Calibri"/>
                  <a:sym typeface="Calibri"/>
                </a:rPr>
                <a:t>Lack of credibility</a:t>
              </a:r>
              <a:endParaRPr/>
            </a:p>
          </p:txBody>
        </p:sp>
        <p:sp>
          <p:nvSpPr>
            <p:cNvPr id="154" name="Google Shape;154;p5"/>
            <p:cNvSpPr txBox="1"/>
            <p:nvPr/>
          </p:nvSpPr>
          <p:spPr>
            <a:xfrm>
              <a:off x="5974080" y="1862183"/>
              <a:ext cx="2743200" cy="369332"/>
            </a:xfrm>
            <a:prstGeom prst="rect">
              <a:avLst/>
            </a:prstGeom>
            <a:solidFill>
              <a:srgbClr val="385623">
                <a:alpha val="74901"/>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SERVICES</a:t>
              </a:r>
              <a:endParaRPr/>
            </a:p>
          </p:txBody>
        </p:sp>
      </p:grpSp>
      <p:grpSp>
        <p:nvGrpSpPr>
          <p:cNvPr id="155" name="Google Shape;155;p5"/>
          <p:cNvGrpSpPr/>
          <p:nvPr/>
        </p:nvGrpSpPr>
        <p:grpSpPr>
          <a:xfrm>
            <a:off x="5707145" y="673485"/>
            <a:ext cx="2743200" cy="1846659"/>
            <a:chOff x="9174480" y="1730103"/>
            <a:chExt cx="2743200" cy="1846659"/>
          </a:xfrm>
        </p:grpSpPr>
        <p:sp>
          <p:nvSpPr>
            <p:cNvPr id="156" name="Google Shape;156;p5"/>
            <p:cNvSpPr txBox="1"/>
            <p:nvPr/>
          </p:nvSpPr>
          <p:spPr>
            <a:xfrm>
              <a:off x="9174480" y="1730103"/>
              <a:ext cx="2743200" cy="1846659"/>
            </a:xfrm>
            <a:prstGeom prst="rect">
              <a:avLst/>
            </a:prstGeom>
            <a:noFill/>
            <a:ln w="19050" cap="flat" cmpd="sng">
              <a:solidFill>
                <a:srgbClr val="3F3F3F"/>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endParaRPr sz="1800" b="1"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1800" b="1"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700"/>
                <a:buFont typeface="Noto Sans Symbols"/>
                <a:buChar char="❑"/>
              </a:pPr>
              <a:r>
                <a:rPr lang="en-US" sz="1700" b="0" i="0" u="none" strike="noStrike" cap="none">
                  <a:solidFill>
                    <a:schemeClr val="dk1"/>
                  </a:solidFill>
                  <a:latin typeface="Calibri"/>
                  <a:ea typeface="Calibri"/>
                  <a:cs typeface="Calibri"/>
                  <a:sym typeface="Calibri"/>
                </a:rPr>
                <a:t>Limited government budgets</a:t>
              </a:r>
              <a:endParaRPr/>
            </a:p>
            <a:p>
              <a:pPr marL="285750" marR="0" lvl="0" indent="-285750" algn="l" rtl="0">
                <a:spcBef>
                  <a:spcPts val="1200"/>
                </a:spcBef>
                <a:spcAft>
                  <a:spcPts val="0"/>
                </a:spcAft>
                <a:buClr>
                  <a:schemeClr val="dk1"/>
                </a:buClr>
                <a:buSzPts val="1700"/>
                <a:buFont typeface="Noto Sans Symbols"/>
                <a:buChar char="❑"/>
              </a:pPr>
              <a:r>
                <a:rPr lang="en-US" sz="1700" b="0" i="0" u="none" strike="noStrike" cap="none">
                  <a:solidFill>
                    <a:schemeClr val="dk1"/>
                  </a:solidFill>
                  <a:latin typeface="Calibri"/>
                  <a:ea typeface="Calibri"/>
                  <a:cs typeface="Calibri"/>
                  <a:sym typeface="Calibri"/>
                </a:rPr>
                <a:t>Dependence on sporadic donor funding</a:t>
              </a:r>
              <a:endParaRPr/>
            </a:p>
          </p:txBody>
        </p:sp>
        <p:sp>
          <p:nvSpPr>
            <p:cNvPr id="157" name="Google Shape;157;p5"/>
            <p:cNvSpPr txBox="1"/>
            <p:nvPr/>
          </p:nvSpPr>
          <p:spPr>
            <a:xfrm>
              <a:off x="9174480" y="1862183"/>
              <a:ext cx="2743200" cy="369332"/>
            </a:xfrm>
            <a:prstGeom prst="rect">
              <a:avLst/>
            </a:prstGeom>
            <a:solidFill>
              <a:srgbClr val="C55A11">
                <a:alpha val="74901"/>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BUDGETS</a:t>
              </a:r>
              <a:endParaRPr/>
            </a:p>
          </p:txBody>
        </p:sp>
      </p:grpSp>
      <p:grpSp>
        <p:nvGrpSpPr>
          <p:cNvPr id="158" name="Google Shape;158;p5"/>
          <p:cNvGrpSpPr/>
          <p:nvPr/>
        </p:nvGrpSpPr>
        <p:grpSpPr>
          <a:xfrm>
            <a:off x="8723683" y="673485"/>
            <a:ext cx="2743200" cy="1908215"/>
            <a:chOff x="-2233524" y="1360771"/>
            <a:chExt cx="2743200" cy="1908215"/>
          </a:xfrm>
        </p:grpSpPr>
        <p:sp>
          <p:nvSpPr>
            <p:cNvPr id="159" name="Google Shape;159;p5"/>
            <p:cNvSpPr txBox="1"/>
            <p:nvPr/>
          </p:nvSpPr>
          <p:spPr>
            <a:xfrm>
              <a:off x="-2233524" y="1360771"/>
              <a:ext cx="2743200" cy="1908215"/>
            </a:xfrm>
            <a:prstGeom prst="rect">
              <a:avLst/>
            </a:prstGeom>
            <a:noFill/>
            <a:ln w="19050" cap="flat" cmpd="sng">
              <a:solidFill>
                <a:srgbClr val="3F3F3F"/>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endParaRPr sz="1800" b="1"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1800" b="1"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700"/>
                <a:buFont typeface="Noto Sans Symbols"/>
                <a:buChar char="❑"/>
              </a:pPr>
              <a:r>
                <a:rPr lang="en-US" sz="1700" b="0" i="0" u="none" strike="noStrike" cap="none">
                  <a:solidFill>
                    <a:schemeClr val="dk1"/>
                  </a:solidFill>
                  <a:latin typeface="Calibri"/>
                  <a:ea typeface="Calibri"/>
                  <a:cs typeface="Calibri"/>
                  <a:sym typeface="Calibri"/>
                </a:rPr>
                <a:t>Limited technical skills &amp; resources</a:t>
              </a:r>
              <a:endParaRPr/>
            </a:p>
            <a:p>
              <a:pPr marL="285750" marR="0" lvl="0" indent="-285750" algn="l" rtl="0">
                <a:spcBef>
                  <a:spcPts val="1200"/>
                </a:spcBef>
                <a:spcAft>
                  <a:spcPts val="0"/>
                </a:spcAft>
                <a:buClr>
                  <a:schemeClr val="dk1"/>
                </a:buClr>
                <a:buSzPts val="1700"/>
                <a:buFont typeface="Noto Sans Symbols"/>
                <a:buChar char="❑"/>
              </a:pPr>
              <a:r>
                <a:rPr lang="en-US" sz="1700" b="0" i="0" u="none" strike="noStrike" cap="none">
                  <a:solidFill>
                    <a:schemeClr val="dk1"/>
                  </a:solidFill>
                  <a:latin typeface="Calibri"/>
                  <a:ea typeface="Calibri"/>
                  <a:cs typeface="Calibri"/>
                  <a:sym typeface="Calibri"/>
                </a:rPr>
                <a:t>Lack of professional, empowered staff </a:t>
              </a:r>
              <a:endParaRPr/>
            </a:p>
          </p:txBody>
        </p:sp>
        <p:sp>
          <p:nvSpPr>
            <p:cNvPr id="160" name="Google Shape;160;p5"/>
            <p:cNvSpPr txBox="1"/>
            <p:nvPr/>
          </p:nvSpPr>
          <p:spPr>
            <a:xfrm>
              <a:off x="-2233524" y="1492851"/>
              <a:ext cx="2743200" cy="369332"/>
            </a:xfrm>
            <a:prstGeom prst="rect">
              <a:avLst/>
            </a:prstGeom>
            <a:solidFill>
              <a:srgbClr val="002060">
                <a:alpha val="74901"/>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PEOPLE</a:t>
              </a:r>
              <a:endParaRPr/>
            </a:p>
          </p:txBody>
        </p:sp>
      </p:grpSp>
      <p:grpSp>
        <p:nvGrpSpPr>
          <p:cNvPr id="161" name="Google Shape;161;p5"/>
          <p:cNvGrpSpPr/>
          <p:nvPr/>
        </p:nvGrpSpPr>
        <p:grpSpPr>
          <a:xfrm>
            <a:off x="8723683" y="2820388"/>
            <a:ext cx="2743200" cy="1908215"/>
            <a:chOff x="12436111" y="1707201"/>
            <a:chExt cx="2743200" cy="1908215"/>
          </a:xfrm>
        </p:grpSpPr>
        <p:sp>
          <p:nvSpPr>
            <p:cNvPr id="162" name="Google Shape;162;p5"/>
            <p:cNvSpPr txBox="1"/>
            <p:nvPr/>
          </p:nvSpPr>
          <p:spPr>
            <a:xfrm>
              <a:off x="12436111" y="1707201"/>
              <a:ext cx="2743200" cy="1908215"/>
            </a:xfrm>
            <a:prstGeom prst="rect">
              <a:avLst/>
            </a:prstGeom>
            <a:noFill/>
            <a:ln w="19050" cap="flat" cmpd="sng">
              <a:solidFill>
                <a:srgbClr val="3F3F3F"/>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endParaRPr sz="1800" b="1"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1800" b="1" i="0" u="none" strike="noStrike" cap="none">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700"/>
                <a:buFont typeface="Noto Sans Symbols"/>
                <a:buChar char="❑"/>
              </a:pPr>
              <a:r>
                <a:rPr lang="en-US" sz="1700" b="0" i="0" u="none" strike="noStrike" cap="none">
                  <a:solidFill>
                    <a:schemeClr val="dk1"/>
                  </a:solidFill>
                  <a:latin typeface="Calibri"/>
                  <a:ea typeface="Calibri"/>
                  <a:cs typeface="Calibri"/>
                  <a:sym typeface="Calibri"/>
                </a:rPr>
                <a:t>Technology mismatch with capacity</a:t>
              </a:r>
              <a:endParaRPr/>
            </a:p>
            <a:p>
              <a:pPr marL="285750" marR="0" lvl="0" indent="-285750" algn="l" rtl="0">
                <a:spcBef>
                  <a:spcPts val="1200"/>
                </a:spcBef>
                <a:spcAft>
                  <a:spcPts val="0"/>
                </a:spcAft>
                <a:buClr>
                  <a:schemeClr val="dk1"/>
                </a:buClr>
                <a:buSzPts val="1700"/>
                <a:buFont typeface="Noto Sans Symbols"/>
                <a:buChar char="❑"/>
              </a:pPr>
              <a:r>
                <a:rPr lang="en-US" sz="1700" b="0" i="0" u="none" strike="noStrike" cap="none">
                  <a:solidFill>
                    <a:schemeClr val="dk1"/>
                  </a:solidFill>
                  <a:latin typeface="Calibri"/>
                  <a:ea typeface="Calibri"/>
                  <a:cs typeface="Calibri"/>
                  <a:sym typeface="Calibri"/>
                </a:rPr>
                <a:t>Basic operational constraints</a:t>
              </a:r>
              <a:endParaRPr/>
            </a:p>
          </p:txBody>
        </p:sp>
        <p:sp>
          <p:nvSpPr>
            <p:cNvPr id="163" name="Google Shape;163;p5"/>
            <p:cNvSpPr txBox="1"/>
            <p:nvPr/>
          </p:nvSpPr>
          <p:spPr>
            <a:xfrm>
              <a:off x="12436111" y="1839281"/>
              <a:ext cx="2743200" cy="369332"/>
            </a:xfrm>
            <a:prstGeom prst="rect">
              <a:avLst/>
            </a:prstGeom>
            <a:solidFill>
              <a:srgbClr val="7F7F7F">
                <a:alpha val="74901"/>
              </a:srgbClr>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TECHNOLOGY</a:t>
              </a:r>
              <a:endParaRPr/>
            </a:p>
          </p:txBody>
        </p:sp>
      </p:grpSp>
      <p:grpSp>
        <p:nvGrpSpPr>
          <p:cNvPr id="164" name="Google Shape;164;p5"/>
          <p:cNvGrpSpPr/>
          <p:nvPr/>
        </p:nvGrpSpPr>
        <p:grpSpPr>
          <a:xfrm>
            <a:off x="1123469" y="1091949"/>
            <a:ext cx="3910257" cy="3521237"/>
            <a:chOff x="688903" y="449405"/>
            <a:chExt cx="4449452" cy="4411745"/>
          </a:xfrm>
        </p:grpSpPr>
        <p:sp>
          <p:nvSpPr>
            <p:cNvPr id="165" name="Google Shape;165;p5"/>
            <p:cNvSpPr/>
            <p:nvPr/>
          </p:nvSpPr>
          <p:spPr>
            <a:xfrm>
              <a:off x="688903" y="449405"/>
              <a:ext cx="4449452" cy="4411745"/>
            </a:xfrm>
            <a:prstGeom prst="rect">
              <a:avLst/>
            </a:prstGeom>
            <a:solidFill>
              <a:schemeClr val="accent1">
                <a:alpha val="4705"/>
              </a:schemeClr>
            </a:solidFill>
            <a:ln w="381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166" name="Google Shape;166;p5"/>
            <p:cNvGrpSpPr/>
            <p:nvPr/>
          </p:nvGrpSpPr>
          <p:grpSpPr>
            <a:xfrm>
              <a:off x="854002" y="576879"/>
              <a:ext cx="4159405" cy="4159405"/>
              <a:chOff x="787707" y="1396786"/>
              <a:chExt cx="4159405" cy="4159405"/>
            </a:xfrm>
          </p:grpSpPr>
          <p:sp>
            <p:nvSpPr>
              <p:cNvPr id="167" name="Google Shape;167;p5"/>
              <p:cNvSpPr/>
              <p:nvPr/>
            </p:nvSpPr>
            <p:spPr>
              <a:xfrm>
                <a:off x="2365605" y="1396786"/>
                <a:ext cx="1003609" cy="4159405"/>
              </a:xfrm>
              <a:prstGeom prst="roundRect">
                <a:avLst>
                  <a:gd name="adj" fmla="val 50000"/>
                </a:avLst>
              </a:prstGeom>
              <a:noFill/>
              <a:ln w="12700" cap="rnd"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8" name="Google Shape;168;p5"/>
              <p:cNvSpPr/>
              <p:nvPr/>
            </p:nvSpPr>
            <p:spPr>
              <a:xfrm rot="3600000">
                <a:off x="2365605" y="1396786"/>
                <a:ext cx="1003609" cy="4159405"/>
              </a:xfrm>
              <a:prstGeom prst="roundRect">
                <a:avLst>
                  <a:gd name="adj" fmla="val 50000"/>
                </a:avLst>
              </a:prstGeom>
              <a:noFill/>
              <a:ln w="12700" cap="rnd"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9" name="Google Shape;169;p5"/>
              <p:cNvSpPr/>
              <p:nvPr/>
            </p:nvSpPr>
            <p:spPr>
              <a:xfrm rot="7200000">
                <a:off x="2365605" y="1396786"/>
                <a:ext cx="1003609" cy="4159405"/>
              </a:xfrm>
              <a:prstGeom prst="roundRect">
                <a:avLst>
                  <a:gd name="adj" fmla="val 50000"/>
                </a:avLst>
              </a:prstGeom>
              <a:noFill/>
              <a:ln w="12700" cap="rnd"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70" name="Google Shape;170;p5"/>
              <p:cNvPicPr preferRelativeResize="0"/>
              <p:nvPr/>
            </p:nvPicPr>
            <p:blipFill rotWithShape="1">
              <a:blip r:embed="rId3">
                <a:alphaModFix/>
              </a:blip>
              <a:srcRect/>
              <a:stretch/>
            </p:blipFill>
            <p:spPr>
              <a:xfrm>
                <a:off x="3565861" y="2389791"/>
                <a:ext cx="868121" cy="868121"/>
              </a:xfrm>
              <a:prstGeom prst="rect">
                <a:avLst/>
              </a:prstGeom>
              <a:noFill/>
              <a:ln>
                <a:noFill/>
              </a:ln>
            </p:spPr>
          </p:pic>
          <p:pic>
            <p:nvPicPr>
              <p:cNvPr id="171" name="Google Shape;171;p5"/>
              <p:cNvPicPr preferRelativeResize="0"/>
              <p:nvPr/>
            </p:nvPicPr>
            <p:blipFill rotWithShape="1">
              <a:blip r:embed="rId4">
                <a:alphaModFix/>
              </a:blip>
              <a:srcRect/>
              <a:stretch/>
            </p:blipFill>
            <p:spPr>
              <a:xfrm>
                <a:off x="3565861" y="3684550"/>
                <a:ext cx="868121" cy="868121"/>
              </a:xfrm>
              <a:prstGeom prst="rect">
                <a:avLst/>
              </a:prstGeom>
              <a:noFill/>
              <a:ln>
                <a:noFill/>
              </a:ln>
            </p:spPr>
          </p:pic>
          <p:pic>
            <p:nvPicPr>
              <p:cNvPr id="172" name="Google Shape;172;p5"/>
              <p:cNvPicPr preferRelativeResize="0"/>
              <p:nvPr/>
            </p:nvPicPr>
            <p:blipFill rotWithShape="1">
              <a:blip r:embed="rId5">
                <a:alphaModFix/>
              </a:blip>
              <a:srcRect/>
              <a:stretch/>
            </p:blipFill>
            <p:spPr>
              <a:xfrm>
                <a:off x="1191728" y="2334036"/>
                <a:ext cx="868121" cy="868121"/>
              </a:xfrm>
              <a:prstGeom prst="rect">
                <a:avLst/>
              </a:prstGeom>
              <a:noFill/>
              <a:ln>
                <a:noFill/>
              </a:ln>
            </p:spPr>
          </p:pic>
          <p:pic>
            <p:nvPicPr>
              <p:cNvPr id="173" name="Google Shape;173;p5"/>
              <p:cNvPicPr preferRelativeResize="0"/>
              <p:nvPr/>
            </p:nvPicPr>
            <p:blipFill rotWithShape="1">
              <a:blip r:embed="rId6">
                <a:alphaModFix/>
              </a:blip>
              <a:srcRect/>
              <a:stretch/>
            </p:blipFill>
            <p:spPr>
              <a:xfrm>
                <a:off x="1191728" y="3751458"/>
                <a:ext cx="868121" cy="868121"/>
              </a:xfrm>
              <a:prstGeom prst="rect">
                <a:avLst/>
              </a:prstGeom>
              <a:noFill/>
              <a:ln>
                <a:noFill/>
              </a:ln>
            </p:spPr>
          </p:pic>
          <p:pic>
            <p:nvPicPr>
              <p:cNvPr id="174" name="Google Shape;174;p5"/>
              <p:cNvPicPr preferRelativeResize="0"/>
              <p:nvPr/>
            </p:nvPicPr>
            <p:blipFill rotWithShape="1">
              <a:blip r:embed="rId7">
                <a:alphaModFix/>
              </a:blip>
              <a:srcRect/>
              <a:stretch/>
            </p:blipFill>
            <p:spPr>
              <a:xfrm>
                <a:off x="1992394" y="2478106"/>
                <a:ext cx="1665657" cy="1932788"/>
              </a:xfrm>
              <a:prstGeom prst="rect">
                <a:avLst/>
              </a:prstGeom>
              <a:noFill/>
              <a:ln>
                <a:noFill/>
              </a:ln>
            </p:spPr>
          </p:pic>
          <p:sp>
            <p:nvSpPr>
              <p:cNvPr id="175" name="Google Shape;175;p5"/>
              <p:cNvSpPr/>
              <p:nvPr/>
            </p:nvSpPr>
            <p:spPr>
              <a:xfrm>
                <a:off x="1110491" y="1659698"/>
                <a:ext cx="1197362" cy="46268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i="0" u="none" strike="noStrike" cap="none" dirty="0">
                    <a:solidFill>
                      <a:srgbClr val="C55A11"/>
                    </a:solidFill>
                    <a:latin typeface="Calibri"/>
                    <a:ea typeface="Calibri"/>
                    <a:cs typeface="Calibri"/>
                    <a:sym typeface="Calibri"/>
                  </a:rPr>
                  <a:t>Budgets</a:t>
                </a:r>
                <a:endParaRPr dirty="0"/>
              </a:p>
            </p:txBody>
          </p:sp>
          <p:sp>
            <p:nvSpPr>
              <p:cNvPr id="176" name="Google Shape;176;p5"/>
              <p:cNvSpPr/>
              <p:nvPr/>
            </p:nvSpPr>
            <p:spPr>
              <a:xfrm>
                <a:off x="898777" y="4887792"/>
                <a:ext cx="1311314" cy="46268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i="0" u="none" strike="noStrike" cap="none" dirty="0">
                    <a:solidFill>
                      <a:srgbClr val="385623"/>
                    </a:solidFill>
                    <a:latin typeface="Calibri"/>
                    <a:ea typeface="Calibri"/>
                    <a:cs typeface="Calibri"/>
                    <a:sym typeface="Calibri"/>
                  </a:rPr>
                  <a:t>Services</a:t>
                </a:r>
                <a:endParaRPr dirty="0"/>
              </a:p>
            </p:txBody>
          </p:sp>
          <p:sp>
            <p:nvSpPr>
              <p:cNvPr id="177" name="Google Shape;177;p5"/>
              <p:cNvSpPr/>
              <p:nvPr/>
            </p:nvSpPr>
            <p:spPr>
              <a:xfrm>
                <a:off x="3636894" y="1659698"/>
                <a:ext cx="993735" cy="46268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a:solidFill>
                      <a:schemeClr val="accent1"/>
                    </a:solidFill>
                    <a:latin typeface="Calibri"/>
                    <a:ea typeface="Calibri"/>
                    <a:cs typeface="Calibri"/>
                    <a:sym typeface="Calibri"/>
                  </a:rPr>
                  <a:t>People</a:t>
                </a:r>
                <a:endParaRPr dirty="0"/>
              </a:p>
            </p:txBody>
          </p:sp>
          <p:sp>
            <p:nvSpPr>
              <p:cNvPr id="178" name="Google Shape;178;p5"/>
              <p:cNvSpPr/>
              <p:nvPr/>
            </p:nvSpPr>
            <p:spPr>
              <a:xfrm>
                <a:off x="3426965" y="4895580"/>
                <a:ext cx="1469392" cy="46268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a:solidFill>
                      <a:schemeClr val="dk2"/>
                    </a:solidFill>
                    <a:latin typeface="Calibri"/>
                    <a:ea typeface="Calibri"/>
                    <a:cs typeface="Calibri"/>
                    <a:sym typeface="Calibri"/>
                  </a:rPr>
                  <a:t>Technology</a:t>
                </a:r>
                <a:endParaRPr dirty="0"/>
              </a:p>
            </p:txBody>
          </p:sp>
        </p:grpSp>
      </p:grpSp>
      <p:sp>
        <p:nvSpPr>
          <p:cNvPr id="180" name="Google Shape;180;p5"/>
          <p:cNvSpPr txBox="1"/>
          <p:nvPr/>
        </p:nvSpPr>
        <p:spPr>
          <a:xfrm>
            <a:off x="3566767" y="5143709"/>
            <a:ext cx="3353586" cy="155427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Noto Sans Symbols"/>
              <a:buChar char="❑"/>
            </a:pPr>
            <a:r>
              <a:rPr lang="en-US" sz="1800" b="0" i="0" u="none" strike="noStrike" cap="none">
                <a:solidFill>
                  <a:schemeClr val="dk1"/>
                </a:solidFill>
                <a:latin typeface="Calibri"/>
                <a:ea typeface="Calibri"/>
                <a:cs typeface="Calibri"/>
                <a:sym typeface="Calibri"/>
              </a:rPr>
              <a:t>Timelines too short</a:t>
            </a:r>
            <a:endParaRPr/>
          </a:p>
          <a:p>
            <a:pPr marL="285750" marR="0" lvl="0" indent="-285750" algn="l" rtl="0">
              <a:spcBef>
                <a:spcPts val="300"/>
              </a:spcBef>
              <a:spcAft>
                <a:spcPts val="0"/>
              </a:spcAft>
              <a:buClr>
                <a:schemeClr val="dk1"/>
              </a:buClr>
              <a:buSzPts val="1800"/>
              <a:buFont typeface="Noto Sans Symbols"/>
              <a:buChar char="❑"/>
            </a:pPr>
            <a:r>
              <a:rPr lang="en-US" sz="1800" b="0" i="0" u="none" strike="noStrike" cap="none">
                <a:solidFill>
                  <a:schemeClr val="dk1"/>
                </a:solidFill>
                <a:latin typeface="Calibri"/>
                <a:ea typeface="Calibri"/>
                <a:cs typeface="Calibri"/>
                <a:sym typeface="Calibri"/>
              </a:rPr>
              <a:t>CAPEX funding does not support operations</a:t>
            </a:r>
            <a:endParaRPr/>
          </a:p>
          <a:p>
            <a:pPr marL="285750" marR="0" lvl="0" indent="-285750" algn="l" rtl="0">
              <a:spcBef>
                <a:spcPts val="300"/>
              </a:spcBef>
              <a:spcAft>
                <a:spcPts val="0"/>
              </a:spcAft>
              <a:buClr>
                <a:schemeClr val="dk1"/>
              </a:buClr>
              <a:buSzPts val="1800"/>
              <a:buFont typeface="Noto Sans Symbols"/>
              <a:buChar char="❑"/>
            </a:pPr>
            <a:r>
              <a:rPr lang="en-US" sz="1800" b="0" i="0" u="none" strike="noStrike" cap="none">
                <a:solidFill>
                  <a:schemeClr val="dk1"/>
                </a:solidFill>
                <a:latin typeface="Calibri"/>
                <a:ea typeface="Calibri"/>
                <a:cs typeface="Calibri"/>
                <a:sym typeface="Calibri"/>
              </a:rPr>
              <a:t>Absorption capacity not always considered</a:t>
            </a:r>
            <a:endParaRPr/>
          </a:p>
        </p:txBody>
      </p:sp>
      <p:pic>
        <p:nvPicPr>
          <p:cNvPr id="181" name="Google Shape;181;p5" descr="Icon&#10;&#10;Description automatically generated"/>
          <p:cNvPicPr preferRelativeResize="0"/>
          <p:nvPr/>
        </p:nvPicPr>
        <p:blipFill rotWithShape="1">
          <a:blip r:embed="rId8">
            <a:alphaModFix/>
          </a:blip>
          <a:srcRect/>
          <a:stretch/>
        </p:blipFill>
        <p:spPr>
          <a:xfrm>
            <a:off x="1645531" y="5410452"/>
            <a:ext cx="1003609" cy="1003609"/>
          </a:xfrm>
          <a:prstGeom prst="rect">
            <a:avLst/>
          </a:prstGeom>
          <a:noFill/>
          <a:ln>
            <a:noFill/>
          </a:ln>
        </p:spPr>
      </p:pic>
      <p:sp>
        <p:nvSpPr>
          <p:cNvPr id="182" name="Google Shape;182;p5"/>
          <p:cNvSpPr txBox="1"/>
          <p:nvPr/>
        </p:nvSpPr>
        <p:spPr>
          <a:xfrm>
            <a:off x="7537694" y="5153668"/>
            <a:ext cx="3353586" cy="15158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Noto Sans Symbols"/>
              <a:buChar char="❑"/>
            </a:pPr>
            <a:r>
              <a:rPr lang="en-US" sz="1800" b="0" i="0" u="none" strike="noStrike" cap="none">
                <a:solidFill>
                  <a:schemeClr val="dk1"/>
                </a:solidFill>
                <a:latin typeface="Calibri"/>
                <a:ea typeface="Calibri"/>
                <a:cs typeface="Calibri"/>
                <a:sym typeface="Calibri"/>
              </a:rPr>
              <a:t>Procurement timelines &amp; specifications lead to poorly specified systems that do not meet needs</a:t>
            </a:r>
            <a:endParaRPr/>
          </a:p>
          <a:p>
            <a:pPr marL="285750" marR="0" lvl="0" indent="-285750" algn="l" rtl="0">
              <a:spcBef>
                <a:spcPts val="300"/>
              </a:spcBef>
              <a:spcAft>
                <a:spcPts val="0"/>
              </a:spcAft>
              <a:buClr>
                <a:schemeClr val="dk1"/>
              </a:buClr>
              <a:buSzPts val="1800"/>
              <a:buFont typeface="Noto Sans Symbols"/>
              <a:buChar char="❑"/>
            </a:pPr>
            <a:r>
              <a:rPr lang="en-US" sz="1800" b="0" i="0" u="none" strike="noStrike" cap="none">
                <a:solidFill>
                  <a:schemeClr val="dk1"/>
                </a:solidFill>
                <a:latin typeface="Calibri"/>
                <a:ea typeface="Calibri"/>
                <a:cs typeface="Calibri"/>
                <a:sym typeface="Calibri"/>
              </a:rPr>
              <a:t>No Exit Strategy</a:t>
            </a:r>
            <a:endParaRPr/>
          </a:p>
        </p:txBody>
      </p:sp>
      <p:sp>
        <p:nvSpPr>
          <p:cNvPr id="183" name="Google Shape;183;p5"/>
          <p:cNvSpPr txBox="1">
            <a:spLocks noGrp="1"/>
          </p:cNvSpPr>
          <p:nvPr>
            <p:ph type="title"/>
          </p:nvPr>
        </p:nvSpPr>
        <p:spPr>
          <a:xfrm>
            <a:off x="162962" y="339027"/>
            <a:ext cx="5270846" cy="64496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70C0"/>
              </a:buClr>
              <a:buSzPts val="3200"/>
              <a:buFont typeface="Arial"/>
              <a:buNone/>
            </a:pPr>
            <a:r>
              <a:rPr lang="en-US" sz="3200" b="1">
                <a:solidFill>
                  <a:srgbClr val="0070C0"/>
                </a:solidFill>
                <a:latin typeface="Arial"/>
                <a:ea typeface="Arial"/>
                <a:cs typeface="Arial"/>
                <a:sym typeface="Arial"/>
              </a:rPr>
              <a:t>Challenges</a:t>
            </a:r>
            <a:endParaRPr sz="3200">
              <a:solidFill>
                <a:srgbClr val="0070C0"/>
              </a:solidFill>
              <a:latin typeface="Arial"/>
              <a:ea typeface="Arial"/>
              <a:cs typeface="Arial"/>
              <a:sym typeface="Arial"/>
            </a:endParaRPr>
          </a:p>
        </p:txBody>
      </p:sp>
      <p:sp>
        <p:nvSpPr>
          <p:cNvPr id="2" name="Google Shape;176;p5">
            <a:extLst>
              <a:ext uri="{FF2B5EF4-FFF2-40B4-BE49-F238E27FC236}">
                <a16:creationId xmlns:a16="http://schemas.microsoft.com/office/drawing/2014/main" id="{709F1F14-C276-F46C-8428-441532B7E040}"/>
              </a:ext>
            </a:extLst>
          </p:cNvPr>
          <p:cNvSpPr/>
          <p:nvPr/>
        </p:nvSpPr>
        <p:spPr>
          <a:xfrm>
            <a:off x="2738682" y="2604873"/>
            <a:ext cx="679830" cy="36929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i="0" u="none" strike="noStrike" cap="none" dirty="0">
                <a:solidFill>
                  <a:srgbClr val="385623"/>
                </a:solidFill>
                <a:latin typeface="Calibri"/>
                <a:ea typeface="Calibri"/>
                <a:cs typeface="Calibri"/>
                <a:sym typeface="Calibri"/>
              </a:rPr>
              <a:t>Trust</a:t>
            </a:r>
            <a:endParaRPr dirty="0"/>
          </a:p>
        </p:txBody>
      </p:sp>
      <p:graphicFrame>
        <p:nvGraphicFramePr>
          <p:cNvPr id="3" name="Google Shape;103;p2">
            <a:extLst>
              <a:ext uri="{FF2B5EF4-FFF2-40B4-BE49-F238E27FC236}">
                <a16:creationId xmlns:a16="http://schemas.microsoft.com/office/drawing/2014/main" id="{0455E76D-19D4-A7EF-6CB5-4EAC3864C3D0}"/>
              </a:ext>
            </a:extLst>
          </p:cNvPr>
          <p:cNvGraphicFramePr/>
          <p:nvPr>
            <p:extLst>
              <p:ext uri="{D42A27DB-BD31-4B8C-83A1-F6EECF244321}">
                <p14:modId xmlns:p14="http://schemas.microsoft.com/office/powerpoint/2010/main" val="1848738576"/>
              </p:ext>
            </p:extLst>
          </p:nvPr>
        </p:nvGraphicFramePr>
        <p:xfrm>
          <a:off x="4572034" y="8012"/>
          <a:ext cx="7619966" cy="396250"/>
        </p:xfrm>
        <a:graphic>
          <a:graphicData uri="http://schemas.openxmlformats.org/drawingml/2006/table">
            <a:tbl>
              <a:tblPr firstRow="1" bandRow="1">
                <a:noFill/>
                <a:tableStyleId>{04034623-1BF8-4AEE-8E71-CC444AB56557}</a:tableStyleId>
              </a:tblPr>
              <a:tblGrid>
                <a:gridCol w="929779">
                  <a:extLst>
                    <a:ext uri="{9D8B030D-6E8A-4147-A177-3AD203B41FA5}">
                      <a16:colId xmlns:a16="http://schemas.microsoft.com/office/drawing/2014/main" val="20000"/>
                    </a:ext>
                  </a:extLst>
                </a:gridCol>
                <a:gridCol w="1018834">
                  <a:extLst>
                    <a:ext uri="{9D8B030D-6E8A-4147-A177-3AD203B41FA5}">
                      <a16:colId xmlns:a16="http://schemas.microsoft.com/office/drawing/2014/main" val="20001"/>
                    </a:ext>
                  </a:extLst>
                </a:gridCol>
                <a:gridCol w="840724">
                  <a:extLst>
                    <a:ext uri="{9D8B030D-6E8A-4147-A177-3AD203B41FA5}">
                      <a16:colId xmlns:a16="http://schemas.microsoft.com/office/drawing/2014/main" val="20002"/>
                    </a:ext>
                  </a:extLst>
                </a:gridCol>
                <a:gridCol w="1060825">
                  <a:extLst>
                    <a:ext uri="{9D8B030D-6E8A-4147-A177-3AD203B41FA5}">
                      <a16:colId xmlns:a16="http://schemas.microsoft.com/office/drawing/2014/main" val="20003"/>
                    </a:ext>
                  </a:extLst>
                </a:gridCol>
                <a:gridCol w="946675">
                  <a:extLst>
                    <a:ext uri="{9D8B030D-6E8A-4147-A177-3AD203B41FA5}">
                      <a16:colId xmlns:a16="http://schemas.microsoft.com/office/drawing/2014/main" val="20004"/>
                    </a:ext>
                  </a:extLst>
                </a:gridCol>
                <a:gridCol w="946675">
                  <a:extLst>
                    <a:ext uri="{9D8B030D-6E8A-4147-A177-3AD203B41FA5}">
                      <a16:colId xmlns:a16="http://schemas.microsoft.com/office/drawing/2014/main" val="3697170818"/>
                    </a:ext>
                  </a:extLst>
                </a:gridCol>
                <a:gridCol w="946675">
                  <a:extLst>
                    <a:ext uri="{9D8B030D-6E8A-4147-A177-3AD203B41FA5}">
                      <a16:colId xmlns:a16="http://schemas.microsoft.com/office/drawing/2014/main" val="2649006107"/>
                    </a:ext>
                  </a:extLst>
                </a:gridCol>
                <a:gridCol w="929779">
                  <a:extLst>
                    <a:ext uri="{9D8B030D-6E8A-4147-A177-3AD203B41FA5}">
                      <a16:colId xmlns:a16="http://schemas.microsoft.com/office/drawing/2014/main" val="20005"/>
                    </a:ext>
                  </a:extLst>
                </a:gridCol>
              </a:tblGrid>
              <a:tr h="223500">
                <a:tc>
                  <a:txBody>
                    <a:bodyPr/>
                    <a:lstStyle/>
                    <a:p>
                      <a:pPr marL="0" marR="0" lvl="0" indent="0" algn="ctr" rtl="0">
                        <a:spcBef>
                          <a:spcPts val="0"/>
                        </a:spcBef>
                        <a:spcAft>
                          <a:spcPts val="0"/>
                        </a:spcAft>
                        <a:buNone/>
                      </a:pPr>
                      <a:r>
                        <a:rPr lang="en-US" sz="1000" u="none" strike="noStrike" cap="none" dirty="0">
                          <a:solidFill>
                            <a:srgbClr val="757070"/>
                          </a:solidFill>
                        </a:rPr>
                        <a:t>Who We Are</a:t>
                      </a:r>
                      <a:endParaRPr dirty="0"/>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Our Core Values</a:t>
                      </a:r>
                      <a:endParaRPr sz="1000" u="none" strike="noStrike" cap="none" dirty="0">
                        <a:solidFill>
                          <a:srgbClr val="757070"/>
                        </a:solidFill>
                      </a:endParaRPr>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Governance</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Activities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Membership</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Challenges</a:t>
                      </a:r>
                      <a:endParaRPr sz="1000" u="none" strike="noStrike" cap="none" dirty="0">
                        <a:solidFill>
                          <a:srgbClr val="757070"/>
                        </a:solidFill>
                      </a:endParaRPr>
                    </a:p>
                  </a:txBody>
                  <a:tcPr marL="91450" marR="91450" marT="45725" marB="45725">
                    <a:solidFill>
                      <a:schemeClr val="bg2">
                        <a:lumMod val="20000"/>
                        <a:lumOff val="80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Value Proposition</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Contact Info</a:t>
                      </a:r>
                      <a:endParaRPr dirty="0"/>
                    </a:p>
                  </a:txBody>
                  <a:tcPr marL="91450" marR="91450" marT="45725" marB="45725">
                    <a:solidFill>
                      <a:srgbClr val="F2F2F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6"/>
          <p:cNvPicPr preferRelativeResize="0"/>
          <p:nvPr/>
        </p:nvPicPr>
        <p:blipFill rotWithShape="1">
          <a:blip r:embed="rId3">
            <a:alphaModFix/>
          </a:blip>
          <a:srcRect/>
          <a:stretch/>
        </p:blipFill>
        <p:spPr>
          <a:xfrm>
            <a:off x="0" y="5670557"/>
            <a:ext cx="12192000" cy="1187443"/>
          </a:xfrm>
          <a:prstGeom prst="rect">
            <a:avLst/>
          </a:prstGeom>
          <a:noFill/>
          <a:ln>
            <a:noFill/>
          </a:ln>
        </p:spPr>
      </p:pic>
      <p:sp>
        <p:nvSpPr>
          <p:cNvPr id="191" name="Google Shape;191;p6"/>
          <p:cNvSpPr txBox="1">
            <a:spLocks noGrp="1"/>
          </p:cNvSpPr>
          <p:nvPr>
            <p:ph type="title"/>
          </p:nvPr>
        </p:nvSpPr>
        <p:spPr>
          <a:xfrm>
            <a:off x="162961" y="339027"/>
            <a:ext cx="10909427" cy="64496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70C0"/>
              </a:buClr>
              <a:buSzPts val="3200"/>
              <a:buFont typeface="Arial"/>
              <a:buNone/>
            </a:pPr>
            <a:r>
              <a:rPr lang="en-US" sz="3200" b="1">
                <a:solidFill>
                  <a:srgbClr val="0070C0"/>
                </a:solidFill>
                <a:latin typeface="Arial"/>
                <a:ea typeface="Arial"/>
                <a:cs typeface="Arial"/>
                <a:sym typeface="Arial"/>
              </a:rPr>
              <a:t>Conditions for Sustainable Development Programme</a:t>
            </a:r>
            <a:endParaRPr sz="3200">
              <a:solidFill>
                <a:srgbClr val="0070C0"/>
              </a:solidFill>
              <a:latin typeface="Arial"/>
              <a:ea typeface="Arial"/>
              <a:cs typeface="Arial"/>
              <a:sym typeface="Arial"/>
            </a:endParaRPr>
          </a:p>
        </p:txBody>
      </p:sp>
      <p:grpSp>
        <p:nvGrpSpPr>
          <p:cNvPr id="192" name="Google Shape;192;p6"/>
          <p:cNvGrpSpPr/>
          <p:nvPr/>
        </p:nvGrpSpPr>
        <p:grpSpPr>
          <a:xfrm>
            <a:off x="407719" y="1015431"/>
            <a:ext cx="11539515" cy="4655126"/>
            <a:chOff x="953458" y="866103"/>
            <a:chExt cx="11539515" cy="4655126"/>
          </a:xfrm>
        </p:grpSpPr>
        <p:pic>
          <p:nvPicPr>
            <p:cNvPr id="193" name="Google Shape;193;p6"/>
            <p:cNvPicPr preferRelativeResize="0"/>
            <p:nvPr/>
          </p:nvPicPr>
          <p:blipFill rotWithShape="1">
            <a:blip r:embed="rId4">
              <a:alphaModFix/>
            </a:blip>
            <a:srcRect/>
            <a:stretch/>
          </p:blipFill>
          <p:spPr>
            <a:xfrm>
              <a:off x="953458" y="866103"/>
              <a:ext cx="4772376" cy="4655126"/>
            </a:xfrm>
            <a:prstGeom prst="rect">
              <a:avLst/>
            </a:prstGeom>
            <a:noFill/>
            <a:ln>
              <a:noFill/>
            </a:ln>
          </p:spPr>
        </p:pic>
        <p:sp>
          <p:nvSpPr>
            <p:cNvPr id="194" name="Google Shape;194;p6"/>
            <p:cNvSpPr/>
            <p:nvPr/>
          </p:nvSpPr>
          <p:spPr>
            <a:xfrm>
              <a:off x="4427894" y="1042688"/>
              <a:ext cx="5737881"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0" i="0" u="none" strike="noStrike" cap="none">
                  <a:solidFill>
                    <a:schemeClr val="accent5"/>
                  </a:solidFill>
                  <a:latin typeface="Calibri"/>
                  <a:ea typeface="Calibri"/>
                  <a:cs typeface="Calibri"/>
                  <a:sym typeface="Calibri"/>
                </a:rPr>
                <a:t>Fit for Context Technology</a:t>
              </a:r>
              <a:endParaRPr/>
            </a:p>
          </p:txBody>
        </p:sp>
        <p:sp>
          <p:nvSpPr>
            <p:cNvPr id="195" name="Google Shape;195;p6"/>
            <p:cNvSpPr/>
            <p:nvPr/>
          </p:nvSpPr>
          <p:spPr>
            <a:xfrm>
              <a:off x="4907964" y="1816882"/>
              <a:ext cx="5737881"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0" i="0" u="none" strike="noStrike" cap="none">
                  <a:solidFill>
                    <a:srgbClr val="7F7F7F"/>
                  </a:solidFill>
                  <a:latin typeface="Calibri"/>
                  <a:ea typeface="Calibri"/>
                  <a:cs typeface="Calibri"/>
                  <a:sym typeface="Calibri"/>
                </a:rPr>
                <a:t>Multi-Year Project Investment</a:t>
              </a:r>
              <a:endParaRPr/>
            </a:p>
          </p:txBody>
        </p:sp>
        <p:sp>
          <p:nvSpPr>
            <p:cNvPr id="196" name="Google Shape;196;p6"/>
            <p:cNvSpPr/>
            <p:nvPr/>
          </p:nvSpPr>
          <p:spPr>
            <a:xfrm>
              <a:off x="5389226" y="2480236"/>
              <a:ext cx="5737881"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0" i="0" u="none" strike="noStrike" cap="none" dirty="0">
                  <a:solidFill>
                    <a:schemeClr val="accent3"/>
                  </a:solidFill>
                  <a:latin typeface="Calibri"/>
                  <a:ea typeface="Calibri"/>
                  <a:cs typeface="Calibri"/>
                  <a:sym typeface="Calibri"/>
                </a:rPr>
                <a:t>Public Private Partnerships</a:t>
              </a:r>
              <a:endParaRPr dirty="0"/>
            </a:p>
          </p:txBody>
        </p:sp>
        <p:sp>
          <p:nvSpPr>
            <p:cNvPr id="197" name="Google Shape;197;p6"/>
            <p:cNvSpPr/>
            <p:nvPr/>
          </p:nvSpPr>
          <p:spPr>
            <a:xfrm>
              <a:off x="5860866" y="3258249"/>
              <a:ext cx="6632107"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0" i="0" u="none" strike="noStrike" cap="none">
                  <a:solidFill>
                    <a:schemeClr val="dk2"/>
                  </a:solidFill>
                  <a:latin typeface="Calibri"/>
                  <a:ea typeface="Calibri"/>
                  <a:cs typeface="Calibri"/>
                  <a:sym typeface="Calibri"/>
                </a:rPr>
                <a:t>Data Rights and Markets to Enable PPPs</a:t>
              </a:r>
              <a:endParaRPr/>
            </a:p>
          </p:txBody>
        </p:sp>
        <p:sp>
          <p:nvSpPr>
            <p:cNvPr id="198" name="Google Shape;198;p6"/>
            <p:cNvSpPr/>
            <p:nvPr/>
          </p:nvSpPr>
          <p:spPr>
            <a:xfrm>
              <a:off x="6342129" y="3973203"/>
              <a:ext cx="5737881"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0" i="0" u="none" strike="noStrike" cap="none">
                  <a:solidFill>
                    <a:schemeClr val="dk1"/>
                  </a:solidFill>
                  <a:latin typeface="Calibri"/>
                  <a:ea typeface="Calibri"/>
                  <a:cs typeface="Calibri"/>
                  <a:sym typeface="Calibri"/>
                </a:rPr>
                <a:t>Multi-Stakeholder Approach</a:t>
              </a:r>
              <a:endParaRPr/>
            </a:p>
          </p:txBody>
        </p:sp>
        <p:cxnSp>
          <p:nvCxnSpPr>
            <p:cNvPr id="199" name="Google Shape;199;p6"/>
            <p:cNvCxnSpPr/>
            <p:nvPr/>
          </p:nvCxnSpPr>
          <p:spPr>
            <a:xfrm rot="10800000">
              <a:off x="3465095" y="1309772"/>
              <a:ext cx="962800" cy="0"/>
            </a:xfrm>
            <a:prstGeom prst="straightConnector1">
              <a:avLst/>
            </a:prstGeom>
            <a:noFill/>
            <a:ln w="12700" cap="flat" cmpd="sng">
              <a:solidFill>
                <a:schemeClr val="accent5"/>
              </a:solidFill>
              <a:prstDash val="solid"/>
              <a:miter lim="800000"/>
              <a:headEnd type="none" w="sm" len="sm"/>
              <a:tailEnd type="none" w="sm" len="sm"/>
            </a:ln>
          </p:spPr>
        </p:cxnSp>
        <p:cxnSp>
          <p:nvCxnSpPr>
            <p:cNvPr id="200" name="Google Shape;200;p6"/>
            <p:cNvCxnSpPr/>
            <p:nvPr/>
          </p:nvCxnSpPr>
          <p:spPr>
            <a:xfrm rot="10800000">
              <a:off x="3859731" y="2127919"/>
              <a:ext cx="1048233" cy="0"/>
            </a:xfrm>
            <a:prstGeom prst="straightConnector1">
              <a:avLst/>
            </a:prstGeom>
            <a:noFill/>
            <a:ln w="12700" cap="flat" cmpd="sng">
              <a:solidFill>
                <a:srgbClr val="7F7F7F"/>
              </a:solidFill>
              <a:prstDash val="solid"/>
              <a:miter lim="800000"/>
              <a:headEnd type="none" w="sm" len="sm"/>
              <a:tailEnd type="none" w="sm" len="sm"/>
            </a:ln>
          </p:spPr>
        </p:cxnSp>
        <p:cxnSp>
          <p:nvCxnSpPr>
            <p:cNvPr id="201" name="Google Shape;201;p6"/>
            <p:cNvCxnSpPr/>
            <p:nvPr/>
          </p:nvCxnSpPr>
          <p:spPr>
            <a:xfrm rot="10800000">
              <a:off x="4023360" y="2803227"/>
              <a:ext cx="1365866" cy="0"/>
            </a:xfrm>
            <a:prstGeom prst="straightConnector1">
              <a:avLst/>
            </a:prstGeom>
            <a:noFill/>
            <a:ln w="12700" cap="flat" cmpd="sng">
              <a:solidFill>
                <a:schemeClr val="accent3"/>
              </a:solidFill>
              <a:prstDash val="solid"/>
              <a:miter lim="800000"/>
              <a:headEnd type="none" w="sm" len="sm"/>
              <a:tailEnd type="none" w="sm" len="sm"/>
            </a:ln>
          </p:spPr>
        </p:cxnSp>
        <p:cxnSp>
          <p:nvCxnSpPr>
            <p:cNvPr id="202" name="Google Shape;202;p6"/>
            <p:cNvCxnSpPr/>
            <p:nvPr/>
          </p:nvCxnSpPr>
          <p:spPr>
            <a:xfrm rot="10800000">
              <a:off x="4495000" y="3534747"/>
              <a:ext cx="1365866" cy="0"/>
            </a:xfrm>
            <a:prstGeom prst="straightConnector1">
              <a:avLst/>
            </a:prstGeom>
            <a:noFill/>
            <a:ln w="12700" cap="flat" cmpd="sng">
              <a:solidFill>
                <a:schemeClr val="dk2"/>
              </a:solidFill>
              <a:prstDash val="solid"/>
              <a:miter lim="800000"/>
              <a:headEnd type="none" w="sm" len="sm"/>
              <a:tailEnd type="none" w="sm" len="sm"/>
            </a:ln>
          </p:spPr>
        </p:cxnSp>
        <p:cxnSp>
          <p:nvCxnSpPr>
            <p:cNvPr id="203" name="Google Shape;203;p6"/>
            <p:cNvCxnSpPr/>
            <p:nvPr/>
          </p:nvCxnSpPr>
          <p:spPr>
            <a:xfrm rot="10800000">
              <a:off x="4976263" y="4247017"/>
              <a:ext cx="1365866" cy="0"/>
            </a:xfrm>
            <a:prstGeom prst="straightConnector1">
              <a:avLst/>
            </a:prstGeom>
            <a:noFill/>
            <a:ln w="12700" cap="flat" cmpd="sng">
              <a:solidFill>
                <a:schemeClr val="dk1"/>
              </a:solidFill>
              <a:prstDash val="solid"/>
              <a:miter lim="800000"/>
              <a:headEnd type="none" w="sm" len="sm"/>
              <a:tailEnd type="none" w="sm" len="sm"/>
            </a:ln>
          </p:spPr>
        </p:cxnSp>
      </p:grpSp>
      <p:graphicFrame>
        <p:nvGraphicFramePr>
          <p:cNvPr id="2" name="Google Shape;103;p2">
            <a:extLst>
              <a:ext uri="{FF2B5EF4-FFF2-40B4-BE49-F238E27FC236}">
                <a16:creationId xmlns:a16="http://schemas.microsoft.com/office/drawing/2014/main" id="{A9F6244F-E9F0-C7F9-297A-139EB25AF0DF}"/>
              </a:ext>
            </a:extLst>
          </p:cNvPr>
          <p:cNvGraphicFramePr/>
          <p:nvPr>
            <p:extLst>
              <p:ext uri="{D42A27DB-BD31-4B8C-83A1-F6EECF244321}">
                <p14:modId xmlns:p14="http://schemas.microsoft.com/office/powerpoint/2010/main" val="1751427754"/>
              </p:ext>
            </p:extLst>
          </p:nvPr>
        </p:nvGraphicFramePr>
        <p:xfrm>
          <a:off x="4572034" y="8012"/>
          <a:ext cx="7619966" cy="396250"/>
        </p:xfrm>
        <a:graphic>
          <a:graphicData uri="http://schemas.openxmlformats.org/drawingml/2006/table">
            <a:tbl>
              <a:tblPr firstRow="1" bandRow="1">
                <a:noFill/>
                <a:tableStyleId>{04034623-1BF8-4AEE-8E71-CC444AB56557}</a:tableStyleId>
              </a:tblPr>
              <a:tblGrid>
                <a:gridCol w="929779">
                  <a:extLst>
                    <a:ext uri="{9D8B030D-6E8A-4147-A177-3AD203B41FA5}">
                      <a16:colId xmlns:a16="http://schemas.microsoft.com/office/drawing/2014/main" val="20000"/>
                    </a:ext>
                  </a:extLst>
                </a:gridCol>
                <a:gridCol w="1018834">
                  <a:extLst>
                    <a:ext uri="{9D8B030D-6E8A-4147-A177-3AD203B41FA5}">
                      <a16:colId xmlns:a16="http://schemas.microsoft.com/office/drawing/2014/main" val="20001"/>
                    </a:ext>
                  </a:extLst>
                </a:gridCol>
                <a:gridCol w="840724">
                  <a:extLst>
                    <a:ext uri="{9D8B030D-6E8A-4147-A177-3AD203B41FA5}">
                      <a16:colId xmlns:a16="http://schemas.microsoft.com/office/drawing/2014/main" val="20002"/>
                    </a:ext>
                  </a:extLst>
                </a:gridCol>
                <a:gridCol w="1060825">
                  <a:extLst>
                    <a:ext uri="{9D8B030D-6E8A-4147-A177-3AD203B41FA5}">
                      <a16:colId xmlns:a16="http://schemas.microsoft.com/office/drawing/2014/main" val="20003"/>
                    </a:ext>
                  </a:extLst>
                </a:gridCol>
                <a:gridCol w="946675">
                  <a:extLst>
                    <a:ext uri="{9D8B030D-6E8A-4147-A177-3AD203B41FA5}">
                      <a16:colId xmlns:a16="http://schemas.microsoft.com/office/drawing/2014/main" val="20004"/>
                    </a:ext>
                  </a:extLst>
                </a:gridCol>
                <a:gridCol w="946675">
                  <a:extLst>
                    <a:ext uri="{9D8B030D-6E8A-4147-A177-3AD203B41FA5}">
                      <a16:colId xmlns:a16="http://schemas.microsoft.com/office/drawing/2014/main" val="3697170818"/>
                    </a:ext>
                  </a:extLst>
                </a:gridCol>
                <a:gridCol w="946675">
                  <a:extLst>
                    <a:ext uri="{9D8B030D-6E8A-4147-A177-3AD203B41FA5}">
                      <a16:colId xmlns:a16="http://schemas.microsoft.com/office/drawing/2014/main" val="2649006107"/>
                    </a:ext>
                  </a:extLst>
                </a:gridCol>
                <a:gridCol w="929779">
                  <a:extLst>
                    <a:ext uri="{9D8B030D-6E8A-4147-A177-3AD203B41FA5}">
                      <a16:colId xmlns:a16="http://schemas.microsoft.com/office/drawing/2014/main" val="20005"/>
                    </a:ext>
                  </a:extLst>
                </a:gridCol>
              </a:tblGrid>
              <a:tr h="223500">
                <a:tc>
                  <a:txBody>
                    <a:bodyPr/>
                    <a:lstStyle/>
                    <a:p>
                      <a:pPr marL="0" marR="0" lvl="0" indent="0" algn="ctr" rtl="0">
                        <a:spcBef>
                          <a:spcPts val="0"/>
                        </a:spcBef>
                        <a:spcAft>
                          <a:spcPts val="0"/>
                        </a:spcAft>
                        <a:buNone/>
                      </a:pPr>
                      <a:r>
                        <a:rPr lang="en-US" sz="1000" u="none" strike="noStrike" cap="none" dirty="0">
                          <a:solidFill>
                            <a:srgbClr val="757070"/>
                          </a:solidFill>
                        </a:rPr>
                        <a:t>Who We Are</a:t>
                      </a:r>
                      <a:endParaRPr dirty="0"/>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Our Core Values</a:t>
                      </a:r>
                      <a:endParaRPr sz="1000" u="none" strike="noStrike" cap="none" dirty="0">
                        <a:solidFill>
                          <a:srgbClr val="757070"/>
                        </a:solidFill>
                      </a:endParaRPr>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Governance</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Activities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Membership</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Challenges</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Value Proposition</a:t>
                      </a:r>
                      <a:endParaRPr sz="1000" u="none" strike="noStrike" cap="none" dirty="0">
                        <a:solidFill>
                          <a:srgbClr val="757070"/>
                        </a:solidFill>
                      </a:endParaRPr>
                    </a:p>
                  </a:txBody>
                  <a:tcPr marL="91450" marR="91450" marT="45725" marB="45725">
                    <a:solidFill>
                      <a:schemeClr val="accent1">
                        <a:lumMod val="20000"/>
                        <a:lumOff val="80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Contact Info</a:t>
                      </a:r>
                      <a:endParaRPr dirty="0"/>
                    </a:p>
                  </a:txBody>
                  <a:tcPr marL="91450" marR="91450" marT="45725" marB="45725">
                    <a:solidFill>
                      <a:srgbClr val="F2F2F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7"/>
          <p:cNvSpPr/>
          <p:nvPr/>
        </p:nvSpPr>
        <p:spPr>
          <a:xfrm>
            <a:off x="4348585" y="1286121"/>
            <a:ext cx="1343361" cy="1343361"/>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9" name="Google Shape;209;p7"/>
          <p:cNvSpPr/>
          <p:nvPr/>
        </p:nvSpPr>
        <p:spPr>
          <a:xfrm>
            <a:off x="468372" y="2211959"/>
            <a:ext cx="2787804" cy="2787804"/>
          </a:xfrm>
          <a:prstGeom prst="ellipse">
            <a:avLst/>
          </a:prstGeom>
          <a:solidFill>
            <a:schemeClr val="lt1"/>
          </a:solidFill>
          <a:ln w="1016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0" name="Google Shape;210;p7"/>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b="0" i="0" u="none" strike="noStrike" cap="none">
                <a:solidFill>
                  <a:srgbClr val="FFFFFF"/>
                </a:solidFill>
                <a:latin typeface="Calibri"/>
                <a:ea typeface="Calibri"/>
                <a:cs typeface="Calibri"/>
                <a:sym typeface="Calibri"/>
              </a:rPr>
              <a:t>11</a:t>
            </a:fld>
            <a:endParaRPr sz="1200" b="0" i="0" u="none" strike="noStrike" cap="none">
              <a:solidFill>
                <a:srgbClr val="FFFFFF"/>
              </a:solidFill>
              <a:latin typeface="Calibri"/>
              <a:ea typeface="Calibri"/>
              <a:cs typeface="Calibri"/>
              <a:sym typeface="Calibri"/>
            </a:endParaRPr>
          </a:p>
        </p:txBody>
      </p:sp>
      <p:sp>
        <p:nvSpPr>
          <p:cNvPr id="211" name="Google Shape;211;p7"/>
          <p:cNvSpPr/>
          <p:nvPr/>
        </p:nvSpPr>
        <p:spPr>
          <a:xfrm>
            <a:off x="5867643" y="1335438"/>
            <a:ext cx="5869259" cy="1306401"/>
          </a:xfrm>
          <a:custGeom>
            <a:avLst/>
            <a:gdLst/>
            <a:ahLst/>
            <a:cxnLst/>
            <a:rect l="l" t="t" r="r" b="b"/>
            <a:pathLst>
              <a:path w="2232398" h="1306401" extrusionOk="0">
                <a:moveTo>
                  <a:pt x="0" y="0"/>
                </a:moveTo>
                <a:lnTo>
                  <a:pt x="2232398" y="0"/>
                </a:lnTo>
                <a:lnTo>
                  <a:pt x="2232398" y="1306401"/>
                </a:lnTo>
                <a:lnTo>
                  <a:pt x="0" y="1306401"/>
                </a:lnTo>
                <a:lnTo>
                  <a:pt x="0" y="0"/>
                </a:lnTo>
                <a:close/>
              </a:path>
            </a:pathLst>
          </a:custGeom>
          <a:noFill/>
          <a:ln>
            <a:noFill/>
          </a:ln>
        </p:spPr>
        <p:txBody>
          <a:bodyPr spcFirstLastPara="1" wrap="square" lIns="0" tIns="0" rIns="0" bIns="0" anchor="ctr" anchorCtr="0">
            <a:noAutofit/>
          </a:bodyPr>
          <a:lstStyle/>
          <a:p>
            <a:pPr marL="285750" marR="0" lvl="1" indent="-285750" algn="l" rtl="0">
              <a:lnSpc>
                <a:spcPct val="90000"/>
              </a:lnSpc>
              <a:spcBef>
                <a:spcPts val="0"/>
              </a:spcBef>
              <a:spcAft>
                <a:spcPts val="0"/>
              </a:spcAft>
              <a:buClr>
                <a:srgbClr val="7F7F7F"/>
              </a:buClr>
              <a:buSzPts val="1800"/>
              <a:buFont typeface="Noto Sans Symbols"/>
              <a:buChar char="❑"/>
            </a:pPr>
            <a:r>
              <a:rPr lang="en-US" sz="1800" b="1" i="0" u="none" strike="noStrike" cap="none" dirty="0">
                <a:solidFill>
                  <a:srgbClr val="7F7F7F"/>
                </a:solidFill>
                <a:latin typeface="Calibri"/>
                <a:ea typeface="Calibri"/>
                <a:cs typeface="Calibri"/>
                <a:sym typeface="Calibri"/>
              </a:rPr>
              <a:t>Ownership</a:t>
            </a:r>
            <a:r>
              <a:rPr lang="en-US" sz="1800" b="0" i="0" u="none" strike="noStrike" cap="none" dirty="0">
                <a:solidFill>
                  <a:srgbClr val="7F7F7F"/>
                </a:solidFill>
                <a:latin typeface="Calibri"/>
                <a:ea typeface="Calibri"/>
                <a:cs typeface="Calibri"/>
                <a:sym typeface="Calibri"/>
              </a:rPr>
              <a:t> of observation network equipment</a:t>
            </a:r>
            <a:endParaRPr dirty="0"/>
          </a:p>
          <a:p>
            <a:pPr marL="285750" marR="0" lvl="1" indent="-285750" algn="l" rtl="0">
              <a:lnSpc>
                <a:spcPct val="90000"/>
              </a:lnSpc>
              <a:spcBef>
                <a:spcPts val="270"/>
              </a:spcBef>
              <a:spcAft>
                <a:spcPts val="0"/>
              </a:spcAft>
              <a:buClr>
                <a:srgbClr val="7F7F7F"/>
              </a:buClr>
              <a:buSzPts val="1800"/>
              <a:buFont typeface="Noto Sans Symbols"/>
              <a:buChar char="❑"/>
            </a:pPr>
            <a:r>
              <a:rPr lang="en-US" sz="1800" b="1" i="0" u="none" strike="noStrike" cap="none" dirty="0">
                <a:solidFill>
                  <a:srgbClr val="7F7F7F"/>
                </a:solidFill>
                <a:latin typeface="Calibri"/>
                <a:ea typeface="Calibri"/>
                <a:cs typeface="Calibri"/>
                <a:sym typeface="Calibri"/>
              </a:rPr>
              <a:t>Data sharing </a:t>
            </a:r>
            <a:r>
              <a:rPr lang="en-US" sz="1800" b="0" i="0" u="none" strike="noStrike" cap="none" dirty="0">
                <a:solidFill>
                  <a:srgbClr val="7F7F7F"/>
                </a:solidFill>
                <a:latin typeface="Calibri"/>
                <a:ea typeface="Calibri"/>
                <a:cs typeface="Calibri"/>
                <a:sym typeface="Calibri"/>
              </a:rPr>
              <a:t>and review/approval </a:t>
            </a:r>
            <a:endParaRPr dirty="0"/>
          </a:p>
          <a:p>
            <a:pPr marL="285750" marR="0" lvl="1" indent="-285750" algn="l" rtl="0">
              <a:lnSpc>
                <a:spcPct val="90000"/>
              </a:lnSpc>
              <a:spcBef>
                <a:spcPts val="270"/>
              </a:spcBef>
              <a:spcAft>
                <a:spcPts val="0"/>
              </a:spcAft>
              <a:buClr>
                <a:srgbClr val="7F7F7F"/>
              </a:buClr>
              <a:buSzPts val="1800"/>
              <a:buFont typeface="Noto Sans Symbols"/>
              <a:buChar char="❑"/>
            </a:pPr>
            <a:r>
              <a:rPr lang="en-US" sz="1800" b="0" i="0" u="none" strike="noStrike" cap="none" dirty="0">
                <a:solidFill>
                  <a:srgbClr val="7F7F7F"/>
                </a:solidFill>
                <a:latin typeface="Calibri"/>
                <a:ea typeface="Calibri"/>
                <a:cs typeface="Calibri"/>
                <a:sym typeface="Calibri"/>
              </a:rPr>
              <a:t>Increased capacity to </a:t>
            </a:r>
            <a:r>
              <a:rPr lang="en-US" sz="1800" b="1" i="0" u="none" strike="noStrike" cap="none" dirty="0">
                <a:solidFill>
                  <a:srgbClr val="7F7F7F"/>
                </a:solidFill>
                <a:latin typeface="Calibri"/>
                <a:ea typeface="Calibri"/>
                <a:cs typeface="Calibri"/>
                <a:sym typeface="Calibri"/>
              </a:rPr>
              <a:t>fully utilize the systems </a:t>
            </a:r>
            <a:r>
              <a:rPr lang="en-US" sz="1800" b="0" i="0" u="none" strike="noStrike" cap="none" dirty="0">
                <a:solidFill>
                  <a:srgbClr val="7F7F7F"/>
                </a:solidFill>
                <a:latin typeface="Calibri"/>
                <a:ea typeface="Calibri"/>
                <a:cs typeface="Calibri"/>
                <a:sym typeface="Calibri"/>
              </a:rPr>
              <a:t>and services</a:t>
            </a:r>
            <a:endParaRPr dirty="0"/>
          </a:p>
          <a:p>
            <a:pPr marL="285750" marR="0" lvl="1" indent="-285750" algn="l" rtl="0">
              <a:lnSpc>
                <a:spcPct val="90000"/>
              </a:lnSpc>
              <a:spcBef>
                <a:spcPts val="270"/>
              </a:spcBef>
              <a:spcAft>
                <a:spcPts val="0"/>
              </a:spcAft>
              <a:buClr>
                <a:srgbClr val="7F7F7F"/>
              </a:buClr>
              <a:buSzPts val="1800"/>
              <a:buFont typeface="Noto Sans Symbols"/>
              <a:buChar char="❑"/>
            </a:pPr>
            <a:r>
              <a:rPr lang="en-US" sz="1800" b="1" i="0" u="none" strike="noStrike" cap="none" dirty="0">
                <a:solidFill>
                  <a:srgbClr val="7F7F7F"/>
                </a:solidFill>
                <a:latin typeface="Calibri"/>
                <a:ea typeface="Calibri"/>
                <a:cs typeface="Calibri"/>
                <a:sym typeface="Calibri"/>
              </a:rPr>
              <a:t>Shared data or commercial data buy </a:t>
            </a:r>
            <a:r>
              <a:rPr lang="en-US" sz="1800" b="0" i="0" u="none" strike="noStrike" cap="none" dirty="0">
                <a:solidFill>
                  <a:srgbClr val="7F7F7F"/>
                </a:solidFill>
                <a:latin typeface="Calibri"/>
                <a:ea typeface="Calibri"/>
                <a:cs typeface="Calibri"/>
                <a:sym typeface="Calibri"/>
              </a:rPr>
              <a:t>creates sustainability model</a:t>
            </a:r>
            <a:endParaRPr dirty="0"/>
          </a:p>
        </p:txBody>
      </p:sp>
      <p:sp>
        <p:nvSpPr>
          <p:cNvPr id="212" name="Google Shape;212;p7"/>
          <p:cNvSpPr/>
          <p:nvPr/>
        </p:nvSpPr>
        <p:spPr>
          <a:xfrm>
            <a:off x="5867643" y="3016777"/>
            <a:ext cx="5965903" cy="1306401"/>
          </a:xfrm>
          <a:custGeom>
            <a:avLst/>
            <a:gdLst/>
            <a:ahLst/>
            <a:cxnLst/>
            <a:rect l="l" t="t" r="r" b="b"/>
            <a:pathLst>
              <a:path w="1959602" h="1306401" extrusionOk="0">
                <a:moveTo>
                  <a:pt x="0" y="0"/>
                </a:moveTo>
                <a:lnTo>
                  <a:pt x="1959602" y="0"/>
                </a:lnTo>
                <a:lnTo>
                  <a:pt x="1959602" y="1306401"/>
                </a:lnTo>
                <a:lnTo>
                  <a:pt x="0" y="1306401"/>
                </a:lnTo>
                <a:lnTo>
                  <a:pt x="0" y="0"/>
                </a:lnTo>
                <a:close/>
              </a:path>
            </a:pathLst>
          </a:custGeom>
          <a:noFill/>
          <a:ln>
            <a:noFill/>
          </a:ln>
        </p:spPr>
        <p:txBody>
          <a:bodyPr spcFirstLastPara="1" wrap="square" lIns="0" tIns="0" rIns="0" bIns="0" anchor="ctr" anchorCtr="0">
            <a:noAutofit/>
          </a:bodyPr>
          <a:lstStyle/>
          <a:p>
            <a:pPr marL="285750" marR="0" lvl="1" indent="-285750" algn="l" rtl="0">
              <a:lnSpc>
                <a:spcPct val="90000"/>
              </a:lnSpc>
              <a:spcBef>
                <a:spcPts val="0"/>
              </a:spcBef>
              <a:spcAft>
                <a:spcPts val="0"/>
              </a:spcAft>
              <a:buClr>
                <a:schemeClr val="accent5"/>
              </a:buClr>
              <a:buSzPts val="1800"/>
              <a:buFont typeface="Noto Sans Symbols"/>
              <a:buChar char="❑"/>
            </a:pPr>
            <a:r>
              <a:rPr lang="en-US" sz="1800" b="0" i="0" u="none" strike="noStrike" cap="none" dirty="0">
                <a:solidFill>
                  <a:schemeClr val="accent5"/>
                </a:solidFill>
                <a:latin typeface="Calibri"/>
                <a:ea typeface="Calibri"/>
                <a:cs typeface="Calibri"/>
                <a:sym typeface="Calibri"/>
              </a:rPr>
              <a:t>Implementation and operation of systems and services</a:t>
            </a:r>
            <a:endParaRPr dirty="0"/>
          </a:p>
          <a:p>
            <a:pPr marL="285750" marR="0" lvl="1" indent="-285750" algn="l" rtl="0">
              <a:lnSpc>
                <a:spcPct val="90000"/>
              </a:lnSpc>
              <a:spcBef>
                <a:spcPts val="270"/>
              </a:spcBef>
              <a:spcAft>
                <a:spcPts val="0"/>
              </a:spcAft>
              <a:buClr>
                <a:schemeClr val="accent5"/>
              </a:buClr>
              <a:buSzPts val="1800"/>
              <a:buFont typeface="Noto Sans Symbols"/>
              <a:buChar char="❑"/>
            </a:pPr>
            <a:r>
              <a:rPr lang="en-US" sz="1800" b="0" i="0" u="none" strike="noStrike" cap="none" dirty="0">
                <a:solidFill>
                  <a:schemeClr val="accent5"/>
                </a:solidFill>
                <a:latin typeface="Calibri"/>
                <a:ea typeface="Calibri"/>
                <a:cs typeface="Calibri"/>
                <a:sym typeface="Calibri"/>
              </a:rPr>
              <a:t>Contractually defined data access</a:t>
            </a:r>
            <a:endParaRPr dirty="0"/>
          </a:p>
          <a:p>
            <a:pPr marL="285750" marR="0" lvl="1" indent="-285750" algn="l" rtl="0">
              <a:lnSpc>
                <a:spcPct val="90000"/>
              </a:lnSpc>
              <a:spcBef>
                <a:spcPts val="270"/>
              </a:spcBef>
              <a:spcAft>
                <a:spcPts val="0"/>
              </a:spcAft>
              <a:buClr>
                <a:schemeClr val="accent5"/>
              </a:buClr>
              <a:buSzPts val="1800"/>
              <a:buFont typeface="Noto Sans Symbols"/>
              <a:buChar char="❑"/>
            </a:pPr>
            <a:r>
              <a:rPr lang="en-US" sz="1800" b="1" i="0" u="sng" strike="noStrike" cap="none" dirty="0">
                <a:solidFill>
                  <a:schemeClr val="accent5"/>
                </a:solidFill>
                <a:latin typeface="Calibri"/>
                <a:ea typeface="Calibri"/>
                <a:cs typeface="Calibri"/>
                <a:sym typeface="Calibri"/>
              </a:rPr>
              <a:t>Co-develop</a:t>
            </a:r>
            <a:r>
              <a:rPr lang="en-US" sz="1800" b="0" i="0" u="none" strike="noStrike" cap="none" dirty="0">
                <a:solidFill>
                  <a:schemeClr val="accent5"/>
                </a:solidFill>
                <a:latin typeface="Calibri"/>
                <a:ea typeface="Calibri"/>
                <a:cs typeface="Calibri"/>
                <a:sym typeface="Calibri"/>
              </a:rPr>
              <a:t> end user services and “last mile” content</a:t>
            </a:r>
            <a:endParaRPr dirty="0"/>
          </a:p>
          <a:p>
            <a:pPr marL="285750" marR="0" lvl="1" indent="-285750" algn="l" rtl="0">
              <a:lnSpc>
                <a:spcPct val="90000"/>
              </a:lnSpc>
              <a:spcBef>
                <a:spcPts val="270"/>
              </a:spcBef>
              <a:spcAft>
                <a:spcPts val="0"/>
              </a:spcAft>
              <a:buClr>
                <a:schemeClr val="accent5"/>
              </a:buClr>
              <a:buSzPts val="1800"/>
              <a:buFont typeface="Noto Sans Symbols"/>
              <a:buChar char="❑"/>
            </a:pPr>
            <a:r>
              <a:rPr lang="en-US" sz="1800" b="0" i="0" u="none" strike="noStrike" cap="none" dirty="0">
                <a:solidFill>
                  <a:schemeClr val="accent5"/>
                </a:solidFill>
                <a:latin typeface="Calibri"/>
                <a:ea typeface="Calibri"/>
                <a:cs typeface="Calibri"/>
                <a:sym typeface="Calibri"/>
              </a:rPr>
              <a:t>Sales and marketing  with </a:t>
            </a:r>
            <a:r>
              <a:rPr lang="en-US" sz="1800" b="1" i="0" u="none" strike="noStrike" cap="none" dirty="0">
                <a:solidFill>
                  <a:schemeClr val="accent5"/>
                </a:solidFill>
                <a:latin typeface="Calibri"/>
                <a:ea typeface="Calibri"/>
                <a:cs typeface="Calibri"/>
                <a:sym typeface="Calibri"/>
              </a:rPr>
              <a:t>revenue sharing </a:t>
            </a:r>
            <a:r>
              <a:rPr lang="en-US" sz="1800" b="0" i="0" u="none" strike="noStrike" cap="none" dirty="0">
                <a:solidFill>
                  <a:schemeClr val="accent5"/>
                </a:solidFill>
                <a:latin typeface="Calibri"/>
                <a:ea typeface="Calibri"/>
                <a:cs typeface="Calibri"/>
                <a:sym typeface="Calibri"/>
              </a:rPr>
              <a:t>for cost recovery to sustain the systems and services</a:t>
            </a:r>
            <a:endParaRPr dirty="0"/>
          </a:p>
        </p:txBody>
      </p:sp>
      <p:sp>
        <p:nvSpPr>
          <p:cNvPr id="213" name="Google Shape;213;p7"/>
          <p:cNvSpPr/>
          <p:nvPr/>
        </p:nvSpPr>
        <p:spPr>
          <a:xfrm>
            <a:off x="5867643" y="4747582"/>
            <a:ext cx="5965903" cy="1306401"/>
          </a:xfrm>
          <a:custGeom>
            <a:avLst/>
            <a:gdLst/>
            <a:ahLst/>
            <a:cxnLst/>
            <a:rect l="l" t="t" r="r" b="b"/>
            <a:pathLst>
              <a:path w="1959602" h="1306401" extrusionOk="0">
                <a:moveTo>
                  <a:pt x="0" y="0"/>
                </a:moveTo>
                <a:lnTo>
                  <a:pt x="1959602" y="0"/>
                </a:lnTo>
                <a:lnTo>
                  <a:pt x="1959602" y="1306401"/>
                </a:lnTo>
                <a:lnTo>
                  <a:pt x="0" y="1306401"/>
                </a:lnTo>
                <a:lnTo>
                  <a:pt x="0" y="0"/>
                </a:lnTo>
                <a:close/>
              </a:path>
            </a:pathLst>
          </a:custGeom>
          <a:noFill/>
          <a:ln>
            <a:noFill/>
          </a:ln>
        </p:spPr>
        <p:txBody>
          <a:bodyPr spcFirstLastPara="1" wrap="square" lIns="0" tIns="0" rIns="0" bIns="0" anchor="ctr" anchorCtr="0">
            <a:noAutofit/>
          </a:bodyPr>
          <a:lstStyle/>
          <a:p>
            <a:pPr marL="285750" marR="0" lvl="1" indent="-285750" algn="l" rtl="0">
              <a:lnSpc>
                <a:spcPct val="90000"/>
              </a:lnSpc>
              <a:spcBef>
                <a:spcPts val="0"/>
              </a:spcBef>
              <a:spcAft>
                <a:spcPts val="0"/>
              </a:spcAft>
              <a:buClr>
                <a:srgbClr val="7F7F7F"/>
              </a:buClr>
              <a:buSzPts val="1800"/>
              <a:buFont typeface="Noto Sans Symbols"/>
              <a:buChar char="❑"/>
            </a:pPr>
            <a:r>
              <a:rPr lang="en-US" sz="1800" b="1" i="0" u="none" strike="noStrike" cap="none">
                <a:solidFill>
                  <a:srgbClr val="7F7F7F"/>
                </a:solidFill>
                <a:latin typeface="Calibri"/>
                <a:ea typeface="Calibri"/>
                <a:cs typeface="Calibri"/>
                <a:sym typeface="Calibri"/>
              </a:rPr>
              <a:t>Share private network data </a:t>
            </a:r>
            <a:r>
              <a:rPr lang="en-US" sz="1800" b="0" i="0" u="none" strike="noStrike" cap="none">
                <a:solidFill>
                  <a:srgbClr val="7F7F7F"/>
                </a:solidFill>
                <a:latin typeface="Calibri"/>
                <a:ea typeface="Calibri"/>
                <a:cs typeface="Calibri"/>
                <a:sym typeface="Calibri"/>
              </a:rPr>
              <a:t>with government entities</a:t>
            </a:r>
            <a:endParaRPr/>
          </a:p>
          <a:p>
            <a:pPr marL="285750" marR="0" lvl="1" indent="-285750" algn="l" rtl="0">
              <a:lnSpc>
                <a:spcPct val="90000"/>
              </a:lnSpc>
              <a:spcBef>
                <a:spcPts val="270"/>
              </a:spcBef>
              <a:spcAft>
                <a:spcPts val="0"/>
              </a:spcAft>
              <a:buClr>
                <a:srgbClr val="7F7F7F"/>
              </a:buClr>
              <a:buSzPts val="1800"/>
              <a:buFont typeface="Noto Sans Symbols"/>
              <a:buChar char="❑"/>
            </a:pPr>
            <a:r>
              <a:rPr lang="en-US" sz="1800" b="0" i="0" u="none" strike="noStrike" cap="none">
                <a:solidFill>
                  <a:srgbClr val="7F7F7F"/>
                </a:solidFill>
                <a:latin typeface="Calibri"/>
                <a:ea typeface="Calibri"/>
                <a:cs typeface="Calibri"/>
                <a:sym typeface="Calibri"/>
              </a:rPr>
              <a:t>Purchase data and services developed by partnerships</a:t>
            </a:r>
            <a:endParaRPr/>
          </a:p>
          <a:p>
            <a:pPr marL="285750" marR="0" lvl="1" indent="-285750" algn="l" rtl="0">
              <a:lnSpc>
                <a:spcPct val="90000"/>
              </a:lnSpc>
              <a:spcBef>
                <a:spcPts val="270"/>
              </a:spcBef>
              <a:spcAft>
                <a:spcPts val="0"/>
              </a:spcAft>
              <a:buClr>
                <a:srgbClr val="7F7F7F"/>
              </a:buClr>
              <a:buSzPts val="1800"/>
              <a:buFont typeface="Noto Sans Symbols"/>
              <a:buChar char="❑"/>
            </a:pPr>
            <a:r>
              <a:rPr lang="en-US" sz="1800" b="0" i="0" u="none" strike="noStrike" cap="none">
                <a:solidFill>
                  <a:srgbClr val="7F7F7F"/>
                </a:solidFill>
                <a:latin typeface="Calibri"/>
                <a:ea typeface="Calibri"/>
                <a:cs typeface="Calibri"/>
                <a:sym typeface="Calibri"/>
              </a:rPr>
              <a:t>Industries:  Insurance, Aviation, Electrical, Agriculture, Mining, Petroleum, Mobile, and many others</a:t>
            </a:r>
            <a:endParaRPr/>
          </a:p>
        </p:txBody>
      </p:sp>
      <p:sp>
        <p:nvSpPr>
          <p:cNvPr id="214" name="Google Shape;214;p7"/>
          <p:cNvSpPr txBox="1"/>
          <p:nvPr/>
        </p:nvSpPr>
        <p:spPr>
          <a:xfrm>
            <a:off x="468373" y="2900636"/>
            <a:ext cx="2787804"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000" b="1" i="0" u="none" strike="noStrike" cap="none">
                <a:solidFill>
                  <a:schemeClr val="dk2"/>
                </a:solidFill>
                <a:latin typeface="Calibri"/>
                <a:ea typeface="Calibri"/>
                <a:cs typeface="Calibri"/>
                <a:sym typeface="Calibri"/>
              </a:rPr>
              <a:t>Public Private Partnership </a:t>
            </a:r>
            <a:endParaRPr/>
          </a:p>
          <a:p>
            <a:pPr marL="0" marR="0" lvl="0" indent="0" algn="ctr" rtl="0">
              <a:spcBef>
                <a:spcPts val="0"/>
              </a:spcBef>
              <a:spcAft>
                <a:spcPts val="0"/>
              </a:spcAft>
              <a:buNone/>
            </a:pPr>
            <a:r>
              <a:rPr lang="en-US" sz="3000" b="1" i="0" u="none" strike="noStrike" cap="none">
                <a:solidFill>
                  <a:schemeClr val="dk2"/>
                </a:solidFill>
                <a:latin typeface="Calibri"/>
                <a:ea typeface="Calibri"/>
                <a:cs typeface="Calibri"/>
                <a:sym typeface="Calibri"/>
              </a:rPr>
              <a:t>Framework</a:t>
            </a:r>
            <a:endParaRPr/>
          </a:p>
        </p:txBody>
      </p:sp>
      <p:sp>
        <p:nvSpPr>
          <p:cNvPr id="215" name="Google Shape;215;p7"/>
          <p:cNvSpPr txBox="1"/>
          <p:nvPr/>
        </p:nvSpPr>
        <p:spPr>
          <a:xfrm>
            <a:off x="4348584" y="1773135"/>
            <a:ext cx="134336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NMHS</a:t>
            </a:r>
            <a:endParaRPr/>
          </a:p>
        </p:txBody>
      </p:sp>
      <p:sp>
        <p:nvSpPr>
          <p:cNvPr id="216" name="Google Shape;216;p7"/>
          <p:cNvSpPr/>
          <p:nvPr/>
        </p:nvSpPr>
        <p:spPr>
          <a:xfrm>
            <a:off x="4348585" y="2998297"/>
            <a:ext cx="1343361" cy="1343361"/>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7" name="Google Shape;217;p7"/>
          <p:cNvSpPr txBox="1"/>
          <p:nvPr/>
        </p:nvSpPr>
        <p:spPr>
          <a:xfrm>
            <a:off x="4348584" y="3317471"/>
            <a:ext cx="134336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Private Sector</a:t>
            </a:r>
            <a:endParaRPr/>
          </a:p>
        </p:txBody>
      </p:sp>
      <p:sp>
        <p:nvSpPr>
          <p:cNvPr id="218" name="Google Shape;218;p7"/>
          <p:cNvSpPr/>
          <p:nvPr/>
        </p:nvSpPr>
        <p:spPr>
          <a:xfrm>
            <a:off x="4348585" y="4729103"/>
            <a:ext cx="1343361" cy="1343361"/>
          </a:xfrm>
          <a:prstGeom prst="ellipse">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9" name="Google Shape;219;p7"/>
          <p:cNvSpPr txBox="1"/>
          <p:nvPr/>
        </p:nvSpPr>
        <p:spPr>
          <a:xfrm>
            <a:off x="4348584" y="5012508"/>
            <a:ext cx="134336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Local</a:t>
            </a:r>
            <a:endParaRPr/>
          </a:p>
          <a:p>
            <a:pPr marL="0" marR="0" lvl="0" indent="0" algn="ctr" rtl="0">
              <a:spcBef>
                <a:spcPts val="0"/>
              </a:spcBef>
              <a:spcAft>
                <a:spcPts val="0"/>
              </a:spcAft>
              <a:buNone/>
            </a:pPr>
            <a:r>
              <a:rPr lang="en-US" sz="1800" b="1" i="0" u="none" strike="noStrike" cap="none">
                <a:solidFill>
                  <a:schemeClr val="lt1"/>
                </a:solidFill>
                <a:latin typeface="Calibri"/>
                <a:ea typeface="Calibri"/>
                <a:cs typeface="Calibri"/>
                <a:sym typeface="Calibri"/>
              </a:rPr>
              <a:t>Industries</a:t>
            </a:r>
            <a:endParaRPr/>
          </a:p>
        </p:txBody>
      </p:sp>
      <p:cxnSp>
        <p:nvCxnSpPr>
          <p:cNvPr id="220" name="Google Shape;220;p7"/>
          <p:cNvCxnSpPr/>
          <p:nvPr/>
        </p:nvCxnSpPr>
        <p:spPr>
          <a:xfrm rot="10800000" flipH="1">
            <a:off x="3349716" y="1984637"/>
            <a:ext cx="823171" cy="842999"/>
          </a:xfrm>
          <a:prstGeom prst="straightConnector1">
            <a:avLst/>
          </a:prstGeom>
          <a:noFill/>
          <a:ln w="63500" cap="flat" cmpd="sng">
            <a:solidFill>
              <a:schemeClr val="dk2"/>
            </a:solidFill>
            <a:prstDash val="solid"/>
            <a:miter lim="800000"/>
            <a:headEnd type="none" w="sm" len="sm"/>
            <a:tailEnd type="triangle" w="med" len="med"/>
          </a:ln>
        </p:spPr>
      </p:cxnSp>
      <p:cxnSp>
        <p:nvCxnSpPr>
          <p:cNvPr id="221" name="Google Shape;221;p7"/>
          <p:cNvCxnSpPr/>
          <p:nvPr/>
        </p:nvCxnSpPr>
        <p:spPr>
          <a:xfrm>
            <a:off x="3349716" y="4563653"/>
            <a:ext cx="823171" cy="772020"/>
          </a:xfrm>
          <a:prstGeom prst="straightConnector1">
            <a:avLst/>
          </a:prstGeom>
          <a:noFill/>
          <a:ln w="63500" cap="flat" cmpd="sng">
            <a:solidFill>
              <a:schemeClr val="dk2"/>
            </a:solidFill>
            <a:prstDash val="solid"/>
            <a:miter lim="800000"/>
            <a:headEnd type="none" w="sm" len="sm"/>
            <a:tailEnd type="triangle" w="med" len="med"/>
          </a:ln>
        </p:spPr>
      </p:cxnSp>
      <p:cxnSp>
        <p:nvCxnSpPr>
          <p:cNvPr id="222" name="Google Shape;222;p7"/>
          <p:cNvCxnSpPr/>
          <p:nvPr/>
        </p:nvCxnSpPr>
        <p:spPr>
          <a:xfrm>
            <a:off x="3393963" y="3671505"/>
            <a:ext cx="861081" cy="8009"/>
          </a:xfrm>
          <a:prstGeom prst="straightConnector1">
            <a:avLst/>
          </a:prstGeom>
          <a:noFill/>
          <a:ln w="63500" cap="flat" cmpd="sng">
            <a:solidFill>
              <a:schemeClr val="dk2"/>
            </a:solidFill>
            <a:prstDash val="solid"/>
            <a:miter lim="800000"/>
            <a:headEnd type="none" w="sm" len="sm"/>
            <a:tailEnd type="triangle" w="med" len="med"/>
          </a:ln>
        </p:spPr>
      </p:cxnSp>
      <p:sp>
        <p:nvSpPr>
          <p:cNvPr id="224" name="Google Shape;224;p7"/>
          <p:cNvSpPr txBox="1"/>
          <p:nvPr/>
        </p:nvSpPr>
        <p:spPr>
          <a:xfrm>
            <a:off x="162961" y="339027"/>
            <a:ext cx="10909427" cy="6449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70C0"/>
              </a:buClr>
              <a:buSzPts val="3200"/>
              <a:buFont typeface="Arial"/>
              <a:buNone/>
            </a:pPr>
            <a:r>
              <a:rPr lang="en-US" sz="3200" b="1" i="0" u="none" strike="noStrike" cap="none">
                <a:solidFill>
                  <a:srgbClr val="0070C0"/>
                </a:solidFill>
                <a:latin typeface="Arial"/>
                <a:ea typeface="Arial"/>
                <a:cs typeface="Arial"/>
                <a:sym typeface="Arial"/>
              </a:rPr>
              <a:t>PPP to enhance NMHS infrastructure, capacity &amp; sustainability</a:t>
            </a:r>
            <a:endParaRPr sz="3200" b="0" i="0" u="none" strike="noStrike" cap="none">
              <a:solidFill>
                <a:srgbClr val="0070C0"/>
              </a:solidFill>
              <a:latin typeface="Arial"/>
              <a:ea typeface="Arial"/>
              <a:cs typeface="Arial"/>
              <a:sym typeface="Arial"/>
            </a:endParaRPr>
          </a:p>
        </p:txBody>
      </p:sp>
      <p:sp>
        <p:nvSpPr>
          <p:cNvPr id="225" name="Google Shape;225;p7"/>
          <p:cNvSpPr/>
          <p:nvPr/>
        </p:nvSpPr>
        <p:spPr>
          <a:xfrm>
            <a:off x="2078469" y="6348168"/>
            <a:ext cx="10113531" cy="357116"/>
          </a:xfrm>
          <a:prstGeom prst="rect">
            <a:avLst/>
          </a:prstGeom>
          <a:solidFill>
            <a:schemeClr val="accent5"/>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i="0" u="none" strike="noStrike" cap="none" dirty="0">
                <a:solidFill>
                  <a:schemeClr val="lt1"/>
                </a:solidFill>
                <a:latin typeface="Calibri"/>
                <a:ea typeface="Calibri"/>
                <a:cs typeface="Calibri"/>
                <a:sym typeface="Calibri"/>
              </a:rPr>
              <a:t>Partnerships will need to consider sovereign authority, procurement guidelines, institutional mandates, </a:t>
            </a:r>
            <a:r>
              <a:rPr lang="en-US" sz="1600" b="1" i="0" u="none" strike="noStrike" cap="none" dirty="0" err="1">
                <a:solidFill>
                  <a:schemeClr val="lt1"/>
                </a:solidFill>
                <a:latin typeface="Calibri"/>
                <a:ea typeface="Calibri"/>
                <a:cs typeface="Calibri"/>
                <a:sym typeface="Calibri"/>
              </a:rPr>
              <a:t>etc</a:t>
            </a:r>
            <a:r>
              <a:rPr lang="en-US" sz="1600" b="1" i="0" u="none" strike="noStrike" cap="none" dirty="0">
                <a:solidFill>
                  <a:schemeClr val="lt1"/>
                </a:solidFill>
                <a:latin typeface="Calibri"/>
                <a:ea typeface="Calibri"/>
                <a:cs typeface="Calibri"/>
                <a:sym typeface="Calibri"/>
              </a:rPr>
              <a:t> </a:t>
            </a:r>
            <a:endParaRPr sz="1600" dirty="0"/>
          </a:p>
        </p:txBody>
      </p:sp>
      <p:pic>
        <p:nvPicPr>
          <p:cNvPr id="226" name="Google Shape;226;p7" descr="Icon&#10;&#10;Description automatically generated"/>
          <p:cNvPicPr preferRelativeResize="0"/>
          <p:nvPr/>
        </p:nvPicPr>
        <p:blipFill rotWithShape="1">
          <a:blip r:embed="rId3">
            <a:alphaModFix/>
          </a:blip>
          <a:srcRect/>
          <a:stretch/>
        </p:blipFill>
        <p:spPr>
          <a:xfrm>
            <a:off x="1343094" y="6122625"/>
            <a:ext cx="735375" cy="735375"/>
          </a:xfrm>
          <a:prstGeom prst="rect">
            <a:avLst/>
          </a:prstGeom>
          <a:noFill/>
          <a:ln>
            <a:noFill/>
          </a:ln>
        </p:spPr>
      </p:pic>
      <p:graphicFrame>
        <p:nvGraphicFramePr>
          <p:cNvPr id="2" name="Google Shape;103;p2">
            <a:extLst>
              <a:ext uri="{FF2B5EF4-FFF2-40B4-BE49-F238E27FC236}">
                <a16:creationId xmlns:a16="http://schemas.microsoft.com/office/drawing/2014/main" id="{32907AD6-D613-C4E8-7D7E-EEA6B081A9EC}"/>
              </a:ext>
            </a:extLst>
          </p:cNvPr>
          <p:cNvGraphicFramePr/>
          <p:nvPr>
            <p:extLst>
              <p:ext uri="{D42A27DB-BD31-4B8C-83A1-F6EECF244321}">
                <p14:modId xmlns:p14="http://schemas.microsoft.com/office/powerpoint/2010/main" val="3504839382"/>
              </p:ext>
            </p:extLst>
          </p:nvPr>
        </p:nvGraphicFramePr>
        <p:xfrm>
          <a:off x="4572034" y="8012"/>
          <a:ext cx="7619966" cy="396250"/>
        </p:xfrm>
        <a:graphic>
          <a:graphicData uri="http://schemas.openxmlformats.org/drawingml/2006/table">
            <a:tbl>
              <a:tblPr firstRow="1" bandRow="1">
                <a:noFill/>
                <a:tableStyleId>{04034623-1BF8-4AEE-8E71-CC444AB56557}</a:tableStyleId>
              </a:tblPr>
              <a:tblGrid>
                <a:gridCol w="929779">
                  <a:extLst>
                    <a:ext uri="{9D8B030D-6E8A-4147-A177-3AD203B41FA5}">
                      <a16:colId xmlns:a16="http://schemas.microsoft.com/office/drawing/2014/main" val="20000"/>
                    </a:ext>
                  </a:extLst>
                </a:gridCol>
                <a:gridCol w="1018834">
                  <a:extLst>
                    <a:ext uri="{9D8B030D-6E8A-4147-A177-3AD203B41FA5}">
                      <a16:colId xmlns:a16="http://schemas.microsoft.com/office/drawing/2014/main" val="20001"/>
                    </a:ext>
                  </a:extLst>
                </a:gridCol>
                <a:gridCol w="840724">
                  <a:extLst>
                    <a:ext uri="{9D8B030D-6E8A-4147-A177-3AD203B41FA5}">
                      <a16:colId xmlns:a16="http://schemas.microsoft.com/office/drawing/2014/main" val="20002"/>
                    </a:ext>
                  </a:extLst>
                </a:gridCol>
                <a:gridCol w="1060825">
                  <a:extLst>
                    <a:ext uri="{9D8B030D-6E8A-4147-A177-3AD203B41FA5}">
                      <a16:colId xmlns:a16="http://schemas.microsoft.com/office/drawing/2014/main" val="20003"/>
                    </a:ext>
                  </a:extLst>
                </a:gridCol>
                <a:gridCol w="946675">
                  <a:extLst>
                    <a:ext uri="{9D8B030D-6E8A-4147-A177-3AD203B41FA5}">
                      <a16:colId xmlns:a16="http://schemas.microsoft.com/office/drawing/2014/main" val="20004"/>
                    </a:ext>
                  </a:extLst>
                </a:gridCol>
                <a:gridCol w="946675">
                  <a:extLst>
                    <a:ext uri="{9D8B030D-6E8A-4147-A177-3AD203B41FA5}">
                      <a16:colId xmlns:a16="http://schemas.microsoft.com/office/drawing/2014/main" val="3697170818"/>
                    </a:ext>
                  </a:extLst>
                </a:gridCol>
                <a:gridCol w="946675">
                  <a:extLst>
                    <a:ext uri="{9D8B030D-6E8A-4147-A177-3AD203B41FA5}">
                      <a16:colId xmlns:a16="http://schemas.microsoft.com/office/drawing/2014/main" val="2649006107"/>
                    </a:ext>
                  </a:extLst>
                </a:gridCol>
                <a:gridCol w="929779">
                  <a:extLst>
                    <a:ext uri="{9D8B030D-6E8A-4147-A177-3AD203B41FA5}">
                      <a16:colId xmlns:a16="http://schemas.microsoft.com/office/drawing/2014/main" val="20005"/>
                    </a:ext>
                  </a:extLst>
                </a:gridCol>
              </a:tblGrid>
              <a:tr h="223500">
                <a:tc>
                  <a:txBody>
                    <a:bodyPr/>
                    <a:lstStyle/>
                    <a:p>
                      <a:pPr marL="0" marR="0" lvl="0" indent="0" algn="ctr" rtl="0">
                        <a:spcBef>
                          <a:spcPts val="0"/>
                        </a:spcBef>
                        <a:spcAft>
                          <a:spcPts val="0"/>
                        </a:spcAft>
                        <a:buNone/>
                      </a:pPr>
                      <a:r>
                        <a:rPr lang="en-US" sz="1000" u="none" strike="noStrike" cap="none" dirty="0">
                          <a:solidFill>
                            <a:srgbClr val="757070"/>
                          </a:solidFill>
                        </a:rPr>
                        <a:t>Who We Are</a:t>
                      </a:r>
                      <a:endParaRPr dirty="0"/>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Our Core Values</a:t>
                      </a:r>
                      <a:endParaRPr sz="1000" u="none" strike="noStrike" cap="none" dirty="0">
                        <a:solidFill>
                          <a:srgbClr val="757070"/>
                        </a:solidFill>
                      </a:endParaRPr>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Governance</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Activities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Membership</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Challenges</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Value Proposition</a:t>
                      </a:r>
                      <a:endParaRPr sz="1000" u="none" strike="noStrike" cap="none" dirty="0">
                        <a:solidFill>
                          <a:srgbClr val="757070"/>
                        </a:solidFill>
                      </a:endParaRPr>
                    </a:p>
                  </a:txBody>
                  <a:tcPr marL="91450" marR="91450" marT="45725" marB="45725">
                    <a:solidFill>
                      <a:schemeClr val="accent1">
                        <a:lumMod val="20000"/>
                        <a:lumOff val="80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Contact Info</a:t>
                      </a:r>
                      <a:endParaRPr dirty="0"/>
                    </a:p>
                  </a:txBody>
                  <a:tcPr marL="91450" marR="91450" marT="45725" marB="45725">
                    <a:solidFill>
                      <a:srgbClr val="F2F2F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8"/>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b="0" i="0" u="none" strike="noStrike" cap="none">
                <a:solidFill>
                  <a:srgbClr val="FFFFFF"/>
                </a:solidFill>
                <a:latin typeface="Calibri"/>
                <a:ea typeface="Calibri"/>
                <a:cs typeface="Calibri"/>
                <a:sym typeface="Calibri"/>
              </a:rPr>
              <a:t>12</a:t>
            </a:fld>
            <a:endParaRPr sz="1200" b="0" i="0" u="none" strike="noStrike" cap="none">
              <a:solidFill>
                <a:srgbClr val="FFFFFF"/>
              </a:solidFill>
              <a:latin typeface="Calibri"/>
              <a:ea typeface="Calibri"/>
              <a:cs typeface="Calibri"/>
              <a:sym typeface="Calibri"/>
            </a:endParaRPr>
          </a:p>
        </p:txBody>
      </p:sp>
      <p:sp>
        <p:nvSpPr>
          <p:cNvPr id="232" name="Google Shape;232;p8"/>
          <p:cNvSpPr txBox="1"/>
          <p:nvPr/>
        </p:nvSpPr>
        <p:spPr>
          <a:xfrm>
            <a:off x="3575162" y="5966380"/>
            <a:ext cx="2030413"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dk2"/>
                </a:solidFill>
                <a:latin typeface="Calibri"/>
                <a:ea typeface="Calibri"/>
                <a:cs typeface="Calibri"/>
                <a:sym typeface="Calibri"/>
              </a:rPr>
              <a:t>Public Model</a:t>
            </a:r>
            <a:endParaRPr/>
          </a:p>
        </p:txBody>
      </p:sp>
      <p:cxnSp>
        <p:nvCxnSpPr>
          <p:cNvPr id="233" name="Google Shape;233;p8"/>
          <p:cNvCxnSpPr/>
          <p:nvPr/>
        </p:nvCxnSpPr>
        <p:spPr>
          <a:xfrm rot="10800000">
            <a:off x="2836974" y="2094469"/>
            <a:ext cx="0" cy="3851275"/>
          </a:xfrm>
          <a:prstGeom prst="straightConnector1">
            <a:avLst/>
          </a:prstGeom>
          <a:noFill/>
          <a:ln w="38100" cap="flat" cmpd="sng">
            <a:solidFill>
              <a:schemeClr val="dk1"/>
            </a:solidFill>
            <a:prstDash val="solid"/>
            <a:round/>
            <a:headEnd type="none" w="med" len="med"/>
            <a:tailEnd type="triangle" w="med" len="med"/>
          </a:ln>
        </p:spPr>
      </p:cxnSp>
      <p:cxnSp>
        <p:nvCxnSpPr>
          <p:cNvPr id="234" name="Google Shape;234;p8"/>
          <p:cNvCxnSpPr/>
          <p:nvPr/>
        </p:nvCxnSpPr>
        <p:spPr>
          <a:xfrm>
            <a:off x="2836975" y="5936218"/>
            <a:ext cx="6097587" cy="0"/>
          </a:xfrm>
          <a:prstGeom prst="straightConnector1">
            <a:avLst/>
          </a:prstGeom>
          <a:noFill/>
          <a:ln w="38100" cap="flat" cmpd="sng">
            <a:solidFill>
              <a:schemeClr val="dk1"/>
            </a:solidFill>
            <a:prstDash val="solid"/>
            <a:round/>
            <a:headEnd type="none" w="med" len="med"/>
            <a:tailEnd type="triangle" w="med" len="med"/>
          </a:ln>
        </p:spPr>
      </p:cxnSp>
      <p:sp>
        <p:nvSpPr>
          <p:cNvPr id="235" name="Google Shape;235;p8"/>
          <p:cNvSpPr txBox="1"/>
          <p:nvPr/>
        </p:nvSpPr>
        <p:spPr>
          <a:xfrm>
            <a:off x="6269149" y="5987018"/>
            <a:ext cx="2030413"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i="0" u="none" strike="noStrike" cap="none">
                <a:solidFill>
                  <a:schemeClr val="dk2"/>
                </a:solidFill>
                <a:latin typeface="Calibri"/>
                <a:ea typeface="Calibri"/>
                <a:cs typeface="Calibri"/>
                <a:sym typeface="Calibri"/>
              </a:rPr>
              <a:t>Partnership Model</a:t>
            </a:r>
            <a:endParaRPr/>
          </a:p>
        </p:txBody>
      </p:sp>
      <p:sp>
        <p:nvSpPr>
          <p:cNvPr id="236" name="Google Shape;236;p8"/>
          <p:cNvSpPr txBox="1"/>
          <p:nvPr/>
        </p:nvSpPr>
        <p:spPr>
          <a:xfrm>
            <a:off x="1936388" y="3785737"/>
            <a:ext cx="78093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i="0" u="none" strike="noStrike" cap="none">
                <a:solidFill>
                  <a:schemeClr val="dk2"/>
                </a:solidFill>
                <a:latin typeface="Calibri"/>
                <a:ea typeface="Calibri"/>
                <a:cs typeface="Calibri"/>
                <a:sym typeface="Calibri"/>
              </a:rPr>
              <a:t>Cost</a:t>
            </a:r>
            <a:endParaRPr/>
          </a:p>
        </p:txBody>
      </p:sp>
      <p:grpSp>
        <p:nvGrpSpPr>
          <p:cNvPr id="237" name="Google Shape;237;p8"/>
          <p:cNvGrpSpPr/>
          <p:nvPr/>
        </p:nvGrpSpPr>
        <p:grpSpPr>
          <a:xfrm>
            <a:off x="3651362" y="3663490"/>
            <a:ext cx="1932063" cy="2264789"/>
            <a:chOff x="1969" y="1698"/>
            <a:chExt cx="1101" cy="1760"/>
          </a:xfrm>
        </p:grpSpPr>
        <p:sp>
          <p:nvSpPr>
            <p:cNvPr id="238" name="Google Shape;238;p8"/>
            <p:cNvSpPr/>
            <p:nvPr/>
          </p:nvSpPr>
          <p:spPr>
            <a:xfrm>
              <a:off x="1969" y="1698"/>
              <a:ext cx="1101" cy="1760"/>
            </a:xfrm>
            <a:prstGeom prst="rect">
              <a:avLst/>
            </a:prstGeom>
            <a:solidFill>
              <a:schemeClr val="accent5"/>
            </a:solidFill>
            <a:ln w="19050" cap="flat" cmpd="sng">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 name="Google Shape;239;p8"/>
            <p:cNvSpPr txBox="1"/>
            <p:nvPr/>
          </p:nvSpPr>
          <p:spPr>
            <a:xfrm>
              <a:off x="1989" y="1797"/>
              <a:ext cx="1061" cy="1423"/>
            </a:xfrm>
            <a:prstGeom prst="rect">
              <a:avLst/>
            </a:prstGeom>
            <a:solidFill>
              <a:schemeClr val="accent5"/>
            </a:solidFill>
            <a:ln>
              <a:noFill/>
            </a:ln>
          </p:spPr>
          <p:txBody>
            <a:bodyPr spcFirstLastPara="1" wrap="square" lIns="91425" tIns="45700" rIns="91425" bIns="45700" anchor="t" anchorCtr="0">
              <a:spAutoFit/>
            </a:bodyPr>
            <a:lstStyle/>
            <a:p>
              <a:pPr marL="111125" marR="0" lvl="0" indent="-111125" algn="ctr" rtl="0">
                <a:spcBef>
                  <a:spcPts val="0"/>
                </a:spcBef>
                <a:spcAft>
                  <a:spcPts val="0"/>
                </a:spcAft>
                <a:buNone/>
              </a:pPr>
              <a:r>
                <a:rPr lang="en-US" sz="1600" b="1">
                  <a:solidFill>
                    <a:schemeClr val="lt1"/>
                  </a:solidFill>
                  <a:latin typeface="Calibri"/>
                  <a:ea typeface="Calibri"/>
                  <a:cs typeface="Calibri"/>
                  <a:sym typeface="Calibri"/>
                </a:rPr>
                <a:t>Infrastructure Investment:</a:t>
              </a:r>
              <a:endParaRPr/>
            </a:p>
            <a:p>
              <a:pPr marL="111125" marR="0" lvl="0" indent="-111125" algn="l" rtl="0">
                <a:spcBef>
                  <a:spcPts val="0"/>
                </a:spcBef>
                <a:spcAft>
                  <a:spcPts val="0"/>
                </a:spcAft>
                <a:buNone/>
              </a:pPr>
              <a:endParaRPr sz="800" b="1">
                <a:solidFill>
                  <a:schemeClr val="lt1"/>
                </a:solidFill>
                <a:latin typeface="Calibri"/>
                <a:ea typeface="Calibri"/>
                <a:cs typeface="Calibri"/>
                <a:sym typeface="Calibri"/>
              </a:endParaRPr>
            </a:p>
            <a:p>
              <a:pPr marL="285750" marR="0" lvl="0" indent="-285750" algn="l" rtl="0">
                <a:spcBef>
                  <a:spcPts val="0"/>
                </a:spcBef>
                <a:spcAft>
                  <a:spcPts val="0"/>
                </a:spcAft>
                <a:buClr>
                  <a:schemeClr val="dk2"/>
                </a:buClr>
                <a:buSzPts val="1400"/>
                <a:buFont typeface="Noto Sans Symbols"/>
                <a:buChar char="❑"/>
              </a:pPr>
              <a:r>
                <a:rPr lang="en-US" sz="1400" b="1">
                  <a:solidFill>
                    <a:schemeClr val="lt1"/>
                  </a:solidFill>
                  <a:latin typeface="Calibri"/>
                  <a:ea typeface="Calibri"/>
                  <a:cs typeface="Calibri"/>
                  <a:sym typeface="Calibri"/>
                </a:rPr>
                <a:t>Staffed sites</a:t>
              </a:r>
              <a:endParaRPr/>
            </a:p>
            <a:p>
              <a:pPr marL="285750" marR="0" lvl="0" indent="-285750" algn="l" rtl="0">
                <a:spcBef>
                  <a:spcPts val="0"/>
                </a:spcBef>
                <a:spcAft>
                  <a:spcPts val="0"/>
                </a:spcAft>
                <a:buClr>
                  <a:schemeClr val="dk2"/>
                </a:buClr>
                <a:buSzPts val="1400"/>
                <a:buFont typeface="Noto Sans Symbols"/>
                <a:buChar char="❑"/>
              </a:pPr>
              <a:r>
                <a:rPr lang="en-US" sz="1400" b="1">
                  <a:solidFill>
                    <a:schemeClr val="lt1"/>
                  </a:solidFill>
                  <a:latin typeface="Calibri"/>
                  <a:ea typeface="Calibri"/>
                  <a:cs typeface="Calibri"/>
                  <a:sym typeface="Calibri"/>
                </a:rPr>
                <a:t>Instrumentation</a:t>
              </a:r>
              <a:endParaRPr/>
            </a:p>
            <a:p>
              <a:pPr marL="285750" marR="0" lvl="0" indent="-285750" algn="l" rtl="0">
                <a:spcBef>
                  <a:spcPts val="0"/>
                </a:spcBef>
                <a:spcAft>
                  <a:spcPts val="0"/>
                </a:spcAft>
                <a:buClr>
                  <a:schemeClr val="dk2"/>
                </a:buClr>
                <a:buSzPts val="1400"/>
                <a:buFont typeface="Noto Sans Symbols"/>
                <a:buChar char="❑"/>
              </a:pPr>
              <a:r>
                <a:rPr lang="en-US" sz="1400" b="1">
                  <a:solidFill>
                    <a:schemeClr val="lt1"/>
                  </a:solidFill>
                  <a:latin typeface="Calibri"/>
                  <a:ea typeface="Calibri"/>
                  <a:cs typeface="Calibri"/>
                  <a:sym typeface="Calibri"/>
                </a:rPr>
                <a:t>Installation</a:t>
              </a:r>
              <a:endParaRPr/>
            </a:p>
            <a:p>
              <a:pPr marL="285750" marR="0" lvl="0" indent="-285750" algn="l" rtl="0">
                <a:spcBef>
                  <a:spcPts val="0"/>
                </a:spcBef>
                <a:spcAft>
                  <a:spcPts val="0"/>
                </a:spcAft>
                <a:buClr>
                  <a:schemeClr val="dk2"/>
                </a:buClr>
                <a:buSzPts val="1400"/>
                <a:buFont typeface="Noto Sans Symbols"/>
                <a:buChar char="❑"/>
              </a:pPr>
              <a:r>
                <a:rPr lang="en-US" sz="1400" b="1">
                  <a:solidFill>
                    <a:schemeClr val="lt1"/>
                  </a:solidFill>
                  <a:latin typeface="Calibri"/>
                  <a:ea typeface="Calibri"/>
                  <a:cs typeface="Calibri"/>
                  <a:sym typeface="Calibri"/>
                </a:rPr>
                <a:t>Electricity</a:t>
              </a:r>
              <a:endParaRPr/>
            </a:p>
            <a:p>
              <a:pPr marL="285750" marR="0" lvl="0" indent="-285750" algn="l" rtl="0">
                <a:spcBef>
                  <a:spcPts val="0"/>
                </a:spcBef>
                <a:spcAft>
                  <a:spcPts val="0"/>
                </a:spcAft>
                <a:buClr>
                  <a:schemeClr val="dk2"/>
                </a:buClr>
                <a:buSzPts val="1400"/>
                <a:buFont typeface="Noto Sans Symbols"/>
                <a:buChar char="❑"/>
              </a:pPr>
              <a:r>
                <a:rPr lang="en-US" sz="1400" b="1">
                  <a:solidFill>
                    <a:schemeClr val="lt1"/>
                  </a:solidFill>
                  <a:latin typeface="Calibri"/>
                  <a:ea typeface="Calibri"/>
                  <a:cs typeface="Calibri"/>
                  <a:sym typeface="Calibri"/>
                </a:rPr>
                <a:t>Communications</a:t>
              </a:r>
              <a:endParaRPr/>
            </a:p>
            <a:p>
              <a:pPr marL="285750" marR="0" lvl="0" indent="-285750" algn="l" rtl="0">
                <a:spcBef>
                  <a:spcPts val="0"/>
                </a:spcBef>
                <a:spcAft>
                  <a:spcPts val="0"/>
                </a:spcAft>
                <a:buClr>
                  <a:schemeClr val="dk2"/>
                </a:buClr>
                <a:buSzPts val="1400"/>
                <a:buFont typeface="Noto Sans Symbols"/>
                <a:buChar char="❑"/>
              </a:pPr>
              <a:r>
                <a:rPr lang="en-US" sz="1400" b="1">
                  <a:solidFill>
                    <a:schemeClr val="lt1"/>
                  </a:solidFill>
                  <a:latin typeface="Calibri"/>
                  <a:ea typeface="Calibri"/>
                  <a:cs typeface="Calibri"/>
                  <a:sym typeface="Calibri"/>
                </a:rPr>
                <a:t>Data centers</a:t>
              </a:r>
              <a:endParaRPr sz="1600" b="1">
                <a:solidFill>
                  <a:schemeClr val="lt1"/>
                </a:solidFill>
                <a:latin typeface="Calibri"/>
                <a:ea typeface="Calibri"/>
                <a:cs typeface="Calibri"/>
                <a:sym typeface="Calibri"/>
              </a:endParaRPr>
            </a:p>
          </p:txBody>
        </p:sp>
      </p:grpSp>
      <p:grpSp>
        <p:nvGrpSpPr>
          <p:cNvPr id="240" name="Google Shape;240;p8"/>
          <p:cNvGrpSpPr/>
          <p:nvPr/>
        </p:nvGrpSpPr>
        <p:grpSpPr>
          <a:xfrm>
            <a:off x="3650245" y="2270681"/>
            <a:ext cx="1936751" cy="1382936"/>
            <a:chOff x="1969" y="1162"/>
            <a:chExt cx="1101" cy="544"/>
          </a:xfrm>
        </p:grpSpPr>
        <p:sp>
          <p:nvSpPr>
            <p:cNvPr id="241" name="Google Shape;241;p8"/>
            <p:cNvSpPr/>
            <p:nvPr/>
          </p:nvSpPr>
          <p:spPr>
            <a:xfrm>
              <a:off x="1969" y="1162"/>
              <a:ext cx="1101" cy="544"/>
            </a:xfrm>
            <a:prstGeom prst="rect">
              <a:avLst/>
            </a:prstGeom>
            <a:solidFill>
              <a:schemeClr val="accent5"/>
            </a:solidFill>
            <a:ln w="19050" cap="flat" cmpd="sng">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2" name="Google Shape;242;p8"/>
            <p:cNvSpPr txBox="1"/>
            <p:nvPr/>
          </p:nvSpPr>
          <p:spPr>
            <a:xfrm>
              <a:off x="1992" y="1285"/>
              <a:ext cx="1023" cy="230"/>
            </a:xfrm>
            <a:prstGeom prst="rect">
              <a:avLst/>
            </a:prstGeom>
            <a:solidFill>
              <a:schemeClr val="accent5"/>
            </a:solidFill>
            <a:ln>
              <a:noFill/>
            </a:ln>
          </p:spPr>
          <p:txBody>
            <a:bodyPr spcFirstLastPara="1" wrap="square" lIns="91425" tIns="45700" rIns="91425" bIns="45700" anchor="t" anchorCtr="0">
              <a:spAutoFit/>
            </a:bodyPr>
            <a:lstStyle/>
            <a:p>
              <a:pPr marL="111125" marR="0" lvl="0" indent="-111125" algn="ctr" rtl="0">
                <a:spcBef>
                  <a:spcPts val="0"/>
                </a:spcBef>
                <a:spcAft>
                  <a:spcPts val="0"/>
                </a:spcAft>
                <a:buNone/>
              </a:pPr>
              <a:r>
                <a:rPr lang="en-US" sz="1600" b="1">
                  <a:solidFill>
                    <a:schemeClr val="lt1"/>
                  </a:solidFill>
                  <a:latin typeface="Calibri"/>
                  <a:ea typeface="Calibri"/>
                  <a:cs typeface="Calibri"/>
                  <a:sym typeface="Calibri"/>
                </a:rPr>
                <a:t>Operations &amp; Maintenance</a:t>
              </a:r>
              <a:endParaRPr/>
            </a:p>
          </p:txBody>
        </p:sp>
      </p:grpSp>
      <p:grpSp>
        <p:nvGrpSpPr>
          <p:cNvPr id="243" name="Google Shape;243;p8"/>
          <p:cNvGrpSpPr/>
          <p:nvPr/>
        </p:nvGrpSpPr>
        <p:grpSpPr>
          <a:xfrm>
            <a:off x="6192949" y="5119986"/>
            <a:ext cx="2195266" cy="806358"/>
            <a:chOff x="3451" y="2899"/>
            <a:chExt cx="1101" cy="559"/>
          </a:xfrm>
        </p:grpSpPr>
        <p:sp>
          <p:nvSpPr>
            <p:cNvPr id="244" name="Google Shape;244;p8"/>
            <p:cNvSpPr/>
            <p:nvPr/>
          </p:nvSpPr>
          <p:spPr>
            <a:xfrm>
              <a:off x="3451" y="2899"/>
              <a:ext cx="1101" cy="559"/>
            </a:xfrm>
            <a:prstGeom prst="rect">
              <a:avLst/>
            </a:prstGeom>
            <a:solidFill>
              <a:schemeClr val="accent5"/>
            </a:solidFill>
            <a:ln w="19050" cap="flat" cmpd="sng">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8"/>
            <p:cNvSpPr txBox="1"/>
            <p:nvPr/>
          </p:nvSpPr>
          <p:spPr>
            <a:xfrm>
              <a:off x="3489" y="3070"/>
              <a:ext cx="1023" cy="235"/>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Calibri"/>
                  <a:ea typeface="Calibri"/>
                  <a:cs typeface="Calibri"/>
                  <a:sym typeface="Calibri"/>
                </a:rPr>
                <a:t>Donor/Government</a:t>
              </a:r>
              <a:endParaRPr/>
            </a:p>
          </p:txBody>
        </p:sp>
      </p:grpSp>
      <p:grpSp>
        <p:nvGrpSpPr>
          <p:cNvPr id="246" name="Google Shape;246;p8"/>
          <p:cNvGrpSpPr/>
          <p:nvPr/>
        </p:nvGrpSpPr>
        <p:grpSpPr>
          <a:xfrm>
            <a:off x="6192949" y="4277900"/>
            <a:ext cx="2195266" cy="415925"/>
            <a:chOff x="3451" y="2447"/>
            <a:chExt cx="1101" cy="262"/>
          </a:xfrm>
        </p:grpSpPr>
        <p:sp>
          <p:nvSpPr>
            <p:cNvPr id="247" name="Google Shape;247;p8"/>
            <p:cNvSpPr/>
            <p:nvPr/>
          </p:nvSpPr>
          <p:spPr>
            <a:xfrm>
              <a:off x="3451" y="2447"/>
              <a:ext cx="1101" cy="262"/>
            </a:xfrm>
            <a:prstGeom prst="rect">
              <a:avLst/>
            </a:prstGeom>
            <a:solidFill>
              <a:schemeClr val="accent3"/>
            </a:solidFill>
            <a:ln w="19050" cap="flat" cmpd="sng">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8" name="Google Shape;248;p8"/>
            <p:cNvSpPr txBox="1"/>
            <p:nvPr/>
          </p:nvSpPr>
          <p:spPr>
            <a:xfrm>
              <a:off x="3491" y="2488"/>
              <a:ext cx="1023" cy="194"/>
            </a:xfrm>
            <a:prstGeom prst="rect">
              <a:avLst/>
            </a:prstGeom>
            <a:solidFill>
              <a:schemeClr val="accent3"/>
            </a:solidFill>
            <a:ln>
              <a:noFill/>
            </a:ln>
          </p:spPr>
          <p:txBody>
            <a:bodyPr spcFirstLastPara="1" wrap="square" lIns="91425" tIns="45700" rIns="91425" bIns="45700" anchor="t" anchorCtr="0">
              <a:spAutoFit/>
            </a:bodyPr>
            <a:lstStyle/>
            <a:p>
              <a:pPr marL="111125" marR="0" lvl="0" indent="-111125" algn="l" rtl="0">
                <a:spcBef>
                  <a:spcPts val="0"/>
                </a:spcBef>
                <a:spcAft>
                  <a:spcPts val="0"/>
                </a:spcAft>
                <a:buNone/>
              </a:pPr>
              <a:r>
                <a:rPr lang="en-US" sz="1400" b="1" dirty="0">
                  <a:solidFill>
                    <a:schemeClr val="lt1"/>
                  </a:solidFill>
                  <a:latin typeface="Calibri"/>
                  <a:ea typeface="Calibri"/>
                  <a:cs typeface="Calibri"/>
                  <a:sym typeface="Calibri"/>
                </a:rPr>
                <a:t>Tourism</a:t>
              </a:r>
              <a:endParaRPr dirty="0"/>
            </a:p>
          </p:txBody>
        </p:sp>
      </p:grpSp>
      <p:grpSp>
        <p:nvGrpSpPr>
          <p:cNvPr id="249" name="Google Shape;249;p8"/>
          <p:cNvGrpSpPr/>
          <p:nvPr/>
        </p:nvGrpSpPr>
        <p:grpSpPr>
          <a:xfrm>
            <a:off x="6192949" y="3860387"/>
            <a:ext cx="2195266" cy="415925"/>
            <a:chOff x="3451" y="2184"/>
            <a:chExt cx="1101" cy="262"/>
          </a:xfrm>
        </p:grpSpPr>
        <p:sp>
          <p:nvSpPr>
            <p:cNvPr id="250" name="Google Shape;250;p8"/>
            <p:cNvSpPr/>
            <p:nvPr/>
          </p:nvSpPr>
          <p:spPr>
            <a:xfrm>
              <a:off x="3451" y="2184"/>
              <a:ext cx="1101" cy="262"/>
            </a:xfrm>
            <a:prstGeom prst="rect">
              <a:avLst/>
            </a:prstGeom>
            <a:solidFill>
              <a:schemeClr val="accent3"/>
            </a:solidFill>
            <a:ln w="19050" cap="flat" cmpd="sng">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 name="Google Shape;251;p8"/>
            <p:cNvSpPr txBox="1"/>
            <p:nvPr/>
          </p:nvSpPr>
          <p:spPr>
            <a:xfrm>
              <a:off x="3491" y="2225"/>
              <a:ext cx="1023" cy="194"/>
            </a:xfrm>
            <a:prstGeom prst="rect">
              <a:avLst/>
            </a:prstGeom>
            <a:solidFill>
              <a:schemeClr val="accent3"/>
            </a:solidFill>
            <a:ln>
              <a:noFill/>
            </a:ln>
          </p:spPr>
          <p:txBody>
            <a:bodyPr spcFirstLastPara="1" wrap="square" lIns="91425" tIns="45700" rIns="91425" bIns="45700" anchor="t" anchorCtr="0">
              <a:spAutoFit/>
            </a:bodyPr>
            <a:lstStyle/>
            <a:p>
              <a:pPr marL="111125" marR="0" lvl="0" indent="-111125" algn="l" rtl="0">
                <a:spcBef>
                  <a:spcPts val="0"/>
                </a:spcBef>
                <a:spcAft>
                  <a:spcPts val="0"/>
                </a:spcAft>
                <a:buNone/>
              </a:pPr>
              <a:r>
                <a:rPr lang="en-US" sz="1400" b="1">
                  <a:solidFill>
                    <a:schemeClr val="lt1"/>
                  </a:solidFill>
                  <a:latin typeface="Calibri"/>
                  <a:ea typeface="Calibri"/>
                  <a:cs typeface="Calibri"/>
                  <a:sym typeface="Calibri"/>
                </a:rPr>
                <a:t>Insurance</a:t>
              </a:r>
              <a:endParaRPr/>
            </a:p>
          </p:txBody>
        </p:sp>
      </p:grpSp>
      <p:grpSp>
        <p:nvGrpSpPr>
          <p:cNvPr id="252" name="Google Shape;252;p8"/>
          <p:cNvGrpSpPr/>
          <p:nvPr/>
        </p:nvGrpSpPr>
        <p:grpSpPr>
          <a:xfrm>
            <a:off x="6192949" y="3453987"/>
            <a:ext cx="2195266" cy="415925"/>
            <a:chOff x="3451" y="1928"/>
            <a:chExt cx="1101" cy="262"/>
          </a:xfrm>
        </p:grpSpPr>
        <p:sp>
          <p:nvSpPr>
            <p:cNvPr id="253" name="Google Shape;253;p8"/>
            <p:cNvSpPr/>
            <p:nvPr/>
          </p:nvSpPr>
          <p:spPr>
            <a:xfrm>
              <a:off x="3451" y="1928"/>
              <a:ext cx="1101" cy="262"/>
            </a:xfrm>
            <a:prstGeom prst="rect">
              <a:avLst/>
            </a:prstGeom>
            <a:solidFill>
              <a:schemeClr val="accent3"/>
            </a:solidFill>
            <a:ln w="19050" cap="flat" cmpd="sng">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 name="Google Shape;254;p8"/>
            <p:cNvSpPr txBox="1"/>
            <p:nvPr/>
          </p:nvSpPr>
          <p:spPr>
            <a:xfrm>
              <a:off x="3491" y="1969"/>
              <a:ext cx="1023" cy="194"/>
            </a:xfrm>
            <a:prstGeom prst="rect">
              <a:avLst/>
            </a:prstGeom>
            <a:solidFill>
              <a:schemeClr val="accent3"/>
            </a:solidFill>
            <a:ln>
              <a:noFill/>
            </a:ln>
          </p:spPr>
          <p:txBody>
            <a:bodyPr spcFirstLastPara="1" wrap="square" lIns="91425" tIns="45700" rIns="91425" bIns="45700" anchor="t" anchorCtr="0">
              <a:spAutoFit/>
            </a:bodyPr>
            <a:lstStyle/>
            <a:p>
              <a:pPr marL="111125" marR="0" lvl="0" indent="-111125" algn="l" rtl="0">
                <a:spcBef>
                  <a:spcPts val="0"/>
                </a:spcBef>
                <a:spcAft>
                  <a:spcPts val="0"/>
                </a:spcAft>
                <a:buNone/>
              </a:pPr>
              <a:r>
                <a:rPr lang="en-US" sz="1400" b="1">
                  <a:solidFill>
                    <a:schemeClr val="lt1"/>
                  </a:solidFill>
                  <a:latin typeface="Calibri"/>
                  <a:ea typeface="Calibri"/>
                  <a:cs typeface="Calibri"/>
                  <a:sym typeface="Calibri"/>
                </a:rPr>
                <a:t>Energy</a:t>
              </a:r>
              <a:endParaRPr/>
            </a:p>
          </p:txBody>
        </p:sp>
      </p:grpSp>
      <p:grpSp>
        <p:nvGrpSpPr>
          <p:cNvPr id="255" name="Google Shape;255;p8"/>
          <p:cNvGrpSpPr/>
          <p:nvPr/>
        </p:nvGrpSpPr>
        <p:grpSpPr>
          <a:xfrm>
            <a:off x="6192949" y="3066637"/>
            <a:ext cx="2195266" cy="415925"/>
            <a:chOff x="3451" y="1684"/>
            <a:chExt cx="1101" cy="262"/>
          </a:xfrm>
        </p:grpSpPr>
        <p:sp>
          <p:nvSpPr>
            <p:cNvPr id="256" name="Google Shape;256;p8"/>
            <p:cNvSpPr/>
            <p:nvPr/>
          </p:nvSpPr>
          <p:spPr>
            <a:xfrm>
              <a:off x="3451" y="1684"/>
              <a:ext cx="1101" cy="262"/>
            </a:xfrm>
            <a:prstGeom prst="rect">
              <a:avLst/>
            </a:prstGeom>
            <a:solidFill>
              <a:schemeClr val="accent3"/>
            </a:solidFill>
            <a:ln w="19050" cap="flat" cmpd="sng">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 name="Google Shape;257;p8"/>
            <p:cNvSpPr txBox="1"/>
            <p:nvPr/>
          </p:nvSpPr>
          <p:spPr>
            <a:xfrm>
              <a:off x="3491" y="1725"/>
              <a:ext cx="1023" cy="194"/>
            </a:xfrm>
            <a:prstGeom prst="rect">
              <a:avLst/>
            </a:prstGeom>
            <a:solidFill>
              <a:schemeClr val="accent3"/>
            </a:solidFill>
            <a:ln>
              <a:noFill/>
            </a:ln>
          </p:spPr>
          <p:txBody>
            <a:bodyPr spcFirstLastPara="1" wrap="square" lIns="91425" tIns="45700" rIns="91425" bIns="45700" anchor="t" anchorCtr="0">
              <a:spAutoFit/>
            </a:bodyPr>
            <a:lstStyle/>
            <a:p>
              <a:pPr marL="111125" marR="0" lvl="0" indent="-111125" algn="l" rtl="0">
                <a:spcBef>
                  <a:spcPts val="0"/>
                </a:spcBef>
                <a:spcAft>
                  <a:spcPts val="0"/>
                </a:spcAft>
                <a:buNone/>
              </a:pPr>
              <a:r>
                <a:rPr lang="en-US" sz="1400" b="1">
                  <a:solidFill>
                    <a:schemeClr val="lt1"/>
                  </a:solidFill>
                  <a:latin typeface="Calibri"/>
                  <a:ea typeface="Calibri"/>
                  <a:cs typeface="Calibri"/>
                  <a:sym typeface="Calibri"/>
                </a:rPr>
                <a:t>Petroleum</a:t>
              </a:r>
              <a:endParaRPr/>
            </a:p>
          </p:txBody>
        </p:sp>
      </p:grpSp>
      <p:grpSp>
        <p:nvGrpSpPr>
          <p:cNvPr id="258" name="Google Shape;258;p8"/>
          <p:cNvGrpSpPr/>
          <p:nvPr/>
        </p:nvGrpSpPr>
        <p:grpSpPr>
          <a:xfrm>
            <a:off x="6192949" y="2683754"/>
            <a:ext cx="2195266" cy="415925"/>
            <a:chOff x="3451" y="1421"/>
            <a:chExt cx="1101" cy="262"/>
          </a:xfrm>
        </p:grpSpPr>
        <p:sp>
          <p:nvSpPr>
            <p:cNvPr id="259" name="Google Shape;259;p8"/>
            <p:cNvSpPr/>
            <p:nvPr/>
          </p:nvSpPr>
          <p:spPr>
            <a:xfrm>
              <a:off x="3451" y="1421"/>
              <a:ext cx="1101" cy="262"/>
            </a:xfrm>
            <a:prstGeom prst="rect">
              <a:avLst/>
            </a:prstGeom>
            <a:solidFill>
              <a:schemeClr val="accent3"/>
            </a:solidFill>
            <a:ln w="19050" cap="flat" cmpd="sng">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 name="Google Shape;260;p8"/>
            <p:cNvSpPr txBox="1"/>
            <p:nvPr/>
          </p:nvSpPr>
          <p:spPr>
            <a:xfrm>
              <a:off x="3491" y="1462"/>
              <a:ext cx="1023" cy="194"/>
            </a:xfrm>
            <a:prstGeom prst="rect">
              <a:avLst/>
            </a:prstGeom>
            <a:solidFill>
              <a:schemeClr val="accent3"/>
            </a:solidFill>
            <a:ln>
              <a:noFill/>
            </a:ln>
          </p:spPr>
          <p:txBody>
            <a:bodyPr spcFirstLastPara="1" wrap="square" lIns="91425" tIns="45700" rIns="91425" bIns="45700" anchor="t" anchorCtr="0">
              <a:spAutoFit/>
            </a:bodyPr>
            <a:lstStyle/>
            <a:p>
              <a:pPr marL="111125" marR="0" lvl="0" indent="-111125" algn="l" rtl="0">
                <a:spcBef>
                  <a:spcPts val="0"/>
                </a:spcBef>
                <a:spcAft>
                  <a:spcPts val="0"/>
                </a:spcAft>
                <a:buNone/>
              </a:pPr>
              <a:r>
                <a:rPr lang="en-US" sz="1400" b="1">
                  <a:solidFill>
                    <a:schemeClr val="lt1"/>
                  </a:solidFill>
                  <a:latin typeface="Calibri"/>
                  <a:ea typeface="Calibri"/>
                  <a:cs typeface="Calibri"/>
                  <a:sym typeface="Calibri"/>
                </a:rPr>
                <a:t>Agriculture</a:t>
              </a:r>
              <a:endParaRPr/>
            </a:p>
          </p:txBody>
        </p:sp>
      </p:grpSp>
      <p:grpSp>
        <p:nvGrpSpPr>
          <p:cNvPr id="261" name="Google Shape;261;p8"/>
          <p:cNvGrpSpPr/>
          <p:nvPr/>
        </p:nvGrpSpPr>
        <p:grpSpPr>
          <a:xfrm>
            <a:off x="6192949" y="2229060"/>
            <a:ext cx="2195266" cy="457518"/>
            <a:chOff x="3451" y="1159"/>
            <a:chExt cx="1101" cy="262"/>
          </a:xfrm>
        </p:grpSpPr>
        <p:sp>
          <p:nvSpPr>
            <p:cNvPr id="262" name="Google Shape;262;p8"/>
            <p:cNvSpPr/>
            <p:nvPr/>
          </p:nvSpPr>
          <p:spPr>
            <a:xfrm>
              <a:off x="3451" y="1159"/>
              <a:ext cx="1101" cy="262"/>
            </a:xfrm>
            <a:prstGeom prst="rect">
              <a:avLst/>
            </a:prstGeom>
            <a:solidFill>
              <a:schemeClr val="accent3"/>
            </a:solidFill>
            <a:ln w="19050" cap="flat" cmpd="sng">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 name="Google Shape;263;p8"/>
            <p:cNvSpPr txBox="1"/>
            <p:nvPr/>
          </p:nvSpPr>
          <p:spPr>
            <a:xfrm>
              <a:off x="3491" y="1200"/>
              <a:ext cx="1023" cy="176"/>
            </a:xfrm>
            <a:prstGeom prst="rect">
              <a:avLst/>
            </a:prstGeom>
            <a:solidFill>
              <a:schemeClr val="accent3"/>
            </a:solidFill>
            <a:ln>
              <a:noFill/>
            </a:ln>
          </p:spPr>
          <p:txBody>
            <a:bodyPr spcFirstLastPara="1" wrap="square" lIns="91425" tIns="45700" rIns="91425" bIns="45700" anchor="t" anchorCtr="0">
              <a:spAutoFit/>
            </a:bodyPr>
            <a:lstStyle/>
            <a:p>
              <a:pPr marL="111125" marR="0" lvl="0" indent="-111125" algn="l" rtl="0">
                <a:spcBef>
                  <a:spcPts val="0"/>
                </a:spcBef>
                <a:spcAft>
                  <a:spcPts val="0"/>
                </a:spcAft>
                <a:buNone/>
              </a:pPr>
              <a:r>
                <a:rPr lang="en-US" sz="1400" b="1">
                  <a:solidFill>
                    <a:schemeClr val="lt1"/>
                  </a:solidFill>
                  <a:latin typeface="Calibri"/>
                  <a:ea typeface="Calibri"/>
                  <a:cs typeface="Calibri"/>
                  <a:sym typeface="Calibri"/>
                </a:rPr>
                <a:t>Aviation/Transportation</a:t>
              </a:r>
              <a:endParaRPr/>
            </a:p>
          </p:txBody>
        </p:sp>
      </p:grpSp>
      <p:sp>
        <p:nvSpPr>
          <p:cNvPr id="264" name="Google Shape;264;p8"/>
          <p:cNvSpPr/>
          <p:nvPr/>
        </p:nvSpPr>
        <p:spPr>
          <a:xfrm>
            <a:off x="6192965" y="4693825"/>
            <a:ext cx="2195271" cy="415925"/>
          </a:xfrm>
          <a:prstGeom prst="rect">
            <a:avLst/>
          </a:prstGeom>
          <a:solidFill>
            <a:schemeClr val="accent3"/>
          </a:solidFill>
          <a:ln w="19050" cap="flat" cmpd="sng">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 name="Google Shape;265;p8"/>
          <p:cNvSpPr txBox="1"/>
          <p:nvPr/>
        </p:nvSpPr>
        <p:spPr>
          <a:xfrm>
            <a:off x="6258763" y="4736688"/>
            <a:ext cx="1936006" cy="307975"/>
          </a:xfrm>
          <a:prstGeom prst="rect">
            <a:avLst/>
          </a:prstGeom>
          <a:solidFill>
            <a:schemeClr val="accent3"/>
          </a:solidFill>
          <a:ln>
            <a:noFill/>
          </a:ln>
        </p:spPr>
        <p:txBody>
          <a:bodyPr spcFirstLastPara="1" wrap="square" lIns="91425" tIns="45700" rIns="91425" bIns="45700" anchor="t" anchorCtr="0">
            <a:spAutoFit/>
          </a:bodyPr>
          <a:lstStyle/>
          <a:p>
            <a:pPr marL="111125" marR="0" lvl="0" indent="-111125" algn="l" rtl="0">
              <a:spcBef>
                <a:spcPts val="0"/>
              </a:spcBef>
              <a:spcAft>
                <a:spcPts val="0"/>
              </a:spcAft>
              <a:buNone/>
            </a:pPr>
            <a:r>
              <a:rPr lang="en-US" sz="1400" b="1" dirty="0">
                <a:solidFill>
                  <a:schemeClr val="lt1"/>
                </a:solidFill>
                <a:latin typeface="Calibri"/>
                <a:ea typeface="Calibri"/>
                <a:cs typeface="Calibri"/>
                <a:sym typeface="Calibri"/>
              </a:rPr>
              <a:t>NGOs / Data Providers</a:t>
            </a:r>
            <a:endParaRPr dirty="0"/>
          </a:p>
        </p:txBody>
      </p:sp>
      <p:sp>
        <p:nvSpPr>
          <p:cNvPr id="266" name="Google Shape;266;p8"/>
          <p:cNvSpPr/>
          <p:nvPr/>
        </p:nvSpPr>
        <p:spPr>
          <a:xfrm>
            <a:off x="2326853" y="1404044"/>
            <a:ext cx="6948955" cy="459100"/>
          </a:xfrm>
          <a:prstGeom prst="rect">
            <a:avLst/>
          </a:prstGeom>
          <a:noFill/>
          <a:ln>
            <a:noFill/>
          </a:ln>
        </p:spPr>
        <p:txBody>
          <a:bodyPr spcFirstLastPara="1" wrap="square" lIns="90475" tIns="44450" rIns="90475" bIns="44450" anchor="t" anchorCtr="0">
            <a:spAutoFit/>
          </a:bodyPr>
          <a:lstStyle/>
          <a:p>
            <a:pPr marL="0" marR="0" lvl="0" indent="0" algn="l" rtl="0">
              <a:spcBef>
                <a:spcPts val="0"/>
              </a:spcBef>
              <a:spcAft>
                <a:spcPts val="0"/>
              </a:spcAft>
              <a:buNone/>
            </a:pPr>
            <a:r>
              <a:rPr lang="en-US" sz="2400" b="1">
                <a:solidFill>
                  <a:srgbClr val="0070C0"/>
                </a:solidFill>
                <a:latin typeface="Calibri"/>
                <a:ea typeface="Calibri"/>
                <a:cs typeface="Calibri"/>
                <a:sym typeface="Calibri"/>
              </a:rPr>
              <a:t>Total Operating Cost of Weather Observing Networks</a:t>
            </a:r>
            <a:endParaRPr/>
          </a:p>
        </p:txBody>
      </p:sp>
      <p:sp>
        <p:nvSpPr>
          <p:cNvPr id="267" name="Google Shape;267;p8"/>
          <p:cNvSpPr txBox="1"/>
          <p:nvPr/>
        </p:nvSpPr>
        <p:spPr>
          <a:xfrm rot="-5400000">
            <a:off x="1227382" y="3887294"/>
            <a:ext cx="3715420"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dk2"/>
                </a:solidFill>
                <a:latin typeface="Calibri"/>
                <a:ea typeface="Calibri"/>
                <a:cs typeface="Calibri"/>
                <a:sym typeface="Calibri"/>
              </a:rPr>
              <a:t>Donors/Gov’t Bear Entire Burden</a:t>
            </a:r>
            <a:endParaRPr/>
          </a:p>
        </p:txBody>
      </p:sp>
      <p:sp>
        <p:nvSpPr>
          <p:cNvPr id="268" name="Google Shape;268;p8"/>
          <p:cNvSpPr txBox="1"/>
          <p:nvPr/>
        </p:nvSpPr>
        <p:spPr>
          <a:xfrm rot="-5400000">
            <a:off x="7174826" y="3884363"/>
            <a:ext cx="3521383"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dirty="0">
                <a:solidFill>
                  <a:schemeClr val="dk2"/>
                </a:solidFill>
                <a:latin typeface="Calibri"/>
                <a:ea typeface="Calibri"/>
                <a:cs typeface="Calibri"/>
                <a:sym typeface="Calibri"/>
              </a:rPr>
              <a:t>Burden Shared by Many/</a:t>
            </a:r>
            <a:endParaRPr dirty="0"/>
          </a:p>
        </p:txBody>
      </p:sp>
      <p:sp>
        <p:nvSpPr>
          <p:cNvPr id="269" name="Google Shape;269;p8"/>
          <p:cNvSpPr/>
          <p:nvPr/>
        </p:nvSpPr>
        <p:spPr>
          <a:xfrm>
            <a:off x="8451961" y="2223761"/>
            <a:ext cx="406400" cy="3666771"/>
          </a:xfrm>
          <a:prstGeom prst="rightBrace">
            <a:avLst>
              <a:gd name="adj1" fmla="val 8333"/>
              <a:gd name="adj2" fmla="val 50000"/>
            </a:avLst>
          </a:prstGeom>
          <a:no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p8"/>
          <p:cNvSpPr/>
          <p:nvPr/>
        </p:nvSpPr>
        <p:spPr>
          <a:xfrm flipH="1">
            <a:off x="3181307" y="2239857"/>
            <a:ext cx="406400" cy="3666771"/>
          </a:xfrm>
          <a:prstGeom prst="rightBrace">
            <a:avLst>
              <a:gd name="adj1" fmla="val 8333"/>
              <a:gd name="adj2" fmla="val 50000"/>
            </a:avLst>
          </a:prstGeom>
          <a:no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p8"/>
          <p:cNvSpPr txBox="1"/>
          <p:nvPr/>
        </p:nvSpPr>
        <p:spPr>
          <a:xfrm>
            <a:off x="162961" y="339027"/>
            <a:ext cx="10909427" cy="64496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70C0"/>
              </a:buClr>
              <a:buSzPts val="3200"/>
              <a:buFont typeface="Arial"/>
              <a:buNone/>
            </a:pPr>
            <a:r>
              <a:rPr lang="en-US" sz="3200" b="1" u="none">
                <a:solidFill>
                  <a:srgbClr val="0070C0"/>
                </a:solidFill>
                <a:latin typeface="Arial"/>
                <a:ea typeface="Arial"/>
                <a:cs typeface="Arial"/>
                <a:sym typeface="Arial"/>
              </a:rPr>
              <a:t>PPP enables sustainable delivery of hydromet services</a:t>
            </a:r>
            <a:endParaRPr sz="3200" b="0" u="none">
              <a:solidFill>
                <a:srgbClr val="0070C0"/>
              </a:solidFill>
              <a:latin typeface="Arial"/>
              <a:ea typeface="Arial"/>
              <a:cs typeface="Arial"/>
              <a:sym typeface="Arial"/>
            </a:endParaRPr>
          </a:p>
        </p:txBody>
      </p:sp>
      <p:graphicFrame>
        <p:nvGraphicFramePr>
          <p:cNvPr id="2" name="Google Shape;103;p2">
            <a:extLst>
              <a:ext uri="{FF2B5EF4-FFF2-40B4-BE49-F238E27FC236}">
                <a16:creationId xmlns:a16="http://schemas.microsoft.com/office/drawing/2014/main" id="{8AB48382-6904-4968-6B2B-A70B98F693D5}"/>
              </a:ext>
            </a:extLst>
          </p:cNvPr>
          <p:cNvGraphicFramePr/>
          <p:nvPr>
            <p:extLst>
              <p:ext uri="{D42A27DB-BD31-4B8C-83A1-F6EECF244321}">
                <p14:modId xmlns:p14="http://schemas.microsoft.com/office/powerpoint/2010/main" val="3504839382"/>
              </p:ext>
            </p:extLst>
          </p:nvPr>
        </p:nvGraphicFramePr>
        <p:xfrm>
          <a:off x="4572034" y="8012"/>
          <a:ext cx="7619966" cy="396250"/>
        </p:xfrm>
        <a:graphic>
          <a:graphicData uri="http://schemas.openxmlformats.org/drawingml/2006/table">
            <a:tbl>
              <a:tblPr firstRow="1" bandRow="1">
                <a:noFill/>
                <a:tableStyleId>{04034623-1BF8-4AEE-8E71-CC444AB56557}</a:tableStyleId>
              </a:tblPr>
              <a:tblGrid>
                <a:gridCol w="929779">
                  <a:extLst>
                    <a:ext uri="{9D8B030D-6E8A-4147-A177-3AD203B41FA5}">
                      <a16:colId xmlns:a16="http://schemas.microsoft.com/office/drawing/2014/main" val="20000"/>
                    </a:ext>
                  </a:extLst>
                </a:gridCol>
                <a:gridCol w="1018834">
                  <a:extLst>
                    <a:ext uri="{9D8B030D-6E8A-4147-A177-3AD203B41FA5}">
                      <a16:colId xmlns:a16="http://schemas.microsoft.com/office/drawing/2014/main" val="20001"/>
                    </a:ext>
                  </a:extLst>
                </a:gridCol>
                <a:gridCol w="840724">
                  <a:extLst>
                    <a:ext uri="{9D8B030D-6E8A-4147-A177-3AD203B41FA5}">
                      <a16:colId xmlns:a16="http://schemas.microsoft.com/office/drawing/2014/main" val="20002"/>
                    </a:ext>
                  </a:extLst>
                </a:gridCol>
                <a:gridCol w="1060825">
                  <a:extLst>
                    <a:ext uri="{9D8B030D-6E8A-4147-A177-3AD203B41FA5}">
                      <a16:colId xmlns:a16="http://schemas.microsoft.com/office/drawing/2014/main" val="20003"/>
                    </a:ext>
                  </a:extLst>
                </a:gridCol>
                <a:gridCol w="946675">
                  <a:extLst>
                    <a:ext uri="{9D8B030D-6E8A-4147-A177-3AD203B41FA5}">
                      <a16:colId xmlns:a16="http://schemas.microsoft.com/office/drawing/2014/main" val="20004"/>
                    </a:ext>
                  </a:extLst>
                </a:gridCol>
                <a:gridCol w="946675">
                  <a:extLst>
                    <a:ext uri="{9D8B030D-6E8A-4147-A177-3AD203B41FA5}">
                      <a16:colId xmlns:a16="http://schemas.microsoft.com/office/drawing/2014/main" val="3697170818"/>
                    </a:ext>
                  </a:extLst>
                </a:gridCol>
                <a:gridCol w="946675">
                  <a:extLst>
                    <a:ext uri="{9D8B030D-6E8A-4147-A177-3AD203B41FA5}">
                      <a16:colId xmlns:a16="http://schemas.microsoft.com/office/drawing/2014/main" val="2649006107"/>
                    </a:ext>
                  </a:extLst>
                </a:gridCol>
                <a:gridCol w="929779">
                  <a:extLst>
                    <a:ext uri="{9D8B030D-6E8A-4147-A177-3AD203B41FA5}">
                      <a16:colId xmlns:a16="http://schemas.microsoft.com/office/drawing/2014/main" val="20005"/>
                    </a:ext>
                  </a:extLst>
                </a:gridCol>
              </a:tblGrid>
              <a:tr h="223500">
                <a:tc>
                  <a:txBody>
                    <a:bodyPr/>
                    <a:lstStyle/>
                    <a:p>
                      <a:pPr marL="0" marR="0" lvl="0" indent="0" algn="ctr" rtl="0">
                        <a:spcBef>
                          <a:spcPts val="0"/>
                        </a:spcBef>
                        <a:spcAft>
                          <a:spcPts val="0"/>
                        </a:spcAft>
                        <a:buNone/>
                      </a:pPr>
                      <a:r>
                        <a:rPr lang="en-US" sz="1000" u="none" strike="noStrike" cap="none" dirty="0">
                          <a:solidFill>
                            <a:srgbClr val="757070"/>
                          </a:solidFill>
                        </a:rPr>
                        <a:t>Who We Are</a:t>
                      </a:r>
                      <a:endParaRPr dirty="0"/>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Our Core Values</a:t>
                      </a:r>
                      <a:endParaRPr sz="1000" u="none" strike="noStrike" cap="none" dirty="0">
                        <a:solidFill>
                          <a:srgbClr val="757070"/>
                        </a:solidFill>
                      </a:endParaRPr>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Governance</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Activities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Membership</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Challenges</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Value Proposition</a:t>
                      </a:r>
                      <a:endParaRPr sz="1000" u="none" strike="noStrike" cap="none" dirty="0">
                        <a:solidFill>
                          <a:srgbClr val="757070"/>
                        </a:solidFill>
                      </a:endParaRPr>
                    </a:p>
                  </a:txBody>
                  <a:tcPr marL="91450" marR="91450" marT="45725" marB="45725">
                    <a:solidFill>
                      <a:schemeClr val="accent1">
                        <a:lumMod val="20000"/>
                        <a:lumOff val="80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Contact Info</a:t>
                      </a:r>
                      <a:endParaRPr dirty="0"/>
                    </a:p>
                  </a:txBody>
                  <a:tcPr marL="91450" marR="91450" marT="45725" marB="45725">
                    <a:solidFill>
                      <a:srgbClr val="F2F2F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9"/>
          <p:cNvSpPr/>
          <p:nvPr/>
        </p:nvSpPr>
        <p:spPr>
          <a:xfrm>
            <a:off x="525101" y="3123446"/>
            <a:ext cx="11181030" cy="2426328"/>
          </a:xfrm>
          <a:prstGeom prst="rect">
            <a:avLst/>
          </a:prstGeom>
          <a:solidFill>
            <a:schemeClr val="accent1">
              <a:alpha val="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78" name="Google Shape;278;p9"/>
          <p:cNvPicPr preferRelativeResize="0"/>
          <p:nvPr/>
        </p:nvPicPr>
        <p:blipFill rotWithShape="1">
          <a:blip r:embed="rId3">
            <a:alphaModFix/>
          </a:blip>
          <a:srcRect/>
          <a:stretch/>
        </p:blipFill>
        <p:spPr>
          <a:xfrm>
            <a:off x="0" y="5670557"/>
            <a:ext cx="12192000" cy="1187443"/>
          </a:xfrm>
          <a:prstGeom prst="rect">
            <a:avLst/>
          </a:prstGeom>
          <a:noFill/>
          <a:ln>
            <a:noFill/>
          </a:ln>
        </p:spPr>
      </p:pic>
      <p:sp>
        <p:nvSpPr>
          <p:cNvPr id="279" name="Google Shape;279;p9"/>
          <p:cNvSpPr txBox="1"/>
          <p:nvPr/>
        </p:nvSpPr>
        <p:spPr>
          <a:xfrm>
            <a:off x="525100" y="695875"/>
            <a:ext cx="5736900" cy="2159400"/>
          </a:xfrm>
          <a:prstGeom prst="rect">
            <a:avLst/>
          </a:prstGeom>
          <a:noFill/>
          <a:ln w="25400" cap="flat"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Clr>
                <a:srgbClr val="77787B"/>
              </a:buClr>
              <a:buSzPts val="300"/>
              <a:buFont typeface="Noto Sans Symbols"/>
              <a:buNone/>
            </a:pPr>
            <a:endParaRPr sz="300" dirty="0">
              <a:solidFill>
                <a:schemeClr val="dk1"/>
              </a:solidFill>
              <a:latin typeface="Helvetica Neue Light"/>
              <a:ea typeface="Helvetica Neue Light"/>
              <a:cs typeface="Helvetica Neue Light"/>
              <a:sym typeface="Helvetica Neue Light"/>
            </a:endParaRPr>
          </a:p>
          <a:p>
            <a:pPr marL="0" marR="0" lvl="0" indent="0" algn="l" rtl="0">
              <a:spcBef>
                <a:spcPts val="320"/>
              </a:spcBef>
              <a:spcAft>
                <a:spcPts val="0"/>
              </a:spcAft>
              <a:buClr>
                <a:srgbClr val="77787B"/>
              </a:buClr>
              <a:buSzPts val="1600"/>
              <a:buFont typeface="Noto Sans Symbols"/>
              <a:buNone/>
            </a:pPr>
            <a:r>
              <a:rPr lang="en-US" sz="1600" b="1" dirty="0">
                <a:solidFill>
                  <a:schemeClr val="dk1"/>
                </a:solidFill>
              </a:rPr>
              <a:t>Presenter				</a:t>
            </a:r>
            <a:endParaRPr sz="1600" b="1" dirty="0">
              <a:solidFill>
                <a:schemeClr val="dk1"/>
              </a:solidFill>
            </a:endParaRPr>
          </a:p>
          <a:p>
            <a:pPr marL="0" marR="0" lvl="0" indent="0" algn="l" rtl="0">
              <a:spcBef>
                <a:spcPts val="320"/>
              </a:spcBef>
              <a:spcAft>
                <a:spcPts val="0"/>
              </a:spcAft>
              <a:buClr>
                <a:srgbClr val="77787B"/>
              </a:buClr>
              <a:buSzPts val="1600"/>
              <a:buFont typeface="Noto Sans Symbols"/>
              <a:buNone/>
            </a:pPr>
            <a:endParaRPr sz="1600" b="1" dirty="0">
              <a:solidFill>
                <a:schemeClr val="dk1"/>
              </a:solidFill>
            </a:endParaRPr>
          </a:p>
          <a:p>
            <a:pPr marL="0" marR="0" lvl="0" indent="0" algn="l" rtl="0">
              <a:spcBef>
                <a:spcPts val="320"/>
              </a:spcBef>
              <a:spcAft>
                <a:spcPts val="0"/>
              </a:spcAft>
              <a:buClr>
                <a:srgbClr val="77787B"/>
              </a:buClr>
              <a:buSzPts val="1600"/>
              <a:buFont typeface="Noto Sans Symbols"/>
              <a:buNone/>
            </a:pPr>
            <a:r>
              <a:rPr lang="en-US" sz="1600" b="1" dirty="0">
                <a:solidFill>
                  <a:schemeClr val="dk1"/>
                </a:solidFill>
                <a:latin typeface="Arial"/>
                <a:ea typeface="Arial"/>
                <a:cs typeface="Arial"/>
                <a:sym typeface="Arial"/>
              </a:rPr>
              <a:t>HMEI</a:t>
            </a:r>
            <a:r>
              <a:rPr lang="en-US" sz="1600" b="1" dirty="0">
                <a:solidFill>
                  <a:schemeClr val="dk1"/>
                </a:solidFill>
              </a:rPr>
              <a:t> Vice-Chair			</a:t>
            </a:r>
            <a:endParaRPr sz="1600" b="1" dirty="0">
              <a:solidFill>
                <a:schemeClr val="dk1"/>
              </a:solidFill>
            </a:endParaRPr>
          </a:p>
          <a:p>
            <a:pPr marL="0" marR="0" lvl="0" indent="0" algn="l" rtl="0">
              <a:spcBef>
                <a:spcPts val="320"/>
              </a:spcBef>
              <a:spcAft>
                <a:spcPts val="0"/>
              </a:spcAft>
              <a:buClr>
                <a:srgbClr val="77787B"/>
              </a:buClr>
              <a:buSzPts val="1600"/>
              <a:buFont typeface="Noto Sans Symbols"/>
              <a:buNone/>
            </a:pPr>
            <a:r>
              <a:rPr lang="en-US" sz="1600" b="1" dirty="0">
                <a:solidFill>
                  <a:srgbClr val="2E75B5"/>
                </a:solidFill>
              </a:rPr>
              <a:t>Mr. Ashish </a:t>
            </a:r>
            <a:r>
              <a:rPr lang="en-US" sz="1600" b="1" dirty="0" err="1">
                <a:solidFill>
                  <a:srgbClr val="2E75B5"/>
                </a:solidFill>
              </a:rPr>
              <a:t>Raval</a:t>
            </a:r>
            <a:r>
              <a:rPr lang="en-US" sz="1600" b="1" dirty="0">
                <a:solidFill>
                  <a:srgbClr val="2E75B5"/>
                </a:solidFill>
              </a:rPr>
              <a:t>			</a:t>
            </a:r>
            <a:endParaRPr sz="1600" b="1" dirty="0">
              <a:solidFill>
                <a:srgbClr val="2E75B5"/>
              </a:solidFill>
            </a:endParaRPr>
          </a:p>
          <a:p>
            <a:pPr marL="0" marR="0" lvl="0" indent="0" algn="l" rtl="0">
              <a:spcBef>
                <a:spcPts val="320"/>
              </a:spcBef>
              <a:spcAft>
                <a:spcPts val="0"/>
              </a:spcAft>
              <a:buClr>
                <a:srgbClr val="77787B"/>
              </a:buClr>
              <a:buSzPts val="1600"/>
              <a:buFont typeface="Noto Sans Symbols"/>
              <a:buNone/>
            </a:pPr>
            <a:r>
              <a:rPr lang="en-US" sz="1600" dirty="0">
                <a:solidFill>
                  <a:schemeClr val="dk1"/>
                </a:solidFill>
              </a:rPr>
              <a:t>e: </a:t>
            </a:r>
            <a:r>
              <a:rPr lang="en-US" sz="1600" dirty="0" err="1">
                <a:solidFill>
                  <a:schemeClr val="dk1"/>
                </a:solidFill>
              </a:rPr>
              <a:t>Ashish.Raval@synopticdata.com</a:t>
            </a:r>
            <a:endParaRPr dirty="0"/>
          </a:p>
          <a:p>
            <a:pPr marL="0" marR="0" lvl="0" indent="0" algn="l" rtl="0">
              <a:spcBef>
                <a:spcPts val="320"/>
              </a:spcBef>
              <a:spcAft>
                <a:spcPts val="0"/>
              </a:spcAft>
              <a:buClr>
                <a:srgbClr val="77787B"/>
              </a:buClr>
              <a:buSzPts val="1600"/>
              <a:buFont typeface="Noto Sans Symbols"/>
              <a:buNone/>
            </a:pPr>
            <a:r>
              <a:rPr lang="en-US" sz="1600" dirty="0">
                <a:solidFill>
                  <a:schemeClr val="dk1"/>
                </a:solidFill>
              </a:rPr>
              <a:t>m:</a:t>
            </a:r>
            <a:r>
              <a:rPr lang="en-US" sz="1600" dirty="0">
                <a:solidFill>
                  <a:schemeClr val="dk1"/>
                </a:solidFill>
                <a:latin typeface="Arial"/>
                <a:ea typeface="Arial"/>
                <a:cs typeface="Arial"/>
                <a:sym typeface="Arial"/>
              </a:rPr>
              <a:t>+</a:t>
            </a:r>
            <a:r>
              <a:rPr lang="en-US" sz="1600" dirty="0">
                <a:solidFill>
                  <a:schemeClr val="dk1"/>
                </a:solidFill>
              </a:rPr>
              <a:t>1(703)624-6957</a:t>
            </a:r>
            <a:endParaRPr dirty="0"/>
          </a:p>
          <a:p>
            <a:pPr marL="0" marR="0" lvl="0" indent="0" algn="l" rtl="0">
              <a:spcBef>
                <a:spcPts val="240"/>
              </a:spcBef>
              <a:spcAft>
                <a:spcPts val="0"/>
              </a:spcAft>
              <a:buClr>
                <a:srgbClr val="77787B"/>
              </a:buClr>
              <a:buSzPts val="1200"/>
              <a:buFont typeface="Noto Sans Symbols"/>
              <a:buNone/>
            </a:pPr>
            <a:endParaRPr sz="1200" dirty="0">
              <a:solidFill>
                <a:schemeClr val="dk1"/>
              </a:solidFill>
              <a:latin typeface="Helvetica Neue Light"/>
              <a:ea typeface="Helvetica Neue Light"/>
              <a:cs typeface="Helvetica Neue Light"/>
              <a:sym typeface="Helvetica Neue Light"/>
            </a:endParaRPr>
          </a:p>
        </p:txBody>
      </p:sp>
      <p:sp>
        <p:nvSpPr>
          <p:cNvPr id="280" name="Google Shape;280;p9"/>
          <p:cNvSpPr txBox="1"/>
          <p:nvPr/>
        </p:nvSpPr>
        <p:spPr>
          <a:xfrm>
            <a:off x="6261984" y="695886"/>
            <a:ext cx="5438810" cy="2159327"/>
          </a:xfrm>
          <a:prstGeom prst="rect">
            <a:avLst/>
          </a:prstGeom>
          <a:noFill/>
          <a:ln w="25400" cap="flat" cmpd="sng">
            <a:solidFill>
              <a:srgbClr val="3F3F3F"/>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Clr>
                <a:srgbClr val="77787B"/>
              </a:buClr>
              <a:buSzPts val="300"/>
              <a:buFont typeface="Noto Sans Symbols"/>
              <a:buNone/>
            </a:pPr>
            <a:endParaRPr sz="300">
              <a:solidFill>
                <a:schemeClr val="dk1"/>
              </a:solidFill>
              <a:latin typeface="Helvetica Neue Light"/>
              <a:ea typeface="Helvetica Neue Light"/>
              <a:cs typeface="Helvetica Neue Light"/>
              <a:sym typeface="Helvetica Neue Light"/>
            </a:endParaRPr>
          </a:p>
          <a:p>
            <a:pPr marL="0" marR="0" lvl="0" indent="0" algn="ctr" rtl="0">
              <a:spcBef>
                <a:spcPts val="320"/>
              </a:spcBef>
              <a:spcAft>
                <a:spcPts val="0"/>
              </a:spcAft>
              <a:buClr>
                <a:srgbClr val="77787B"/>
              </a:buClr>
              <a:buSzPts val="1600"/>
              <a:buFont typeface="Noto Sans Symbols"/>
              <a:buNone/>
            </a:pPr>
            <a:r>
              <a:rPr lang="en-US" sz="1600" b="1">
                <a:solidFill>
                  <a:schemeClr val="dk1"/>
                </a:solidFill>
                <a:latin typeface="Arial"/>
                <a:ea typeface="Arial"/>
                <a:cs typeface="Arial"/>
                <a:sym typeface="Arial"/>
              </a:rPr>
              <a:t>HMEI Secretariat</a:t>
            </a:r>
            <a:endParaRPr sz="1600" b="1">
              <a:solidFill>
                <a:schemeClr val="dk1"/>
              </a:solidFill>
              <a:latin typeface="Arial"/>
              <a:ea typeface="Arial"/>
              <a:cs typeface="Arial"/>
              <a:sym typeface="Arial"/>
            </a:endParaRPr>
          </a:p>
          <a:p>
            <a:pPr marL="0" marR="0" lvl="0" indent="0" algn="l" rtl="0">
              <a:spcBef>
                <a:spcPts val="320"/>
              </a:spcBef>
              <a:spcAft>
                <a:spcPts val="0"/>
              </a:spcAft>
              <a:buClr>
                <a:srgbClr val="77787B"/>
              </a:buClr>
              <a:buSzPts val="1600"/>
              <a:buFont typeface="Noto Sans Symbols"/>
              <a:buNone/>
            </a:pPr>
            <a:endParaRPr sz="1600">
              <a:solidFill>
                <a:schemeClr val="dk1"/>
              </a:solidFill>
              <a:latin typeface="Arial"/>
              <a:ea typeface="Arial"/>
              <a:cs typeface="Arial"/>
              <a:sym typeface="Arial"/>
            </a:endParaRPr>
          </a:p>
          <a:p>
            <a:pPr marL="117475" marR="0" lvl="0" indent="0" algn="l" rtl="0">
              <a:spcBef>
                <a:spcPts val="320"/>
              </a:spcBef>
              <a:spcAft>
                <a:spcPts val="0"/>
              </a:spcAft>
              <a:buClr>
                <a:srgbClr val="77787B"/>
              </a:buClr>
              <a:buSzPts val="1600"/>
              <a:buFont typeface="Noto Sans Symbols"/>
              <a:buNone/>
            </a:pPr>
            <a:r>
              <a:rPr lang="en-US" sz="1600" b="1">
                <a:solidFill>
                  <a:srgbClr val="2E75B5"/>
                </a:solidFill>
                <a:latin typeface="Arial"/>
                <a:ea typeface="Arial"/>
                <a:cs typeface="Arial"/>
                <a:sym typeface="Arial"/>
              </a:rPr>
              <a:t>Dr. Alexander Karpov</a:t>
            </a:r>
            <a:r>
              <a:rPr lang="en-US" sz="1600">
                <a:solidFill>
                  <a:schemeClr val="dk1"/>
                </a:solidFill>
                <a:latin typeface="Arial"/>
                <a:ea typeface="Arial"/>
                <a:cs typeface="Arial"/>
                <a:sym typeface="Arial"/>
              </a:rPr>
              <a:t>	</a:t>
            </a:r>
            <a:r>
              <a:rPr lang="en-US" sz="1600" b="1">
                <a:solidFill>
                  <a:srgbClr val="2E75B5"/>
                </a:solidFill>
                <a:latin typeface="Arial"/>
                <a:ea typeface="Arial"/>
                <a:cs typeface="Arial"/>
                <a:sym typeface="Arial"/>
              </a:rPr>
              <a:t>Ms. Corine Perreman </a:t>
            </a:r>
            <a:endParaRPr/>
          </a:p>
          <a:p>
            <a:pPr marL="117475" marR="0" lvl="0" indent="0" algn="l" rtl="0">
              <a:spcBef>
                <a:spcPts val="320"/>
              </a:spcBef>
              <a:spcAft>
                <a:spcPts val="0"/>
              </a:spcAft>
              <a:buClr>
                <a:srgbClr val="77787B"/>
              </a:buClr>
              <a:buSzPts val="1600"/>
              <a:buFont typeface="Noto Sans Symbols"/>
              <a:buNone/>
            </a:pPr>
            <a:r>
              <a:rPr lang="en-US" sz="1600">
                <a:solidFill>
                  <a:schemeClr val="dk1"/>
                </a:solidFill>
                <a:latin typeface="Arial"/>
                <a:ea typeface="Arial"/>
                <a:cs typeface="Arial"/>
                <a:sym typeface="Arial"/>
              </a:rPr>
              <a:t>Executive Secretary	Administrator</a:t>
            </a:r>
            <a:endParaRPr/>
          </a:p>
          <a:p>
            <a:pPr marL="117475" marR="0" lvl="0" indent="0" algn="l" rtl="0">
              <a:spcBef>
                <a:spcPts val="320"/>
              </a:spcBef>
              <a:spcAft>
                <a:spcPts val="0"/>
              </a:spcAft>
              <a:buClr>
                <a:srgbClr val="77787B"/>
              </a:buClr>
              <a:buSzPts val="1600"/>
              <a:buFont typeface="Noto Sans Symbols"/>
              <a:buNone/>
            </a:pPr>
            <a:r>
              <a:rPr lang="en-US" sz="1600">
                <a:solidFill>
                  <a:schemeClr val="dk1"/>
                </a:solidFill>
                <a:latin typeface="Arial"/>
                <a:ea typeface="Arial"/>
                <a:cs typeface="Arial"/>
                <a:sym typeface="Arial"/>
              </a:rPr>
              <a:t>e:  akarpov@hmei.org	e:  cperreman@hmei.org</a:t>
            </a:r>
            <a:endParaRPr/>
          </a:p>
          <a:p>
            <a:pPr marL="117475" marR="0" lvl="0" indent="0" algn="l" rtl="0">
              <a:spcBef>
                <a:spcPts val="320"/>
              </a:spcBef>
              <a:spcAft>
                <a:spcPts val="0"/>
              </a:spcAft>
              <a:buClr>
                <a:srgbClr val="77787B"/>
              </a:buClr>
              <a:buSzPts val="1600"/>
              <a:buFont typeface="Noto Sans Symbols"/>
              <a:buNone/>
            </a:pPr>
            <a:r>
              <a:rPr lang="en-US" sz="1600">
                <a:solidFill>
                  <a:schemeClr val="dk1"/>
                </a:solidFill>
                <a:latin typeface="Arial"/>
                <a:ea typeface="Arial"/>
                <a:cs typeface="Arial"/>
                <a:sym typeface="Arial"/>
              </a:rPr>
              <a:t>t:  +41 22 730 8334</a:t>
            </a:r>
            <a:endParaRPr/>
          </a:p>
          <a:p>
            <a:pPr marL="0" marR="0" lvl="0" indent="0" algn="l" rtl="0">
              <a:spcBef>
                <a:spcPts val="240"/>
              </a:spcBef>
              <a:spcAft>
                <a:spcPts val="0"/>
              </a:spcAft>
              <a:buClr>
                <a:srgbClr val="77787B"/>
              </a:buClr>
              <a:buSzPts val="1200"/>
              <a:buFont typeface="Noto Sans Symbols"/>
              <a:buNone/>
            </a:pPr>
            <a:endParaRPr sz="1200">
              <a:solidFill>
                <a:schemeClr val="dk1"/>
              </a:solidFill>
              <a:latin typeface="Helvetica Neue Light"/>
              <a:ea typeface="Helvetica Neue Light"/>
              <a:cs typeface="Helvetica Neue Light"/>
              <a:sym typeface="Helvetica Neue Light"/>
            </a:endParaRPr>
          </a:p>
        </p:txBody>
      </p:sp>
      <p:pic>
        <p:nvPicPr>
          <p:cNvPr id="282" name="Google Shape;282;p9"/>
          <p:cNvPicPr preferRelativeResize="0"/>
          <p:nvPr/>
        </p:nvPicPr>
        <p:blipFill rotWithShape="1">
          <a:blip r:embed="rId4">
            <a:alphaModFix/>
          </a:blip>
          <a:srcRect/>
          <a:stretch/>
        </p:blipFill>
        <p:spPr>
          <a:xfrm>
            <a:off x="2854257" y="3385918"/>
            <a:ext cx="1449336" cy="2050947"/>
          </a:xfrm>
          <a:prstGeom prst="rect">
            <a:avLst/>
          </a:prstGeom>
          <a:noFill/>
          <a:ln>
            <a:noFill/>
          </a:ln>
        </p:spPr>
      </p:pic>
      <p:pic>
        <p:nvPicPr>
          <p:cNvPr id="283" name="Google Shape;283;p9" descr="A picture containing text, outdoor&#10;&#10;Description automatically generated"/>
          <p:cNvPicPr preferRelativeResize="0"/>
          <p:nvPr/>
        </p:nvPicPr>
        <p:blipFill rotWithShape="1">
          <a:blip r:embed="rId5">
            <a:alphaModFix/>
          </a:blip>
          <a:srcRect/>
          <a:stretch/>
        </p:blipFill>
        <p:spPr>
          <a:xfrm>
            <a:off x="7096100" y="3385918"/>
            <a:ext cx="1584617" cy="2050947"/>
          </a:xfrm>
          <a:prstGeom prst="rect">
            <a:avLst/>
          </a:prstGeom>
          <a:noFill/>
          <a:ln>
            <a:noFill/>
          </a:ln>
        </p:spPr>
      </p:pic>
      <p:sp>
        <p:nvSpPr>
          <p:cNvPr id="284" name="Google Shape;284;p9"/>
          <p:cNvSpPr/>
          <p:nvPr/>
        </p:nvSpPr>
        <p:spPr>
          <a:xfrm>
            <a:off x="654078" y="3252026"/>
            <a:ext cx="1799412" cy="459100"/>
          </a:xfrm>
          <a:prstGeom prst="rect">
            <a:avLst/>
          </a:prstGeom>
          <a:noFill/>
          <a:ln>
            <a:noFill/>
          </a:ln>
        </p:spPr>
        <p:txBody>
          <a:bodyPr spcFirstLastPara="1" wrap="square" lIns="90475" tIns="44450" rIns="90475" bIns="44450" anchor="t" anchorCtr="0">
            <a:spAutoFit/>
          </a:bodyPr>
          <a:lstStyle/>
          <a:p>
            <a:pPr marL="0" marR="0" lvl="0" indent="0" algn="l" rtl="0">
              <a:spcBef>
                <a:spcPts val="0"/>
              </a:spcBef>
              <a:spcAft>
                <a:spcPts val="0"/>
              </a:spcAft>
              <a:buNone/>
            </a:pPr>
            <a:r>
              <a:rPr lang="en-US" sz="2400" b="1">
                <a:solidFill>
                  <a:srgbClr val="0070C0"/>
                </a:solidFill>
                <a:latin typeface="Calibri"/>
                <a:ea typeface="Calibri"/>
                <a:cs typeface="Calibri"/>
                <a:sym typeface="Calibri"/>
              </a:rPr>
              <a:t>Publications</a:t>
            </a:r>
            <a:endParaRPr/>
          </a:p>
        </p:txBody>
      </p:sp>
      <p:sp>
        <p:nvSpPr>
          <p:cNvPr id="285" name="Google Shape;285;p9"/>
          <p:cNvSpPr txBox="1"/>
          <p:nvPr/>
        </p:nvSpPr>
        <p:spPr>
          <a:xfrm>
            <a:off x="8836182" y="3429000"/>
            <a:ext cx="2770361" cy="20313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a:solidFill>
                  <a:srgbClr val="333333"/>
                </a:solidFill>
                <a:latin typeface="Calibri"/>
                <a:ea typeface="Calibri"/>
                <a:cs typeface="Calibri"/>
                <a:sym typeface="Calibri"/>
              </a:rPr>
              <a:t>Charting a Course for Sustainable Hydrological and Meteorological Observation Networks in Developing Countries</a:t>
            </a:r>
            <a:endParaRPr/>
          </a:p>
          <a:p>
            <a:pPr marL="0" marR="0" lvl="0" indent="0" algn="l" rtl="0">
              <a:spcBef>
                <a:spcPts val="0"/>
              </a:spcBef>
              <a:spcAft>
                <a:spcPts val="0"/>
              </a:spcAft>
              <a:buNone/>
            </a:pPr>
            <a:endParaRPr sz="1800" i="1">
              <a:solidFill>
                <a:srgbClr val="333333"/>
              </a:solidFill>
              <a:latin typeface="Calibri"/>
              <a:ea typeface="Calibri"/>
              <a:cs typeface="Calibri"/>
              <a:sym typeface="Calibri"/>
            </a:endParaRPr>
          </a:p>
          <a:p>
            <a:pPr marL="0" marR="0" lvl="0" indent="0" algn="l" rtl="0">
              <a:spcBef>
                <a:spcPts val="0"/>
              </a:spcBef>
              <a:spcAft>
                <a:spcPts val="0"/>
              </a:spcAft>
              <a:buNone/>
            </a:pPr>
            <a:r>
              <a:rPr lang="en-US" sz="1800" i="1" u="sng">
                <a:solidFill>
                  <a:srgbClr val="333333"/>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Link to doc</a:t>
            </a:r>
            <a:endParaRPr sz="1800" i="1">
              <a:solidFill>
                <a:srgbClr val="333333"/>
              </a:solidFill>
              <a:latin typeface="Calibri"/>
              <a:ea typeface="Calibri"/>
              <a:cs typeface="Calibri"/>
              <a:sym typeface="Calibri"/>
            </a:endParaRPr>
          </a:p>
        </p:txBody>
      </p:sp>
      <p:sp>
        <p:nvSpPr>
          <p:cNvPr id="286" name="Google Shape;286;p9"/>
          <p:cNvSpPr txBox="1"/>
          <p:nvPr/>
        </p:nvSpPr>
        <p:spPr>
          <a:xfrm>
            <a:off x="4455616" y="3385918"/>
            <a:ext cx="2046083"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a:solidFill>
                  <a:srgbClr val="333333"/>
                </a:solidFill>
                <a:latin typeface="Calibri"/>
                <a:ea typeface="Calibri"/>
                <a:cs typeface="Calibri"/>
                <a:sym typeface="Calibri"/>
              </a:rPr>
              <a:t>Generic Automatic Weather Station (AWS) Tender Specifications</a:t>
            </a:r>
            <a:endParaRPr/>
          </a:p>
          <a:p>
            <a:pPr marL="0" marR="0" lvl="0" indent="0" algn="l" rtl="0">
              <a:spcBef>
                <a:spcPts val="0"/>
              </a:spcBef>
              <a:spcAft>
                <a:spcPts val="0"/>
              </a:spcAft>
              <a:buNone/>
            </a:pPr>
            <a:endParaRPr sz="1800" i="1">
              <a:solidFill>
                <a:srgbClr val="333333"/>
              </a:solidFill>
              <a:latin typeface="Calibri"/>
              <a:ea typeface="Calibri"/>
              <a:cs typeface="Calibri"/>
              <a:sym typeface="Calibri"/>
            </a:endParaRPr>
          </a:p>
          <a:p>
            <a:pPr marL="0" marR="0" lvl="0" indent="0" algn="l" rtl="0">
              <a:spcBef>
                <a:spcPts val="0"/>
              </a:spcBef>
              <a:spcAft>
                <a:spcPts val="0"/>
              </a:spcAft>
              <a:buNone/>
            </a:pPr>
            <a:r>
              <a:rPr lang="en-US" sz="1800" i="1" u="sng">
                <a:solidFill>
                  <a:srgbClr val="333333"/>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IOM-136</a:t>
            </a:r>
            <a:endParaRPr sz="1800" i="1">
              <a:solidFill>
                <a:srgbClr val="333333"/>
              </a:solidFill>
              <a:latin typeface="Calibri"/>
              <a:ea typeface="Calibri"/>
              <a:cs typeface="Calibri"/>
              <a:sym typeface="Calibri"/>
            </a:endParaRPr>
          </a:p>
        </p:txBody>
      </p:sp>
      <p:pic>
        <p:nvPicPr>
          <p:cNvPr id="3" name="Picture 2" descr="A person with his arms crossed&#10;&#10;Description automatically generated with medium confidence">
            <a:extLst>
              <a:ext uri="{FF2B5EF4-FFF2-40B4-BE49-F238E27FC236}">
                <a16:creationId xmlns:a16="http://schemas.microsoft.com/office/drawing/2014/main" id="{4CB7A522-E429-DE48-E0AA-218D29CFE7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94305" y="776255"/>
            <a:ext cx="1938772" cy="1938772"/>
          </a:xfrm>
          <a:prstGeom prst="rect">
            <a:avLst/>
          </a:prstGeom>
        </p:spPr>
      </p:pic>
      <p:graphicFrame>
        <p:nvGraphicFramePr>
          <p:cNvPr id="4" name="Google Shape;103;p2">
            <a:extLst>
              <a:ext uri="{FF2B5EF4-FFF2-40B4-BE49-F238E27FC236}">
                <a16:creationId xmlns:a16="http://schemas.microsoft.com/office/drawing/2014/main" id="{C736AED8-D268-F432-3762-F8B5C230EE8E}"/>
              </a:ext>
            </a:extLst>
          </p:cNvPr>
          <p:cNvGraphicFramePr/>
          <p:nvPr>
            <p:extLst>
              <p:ext uri="{D42A27DB-BD31-4B8C-83A1-F6EECF244321}">
                <p14:modId xmlns:p14="http://schemas.microsoft.com/office/powerpoint/2010/main" val="159171462"/>
              </p:ext>
            </p:extLst>
          </p:nvPr>
        </p:nvGraphicFramePr>
        <p:xfrm>
          <a:off x="4572034" y="8012"/>
          <a:ext cx="7619966" cy="396250"/>
        </p:xfrm>
        <a:graphic>
          <a:graphicData uri="http://schemas.openxmlformats.org/drawingml/2006/table">
            <a:tbl>
              <a:tblPr firstRow="1" bandRow="1">
                <a:noFill/>
                <a:tableStyleId>{04034623-1BF8-4AEE-8E71-CC444AB56557}</a:tableStyleId>
              </a:tblPr>
              <a:tblGrid>
                <a:gridCol w="929779">
                  <a:extLst>
                    <a:ext uri="{9D8B030D-6E8A-4147-A177-3AD203B41FA5}">
                      <a16:colId xmlns:a16="http://schemas.microsoft.com/office/drawing/2014/main" val="20000"/>
                    </a:ext>
                  </a:extLst>
                </a:gridCol>
                <a:gridCol w="1018834">
                  <a:extLst>
                    <a:ext uri="{9D8B030D-6E8A-4147-A177-3AD203B41FA5}">
                      <a16:colId xmlns:a16="http://schemas.microsoft.com/office/drawing/2014/main" val="20001"/>
                    </a:ext>
                  </a:extLst>
                </a:gridCol>
                <a:gridCol w="840724">
                  <a:extLst>
                    <a:ext uri="{9D8B030D-6E8A-4147-A177-3AD203B41FA5}">
                      <a16:colId xmlns:a16="http://schemas.microsoft.com/office/drawing/2014/main" val="20002"/>
                    </a:ext>
                  </a:extLst>
                </a:gridCol>
                <a:gridCol w="1060825">
                  <a:extLst>
                    <a:ext uri="{9D8B030D-6E8A-4147-A177-3AD203B41FA5}">
                      <a16:colId xmlns:a16="http://schemas.microsoft.com/office/drawing/2014/main" val="20003"/>
                    </a:ext>
                  </a:extLst>
                </a:gridCol>
                <a:gridCol w="946675">
                  <a:extLst>
                    <a:ext uri="{9D8B030D-6E8A-4147-A177-3AD203B41FA5}">
                      <a16:colId xmlns:a16="http://schemas.microsoft.com/office/drawing/2014/main" val="20004"/>
                    </a:ext>
                  </a:extLst>
                </a:gridCol>
                <a:gridCol w="946675">
                  <a:extLst>
                    <a:ext uri="{9D8B030D-6E8A-4147-A177-3AD203B41FA5}">
                      <a16:colId xmlns:a16="http://schemas.microsoft.com/office/drawing/2014/main" val="3697170818"/>
                    </a:ext>
                  </a:extLst>
                </a:gridCol>
                <a:gridCol w="946675">
                  <a:extLst>
                    <a:ext uri="{9D8B030D-6E8A-4147-A177-3AD203B41FA5}">
                      <a16:colId xmlns:a16="http://schemas.microsoft.com/office/drawing/2014/main" val="2649006107"/>
                    </a:ext>
                  </a:extLst>
                </a:gridCol>
                <a:gridCol w="929779">
                  <a:extLst>
                    <a:ext uri="{9D8B030D-6E8A-4147-A177-3AD203B41FA5}">
                      <a16:colId xmlns:a16="http://schemas.microsoft.com/office/drawing/2014/main" val="20005"/>
                    </a:ext>
                  </a:extLst>
                </a:gridCol>
              </a:tblGrid>
              <a:tr h="223500">
                <a:tc>
                  <a:txBody>
                    <a:bodyPr/>
                    <a:lstStyle/>
                    <a:p>
                      <a:pPr marL="0" marR="0" lvl="0" indent="0" algn="ctr" rtl="0">
                        <a:spcBef>
                          <a:spcPts val="0"/>
                        </a:spcBef>
                        <a:spcAft>
                          <a:spcPts val="0"/>
                        </a:spcAft>
                        <a:buNone/>
                      </a:pPr>
                      <a:r>
                        <a:rPr lang="en-US" sz="1000" u="none" strike="noStrike" cap="none" dirty="0">
                          <a:solidFill>
                            <a:srgbClr val="757070"/>
                          </a:solidFill>
                        </a:rPr>
                        <a:t>Who We Are</a:t>
                      </a:r>
                      <a:endParaRPr dirty="0"/>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Our Core Values</a:t>
                      </a:r>
                      <a:endParaRPr sz="1000" u="none" strike="noStrike" cap="none" dirty="0">
                        <a:solidFill>
                          <a:srgbClr val="757070"/>
                        </a:solidFill>
                      </a:endParaRPr>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Governance</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a:solidFill>
                            <a:srgbClr val="757070"/>
                          </a:solidFill>
                        </a:rPr>
                        <a:t>Activities</a:t>
                      </a:r>
                      <a:endParaRPr sz="1000" u="none" strike="noStrike" cap="none">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Membership</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Challenges</a:t>
                      </a:r>
                      <a:endParaRPr sz="1000" u="none" strike="noStrike" cap="none" dirty="0">
                        <a:solidFill>
                          <a:srgbClr val="757070"/>
                        </a:solidFill>
                      </a:endParaRPr>
                    </a:p>
                  </a:txBody>
                  <a:tcPr marL="91450" marR="91450" marT="45725" marB="45725">
                    <a:solidFill>
                      <a:srgbClr val="F2F2F2"/>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Value Proposition</a:t>
                      </a:r>
                      <a:endParaRPr sz="1000" u="none" strike="noStrike" cap="none" dirty="0">
                        <a:solidFill>
                          <a:srgbClr val="757070"/>
                        </a:solidFill>
                      </a:endParaRPr>
                    </a:p>
                  </a:txBody>
                  <a:tcPr marL="91450" marR="91450" marT="45725" marB="45725">
                    <a:solidFill>
                      <a:schemeClr val="bg1">
                        <a:lumMod val="95000"/>
                      </a:schemeClr>
                    </a:solidFill>
                  </a:tcPr>
                </a:tc>
                <a:tc>
                  <a:txBody>
                    <a:bodyPr/>
                    <a:lstStyle/>
                    <a:p>
                      <a:pPr marL="0" marR="0" lvl="0" indent="0" algn="ctr" rtl="0">
                        <a:lnSpc>
                          <a:spcPct val="100000"/>
                        </a:lnSpc>
                        <a:spcBef>
                          <a:spcPts val="0"/>
                        </a:spcBef>
                        <a:spcAft>
                          <a:spcPts val="0"/>
                        </a:spcAft>
                        <a:buClr>
                          <a:srgbClr val="757070"/>
                        </a:buClr>
                        <a:buSzPts val="1000"/>
                        <a:buFont typeface="Calibri"/>
                        <a:buNone/>
                      </a:pPr>
                      <a:r>
                        <a:rPr lang="en-US" sz="1000" u="none" strike="noStrike" cap="none" dirty="0">
                          <a:solidFill>
                            <a:srgbClr val="757070"/>
                          </a:solidFill>
                        </a:rPr>
                        <a:t>Contact Info</a:t>
                      </a:r>
                      <a:endParaRPr dirty="0"/>
                    </a:p>
                  </a:txBody>
                  <a:tcPr marL="91450" marR="91450" marT="45725" marB="45725">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2478</Words>
  <Application>Microsoft Office PowerPoint</Application>
  <PresentationFormat>Widescreen</PresentationFormat>
  <Paragraphs>336</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High-level Regional Forum of the Open Consultative Platform in Regional Associations II and V  Public-Private Engagement – HMEI Perspective</vt:lpstr>
      <vt:lpstr>HMEI – Association of Hydromet Industry</vt:lpstr>
      <vt:lpstr>HMEI – Association of Hydromet Industry</vt:lpstr>
      <vt:lpstr>HMEI – Association of Hydromet Industry</vt:lpstr>
      <vt:lpstr>HMEI – Association of Hydromet Industry</vt:lpstr>
      <vt:lpstr>PowerPoint Presentation</vt:lpstr>
      <vt:lpstr>PowerPoint Presentation</vt:lpstr>
      <vt:lpstr>PowerPoint Presentation</vt:lpstr>
      <vt:lpstr>Challenges</vt:lpstr>
      <vt:lpstr>Conditions for Sustainable Development Programme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High-level Regional Forum of the Open Consultative Platform in Regional Associations II and V  Public-Private Engagement – HMEI Perspective</dc:title>
  <dc:creator>Jim Anderson</dc:creator>
  <cp:lastModifiedBy>Ashish Raval</cp:lastModifiedBy>
  <cp:revision>6</cp:revision>
  <dcterms:created xsi:type="dcterms:W3CDTF">2020-11-15T17:08:02Z</dcterms:created>
  <dcterms:modified xsi:type="dcterms:W3CDTF">2023-10-06T09:30:12Z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3094ff5-79ca-456b-95f6-d578316a3809_Enabled">
    <vt:lpwstr>true</vt:lpwstr>
  </property>
  <property fmtid="{D5CDD505-2E9C-101B-9397-08002B2CF9AE}" pid="3" name="MSIP_Label_73094ff5-79ca-456b-95f6-d578316a3809_SetDate">
    <vt:lpwstr>2023-01-14T12:44:04Z</vt:lpwstr>
  </property>
  <property fmtid="{D5CDD505-2E9C-101B-9397-08002B2CF9AE}" pid="4" name="MSIP_Label_73094ff5-79ca-456b-95f6-d578316a3809_Method">
    <vt:lpwstr>Privileged</vt:lpwstr>
  </property>
  <property fmtid="{D5CDD505-2E9C-101B-9397-08002B2CF9AE}" pid="5" name="MSIP_Label_73094ff5-79ca-456b-95f6-d578316a3809_Name">
    <vt:lpwstr>Public</vt:lpwstr>
  </property>
  <property fmtid="{D5CDD505-2E9C-101B-9397-08002B2CF9AE}" pid="6" name="MSIP_Label_73094ff5-79ca-456b-95f6-d578316a3809_SiteId">
    <vt:lpwstr>771c9c47-7f24-44dc-958e-34f8713a8394</vt:lpwstr>
  </property>
  <property fmtid="{D5CDD505-2E9C-101B-9397-08002B2CF9AE}" pid="7" name="MSIP_Label_73094ff5-79ca-456b-95f6-d578316a3809_ActionId">
    <vt:lpwstr>07759aab-e44a-44f2-9c2a-0550c9addccb</vt:lpwstr>
  </property>
  <property fmtid="{D5CDD505-2E9C-101B-9397-08002B2CF9AE}" pid="8" name="MSIP_Label_73094ff5-79ca-456b-95f6-d578316a3809_ContentBits">
    <vt:lpwstr>0</vt:lpwstr>
  </property>
</Properties>
</file>