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5" r:id="rId2"/>
    <p:sldMasterId id="2147483747" r:id="rId3"/>
    <p:sldMasterId id="2147483759" r:id="rId4"/>
    <p:sldMasterId id="2147483660" r:id="rId5"/>
    <p:sldMasterId id="2147483772" r:id="rId6"/>
    <p:sldMasterId id="2147483676" r:id="rId7"/>
    <p:sldMasterId id="2147483648" r:id="rId8"/>
    <p:sldMasterId id="2147483696" r:id="rId9"/>
    <p:sldMasterId id="2147483729" r:id="rId10"/>
    <p:sldMasterId id="2147483728" r:id="rId11"/>
    <p:sldMasterId id="2147483671" r:id="rId12"/>
    <p:sldMasterId id="2147483704" r:id="rId13"/>
    <p:sldMasterId id="2147483778" r:id="rId14"/>
  </p:sldMasterIdLst>
  <p:notesMasterIdLst>
    <p:notesMasterId r:id="rId54"/>
  </p:notesMasterIdLst>
  <p:sldIdLst>
    <p:sldId id="310" r:id="rId15"/>
    <p:sldId id="271" r:id="rId16"/>
    <p:sldId id="293" r:id="rId17"/>
    <p:sldId id="291" r:id="rId18"/>
    <p:sldId id="292" r:id="rId19"/>
    <p:sldId id="272" r:id="rId20"/>
    <p:sldId id="295" r:id="rId21"/>
    <p:sldId id="296" r:id="rId22"/>
    <p:sldId id="297" r:id="rId23"/>
    <p:sldId id="299" r:id="rId24"/>
    <p:sldId id="311" r:id="rId25"/>
    <p:sldId id="312" r:id="rId26"/>
    <p:sldId id="313" r:id="rId27"/>
    <p:sldId id="314" r:id="rId28"/>
    <p:sldId id="307" r:id="rId29"/>
    <p:sldId id="308" r:id="rId30"/>
    <p:sldId id="309" r:id="rId31"/>
    <p:sldId id="337" r:id="rId32"/>
    <p:sldId id="317" r:id="rId33"/>
    <p:sldId id="315" r:id="rId34"/>
    <p:sldId id="316" r:id="rId35"/>
    <p:sldId id="318" r:id="rId36"/>
    <p:sldId id="319" r:id="rId37"/>
    <p:sldId id="320" r:id="rId38"/>
    <p:sldId id="321" r:id="rId39"/>
    <p:sldId id="322" r:id="rId40"/>
    <p:sldId id="333" r:id="rId41"/>
    <p:sldId id="334" r:id="rId42"/>
    <p:sldId id="335" r:id="rId43"/>
    <p:sldId id="336" r:id="rId44"/>
    <p:sldId id="330" r:id="rId45"/>
    <p:sldId id="331" r:id="rId46"/>
    <p:sldId id="332" r:id="rId47"/>
    <p:sldId id="329" r:id="rId48"/>
    <p:sldId id="323" r:id="rId49"/>
    <p:sldId id="324" r:id="rId50"/>
    <p:sldId id="325" r:id="rId51"/>
    <p:sldId id="326" r:id="rId52"/>
    <p:sldId id="327" r:id="rId53"/>
  </p:sldIdLst>
  <p:sldSz cx="9672638" cy="72548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5" userDrawn="1">
          <p15:clr>
            <a:srgbClr val="A4A3A4"/>
          </p15:clr>
        </p15:guide>
        <p15:guide id="2" pos="30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suya Kimura" initials="TK" lastIdx="1" clrIdx="0">
    <p:extLst>
      <p:ext uri="{19B8F6BF-5375-455C-9EA6-DF929625EA0E}">
        <p15:presenceInfo xmlns:p15="http://schemas.microsoft.com/office/powerpoint/2012/main" userId="Tatsuya Kimura" providerId="None"/>
      </p:ext>
    </p:extLst>
  </p:cmAuthor>
  <p:cmAuthor id="2" name="Roberto Gustavo Rodríguez Núnez" initials="RGRN" lastIdx="7" clrIdx="1">
    <p:extLst>
      <p:ext uri="{19B8F6BF-5375-455C-9EA6-DF929625EA0E}">
        <p15:presenceInfo xmlns:p15="http://schemas.microsoft.com/office/powerpoint/2012/main" userId="S::rnunez@wmo.int::5f38e279-10f3-4cd0-897f-f309ae818f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34" autoAdjust="0"/>
    <p:restoredTop sz="94660"/>
  </p:normalViewPr>
  <p:slideViewPr>
    <p:cSldViewPr snapToGrid="0" showGuides="1">
      <p:cViewPr varScale="1">
        <p:scale>
          <a:sx n="59" d="100"/>
          <a:sy n="59" d="100"/>
        </p:scale>
        <p:origin x="1101" y="62"/>
      </p:cViewPr>
      <p:guideLst>
        <p:guide orient="horz" pos="2285"/>
        <p:guide pos="304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wmoomm-my.sharepoint.com/personal/tkimura_wmo_int/Documents/Documents/PPE/Questionnaire/2021/For%20RAs%20II%20&amp;%20V%20Regional%20Forum/Reference/Part01_PPE_DataCollection2021%20downloaded%20on%2023%20June%202022+graphs%20and%20charts%20by%20TK%20+%20R"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dirty="0"/>
              <a:t>RA II </a:t>
            </a:r>
          </a:p>
          <a:p>
            <a:pPr>
              <a:defRPr sz="2400"/>
            </a:pPr>
            <a:r>
              <a:rPr lang="en-US" sz="2400" dirty="0"/>
              <a:t>(Asia)</a:t>
            </a: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23625834929608722"/>
          <c:w val="0.81388888888888888"/>
          <c:h val="0.76282573186523017"/>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C4A-44C0-BBDC-B3BD5086964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C4A-44C0-BBDC-B3BD5086964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C4A-44C0-BBDC-B3BD50869646}"/>
              </c:ext>
            </c:extLst>
          </c:dPt>
          <c:dLbls>
            <c:dLbl>
              <c:idx val="0"/>
              <c:layout>
                <c:manualLayout>
                  <c:x val="8.9361111111111113E-2"/>
                  <c:y val="-0.49162611327866029"/>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8572222222222223"/>
                      <c:h val="0.50626558072921812"/>
                    </c:manualLayout>
                  </c15:layout>
                </c:ext>
                <c:ext xmlns:c16="http://schemas.microsoft.com/office/drawing/2014/chart" uri="{C3380CC4-5D6E-409C-BE32-E72D297353CC}">
                  <c16:uniqueId val="{00000001-EC4A-44C0-BBDC-B3BD50869646}"/>
                </c:ext>
              </c:extLst>
            </c:dLbl>
            <c:dLbl>
              <c:idx val="1"/>
              <c:layout>
                <c:manualLayout>
                  <c:x val="-0.13884470691163606"/>
                  <c:y val="4.243337254669634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C4A-44C0-BBDC-B3BD50869646}"/>
                </c:ext>
              </c:extLst>
            </c:dLbl>
            <c:dLbl>
              <c:idx val="2"/>
              <c:layout>
                <c:manualLayout>
                  <c:x val="-2.7777777777777779E-3"/>
                  <c:y val="-8.0016042685203251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40612489063867019"/>
                      <c:h val="8.0990734549981985E-2"/>
                    </c:manualLayout>
                  </c15:layout>
                </c:ext>
                <c:ext xmlns:c16="http://schemas.microsoft.com/office/drawing/2014/chart" uri="{C3380CC4-5D6E-409C-BE32-E72D297353CC}">
                  <c16:uniqueId val="{00000005-EC4A-44C0-BBDC-B3BD50869646}"/>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01-PPE_regional'!$D$4:$F$4</c:f>
              <c:strCache>
                <c:ptCount val="3"/>
                <c:pt idx="0">
                  <c:v>Government or State-owned, providing Public Weather Service (PWS) or other services to the state or to the public only (commercial activities not allowed)</c:v>
                </c:pt>
                <c:pt idx="1">
                  <c:v>Government agency with commercial activities</c:v>
                </c:pt>
                <c:pt idx="2">
                  <c:v>Private Company</c:v>
                </c:pt>
              </c:strCache>
            </c:strRef>
          </c:cat>
          <c:val>
            <c:numRef>
              <c:f>'[Part01_PPE_DataCollection2021 downloaded on 23 June 2022+graphs and charts by TK + RA VI + RA I+RAs II &amp; V .xlsx]Part 01-PPE_regional'!$D$70:$F$70</c:f>
              <c:numCache>
                <c:formatCode>General</c:formatCode>
                <c:ptCount val="3"/>
                <c:pt idx="0">
                  <c:v>14</c:v>
                </c:pt>
                <c:pt idx="1">
                  <c:v>3</c:v>
                </c:pt>
                <c:pt idx="2">
                  <c:v>0</c:v>
                </c:pt>
              </c:numCache>
            </c:numRef>
          </c:val>
          <c:extLst>
            <c:ext xmlns:c16="http://schemas.microsoft.com/office/drawing/2014/chart" uri="{C3380CC4-5D6E-409C-BE32-E72D297353CC}">
              <c16:uniqueId val="{00000006-EC4A-44C0-BBDC-B3BD5086964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dirty="0"/>
              <a:t>RA V </a:t>
            </a:r>
          </a:p>
          <a:p>
            <a:pPr>
              <a:defRPr sz="2400"/>
            </a:pPr>
            <a:r>
              <a:rPr lang="en-US" sz="2400" dirty="0"/>
              <a:t>(South-west </a:t>
            </a:r>
            <a:r>
              <a:rPr lang="en-US" sz="2400" baseline="0" dirty="0"/>
              <a:t>pacific</a:t>
            </a:r>
            <a:r>
              <a:rPr lang="en-US" sz="2400" dirty="0"/>
              <a:t>)</a:t>
            </a: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23625834929608722"/>
          <c:w val="0.81388888888888888"/>
          <c:h val="0.76282573186523017"/>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CC4-4746-9EE1-E9857406A07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CC4-4746-9EE1-E9857406A07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CC4-4746-9EE1-E9857406A07F}"/>
              </c:ext>
            </c:extLst>
          </c:dPt>
          <c:dLbls>
            <c:dLbl>
              <c:idx val="0"/>
              <c:layout>
                <c:manualLayout>
                  <c:x val="0"/>
                  <c:y val="-0.41350152762849429"/>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405555555555556"/>
                      <c:h val="0.52389372708439708"/>
                    </c:manualLayout>
                  </c15:layout>
                </c:ext>
                <c:ext xmlns:c16="http://schemas.microsoft.com/office/drawing/2014/chart" uri="{C3380CC4-5D6E-409C-BE32-E72D297353CC}">
                  <c16:uniqueId val="{00000001-ACC4-4746-9EE1-E9857406A07F}"/>
                </c:ext>
              </c:extLst>
            </c:dLbl>
            <c:dLbl>
              <c:idx val="1"/>
              <c:layout>
                <c:manualLayout>
                  <c:x val="0"/>
                  <c:y val="-0.10326731006673795"/>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CC4-4746-9EE1-E9857406A07F}"/>
                </c:ext>
              </c:extLst>
            </c:dLbl>
            <c:dLbl>
              <c:idx val="2"/>
              <c:layout>
                <c:manualLayout>
                  <c:x val="0"/>
                  <c:y val="-6.2414978940449291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40612489063867019"/>
                      <c:h val="7.8602198769433876E-2"/>
                    </c:manualLayout>
                  </c15:layout>
                </c:ext>
                <c:ext xmlns:c16="http://schemas.microsoft.com/office/drawing/2014/chart" uri="{C3380CC4-5D6E-409C-BE32-E72D297353CC}">
                  <c16:uniqueId val="{00000005-ACC4-4746-9EE1-E9857406A07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01-PPE_regional'!$D$4:$F$4</c:f>
              <c:strCache>
                <c:ptCount val="3"/>
                <c:pt idx="0">
                  <c:v>Government or State-owned, providing Public Weather Service (PWS) or other services to the state or to the public only (commercial activities not allowed)</c:v>
                </c:pt>
                <c:pt idx="1">
                  <c:v>Government agency with commercial activities</c:v>
                </c:pt>
                <c:pt idx="2">
                  <c:v>Private Company</c:v>
                </c:pt>
              </c:strCache>
            </c:strRef>
          </c:cat>
          <c:val>
            <c:numRef>
              <c:f>'[Part01_PPE_DataCollection2021 downloaded on 23 June 2022+graphs and charts by TK + RA VI + RA I+RAs II &amp; V .xlsx]Part 01-PPE_regional'!$D$101:$F$101</c:f>
              <c:numCache>
                <c:formatCode>General</c:formatCode>
                <c:ptCount val="3"/>
                <c:pt idx="0">
                  <c:v>4</c:v>
                </c:pt>
                <c:pt idx="1">
                  <c:v>3</c:v>
                </c:pt>
                <c:pt idx="2">
                  <c:v>0</c:v>
                </c:pt>
              </c:numCache>
            </c:numRef>
          </c:val>
          <c:extLst>
            <c:ext xmlns:c16="http://schemas.microsoft.com/office/drawing/2014/chart" uri="{C3380CC4-5D6E-409C-BE32-E72D297353CC}">
              <c16:uniqueId val="{00000006-ACC4-4746-9EE1-E9857406A07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b="1" i="0" cap="all" baseline="0" dirty="0">
                <a:effectLst/>
              </a:rPr>
              <a:t>RA II </a:t>
            </a:r>
            <a:endParaRPr lang="en-US" sz="2400" dirty="0">
              <a:effectLst/>
            </a:endParaRPr>
          </a:p>
          <a:p>
            <a:pPr>
              <a:defRPr sz="2400"/>
            </a:pPr>
            <a:r>
              <a:rPr lang="en-US" sz="2400" b="1" i="0" cap="all" baseline="0" dirty="0">
                <a:effectLst/>
              </a:rPr>
              <a:t>(Asia)</a:t>
            </a:r>
            <a:endParaRPr lang="en-US" sz="2400" dirty="0">
              <a:effectLst/>
            </a:endParaRP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709-4CC0-9A1C-B40F54FFCBB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709-4CC0-9A1C-B40F54FFCBB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709-4CC0-9A1C-B40F54FFCBBE}"/>
              </c:ext>
            </c:extLst>
          </c:dPt>
          <c:dLbls>
            <c:dLbl>
              <c:idx val="0"/>
              <c:layout>
                <c:manualLayout>
                  <c:x val="-1.0185067526415994E-16"/>
                  <c:y val="-0.13294756260263396"/>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127777777777777"/>
                      <c:h val="0.17425914321857514"/>
                    </c:manualLayout>
                  </c15:layout>
                </c:ext>
                <c:ext xmlns:c16="http://schemas.microsoft.com/office/drawing/2014/chart" uri="{C3380CC4-5D6E-409C-BE32-E72D297353CC}">
                  <c16:uniqueId val="{00000001-6709-4CC0-9A1C-B40F54FFCBBE}"/>
                </c:ext>
              </c:extLst>
            </c:dLbl>
            <c:dLbl>
              <c:idx val="1"/>
              <c:layout>
                <c:manualLayout>
                  <c:x val="-0.16666666666666666"/>
                  <c:y val="-2.3704838016099249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709-4CC0-9A1C-B40F54FFCBBE}"/>
                </c:ext>
              </c:extLst>
            </c:dLbl>
            <c:dLbl>
              <c:idx val="2"/>
              <c:layout>
                <c:manualLayout>
                  <c:x val="0"/>
                  <c:y val="-9.2563322628542818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40612489063867019"/>
                      <c:h val="7.9206934566364393E-2"/>
                    </c:manualLayout>
                  </c15:layout>
                </c:ext>
                <c:ext xmlns:c16="http://schemas.microsoft.com/office/drawing/2014/chart" uri="{C3380CC4-5D6E-409C-BE32-E72D297353CC}">
                  <c16:uniqueId val="{00000005-6709-4CC0-9A1C-B40F54FFCBB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01-PPE_regional'!$G$4:$I$4</c:f>
              <c:strCache>
                <c:ptCount val="3"/>
                <c:pt idx="0">
                  <c:v>Law</c:v>
                </c:pt>
                <c:pt idx="1">
                  <c:v>Decree</c:v>
                </c:pt>
                <c:pt idx="2">
                  <c:v>None</c:v>
                </c:pt>
              </c:strCache>
            </c:strRef>
          </c:cat>
          <c:val>
            <c:numRef>
              <c:f>'[Part01_PPE_DataCollection2021 downloaded on 23 June 2022+graphs and charts by TK + RA VI + RA I+RAs II &amp; V .xlsx]Part 01-PPE_regional'!$G$70:$I$70</c:f>
              <c:numCache>
                <c:formatCode>General</c:formatCode>
                <c:ptCount val="3"/>
                <c:pt idx="0">
                  <c:v>7</c:v>
                </c:pt>
                <c:pt idx="1">
                  <c:v>5</c:v>
                </c:pt>
                <c:pt idx="2">
                  <c:v>5</c:v>
                </c:pt>
              </c:numCache>
            </c:numRef>
          </c:val>
          <c:extLst>
            <c:ext xmlns:c16="http://schemas.microsoft.com/office/drawing/2014/chart" uri="{C3380CC4-5D6E-409C-BE32-E72D297353CC}">
              <c16:uniqueId val="{00000006-6709-4CC0-9A1C-B40F54FFCBB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b="1" i="0" cap="all" baseline="0" dirty="0">
                <a:effectLst/>
              </a:rPr>
              <a:t>RA V </a:t>
            </a:r>
            <a:endParaRPr lang="en-US" sz="2400" dirty="0">
              <a:effectLst/>
            </a:endParaRPr>
          </a:p>
          <a:p>
            <a:pPr>
              <a:defRPr sz="2400"/>
            </a:pPr>
            <a:r>
              <a:rPr lang="en-US" sz="2400" b="1" i="0" cap="all" baseline="0" dirty="0">
                <a:effectLst/>
              </a:rPr>
              <a:t>(South-west pacific)</a:t>
            </a:r>
            <a:endParaRPr lang="en-US" sz="2400" dirty="0">
              <a:effectLst/>
            </a:endParaRP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95B-4FD3-B119-61C83B2E686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95B-4FD3-B119-61C83B2E686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95B-4FD3-B119-61C83B2E6869}"/>
              </c:ext>
            </c:extLst>
          </c:dPt>
          <c:dLbls>
            <c:dLbl>
              <c:idx val="0"/>
              <c:layout>
                <c:manualLayout>
                  <c:x val="0"/>
                  <c:y val="-0.2869603300957048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405555555555556"/>
                      <c:h val="0.12441736796181149"/>
                    </c:manualLayout>
                  </c15:layout>
                </c:ext>
                <c:ext xmlns:c16="http://schemas.microsoft.com/office/drawing/2014/chart" uri="{C3380CC4-5D6E-409C-BE32-E72D297353CC}">
                  <c16:uniqueId val="{00000001-895B-4FD3-B119-61C83B2E6869}"/>
                </c:ext>
              </c:extLst>
            </c:dLbl>
            <c:dLbl>
              <c:idx val="1"/>
              <c:layout>
                <c:manualLayout>
                  <c:x val="-0.16666666666666666"/>
                  <c:y val="9.2592592592592587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95B-4FD3-B119-61C83B2E6869}"/>
                </c:ext>
              </c:extLst>
            </c:dLbl>
            <c:dLbl>
              <c:idx val="2"/>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layout>
                    <c:manualLayout>
                      <c:w val="0.40612489063867019"/>
                      <c:h val="0.17414370078740155"/>
                    </c:manualLayout>
                  </c15:layout>
                </c:ext>
                <c:ext xmlns:c16="http://schemas.microsoft.com/office/drawing/2014/chart" uri="{C3380CC4-5D6E-409C-BE32-E72D297353CC}">
                  <c16:uniqueId val="{00000005-895B-4FD3-B119-61C83B2E6869}"/>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01-PPE_regional'!$G$4:$I$4</c:f>
              <c:strCache>
                <c:ptCount val="3"/>
                <c:pt idx="0">
                  <c:v>Law</c:v>
                </c:pt>
                <c:pt idx="1">
                  <c:v>Decree</c:v>
                </c:pt>
                <c:pt idx="2">
                  <c:v>None</c:v>
                </c:pt>
              </c:strCache>
            </c:strRef>
          </c:cat>
          <c:val>
            <c:numRef>
              <c:f>'[Part01_PPE_DataCollection2021 downloaded on 23 June 2022+graphs and charts by TK + RA VI + RA I+RAs II &amp; V .xlsx]Part 01-PPE_regional'!$G$101:$I$101</c:f>
              <c:numCache>
                <c:formatCode>General</c:formatCode>
                <c:ptCount val="3"/>
                <c:pt idx="0">
                  <c:v>4</c:v>
                </c:pt>
                <c:pt idx="1">
                  <c:v>2</c:v>
                </c:pt>
                <c:pt idx="2">
                  <c:v>1</c:v>
                </c:pt>
              </c:numCache>
            </c:numRef>
          </c:val>
          <c:extLst>
            <c:ext xmlns:c16="http://schemas.microsoft.com/office/drawing/2014/chart" uri="{C3380CC4-5D6E-409C-BE32-E72D297353CC}">
              <c16:uniqueId val="{00000006-895B-4FD3-B119-61C83B2E686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dirty="0"/>
              <a:t>RA II </a:t>
            </a:r>
          </a:p>
          <a:p>
            <a:pPr>
              <a:defRPr sz="2400"/>
            </a:pPr>
            <a:r>
              <a:rPr lang="en-US" sz="2400" dirty="0"/>
              <a:t>(Asia)</a:t>
            </a: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31736952311017036"/>
          <c:w val="0.81388888888888888"/>
          <c:h val="0.68057241571628191"/>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A5C-495B-BB40-D4C085432E0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A5C-495B-BB40-D4C085432E0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A5C-495B-BB40-D4C085432E0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A5C-495B-BB40-D4C085432E0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7A5C-495B-BB40-D4C085432E0F}"/>
              </c:ext>
            </c:extLst>
          </c:dPt>
          <c:dLbls>
            <c:dLbl>
              <c:idx val="0"/>
              <c:layout>
                <c:manualLayout>
                  <c:x val="0.10555555555555556"/>
                  <c:y val="-0.20915687481081013"/>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405555555555556"/>
                      <c:h val="0.56483439852652784"/>
                    </c:manualLayout>
                  </c15:layout>
                </c:ext>
                <c:ext xmlns:c16="http://schemas.microsoft.com/office/drawing/2014/chart" uri="{C3380CC4-5D6E-409C-BE32-E72D297353CC}">
                  <c16:uniqueId val="{00000001-7A5C-495B-BB40-D4C085432E0F}"/>
                </c:ext>
              </c:extLst>
            </c:dLbl>
            <c:dLbl>
              <c:idx val="1"/>
              <c:layout>
                <c:manualLayout>
                  <c:x val="3.7510936132983377E-4"/>
                  <c:y val="5.9046148644543703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89129155730533682"/>
                      <c:h val="0.10610222307586938"/>
                    </c:manualLayout>
                  </c15:layout>
                </c:ext>
                <c:ext xmlns:c16="http://schemas.microsoft.com/office/drawing/2014/chart" uri="{C3380CC4-5D6E-409C-BE32-E72D297353CC}">
                  <c16:uniqueId val="{00000003-7A5C-495B-BB40-D4C085432E0F}"/>
                </c:ext>
              </c:extLst>
            </c:dLbl>
            <c:dLbl>
              <c:idx val="2"/>
              <c:layout>
                <c:manualLayout>
                  <c:x val="-6.805555555555555E-2"/>
                  <c:y val="0.17252403429800067"/>
                </c:manualLayout>
              </c:layout>
              <c:spPr>
                <a:noFill/>
                <a:ln>
                  <a:noFill/>
                </a:ln>
                <a:effectLst/>
              </c:spPr>
              <c:txPr>
                <a:bodyPr rot="0" spcFirstLastPara="1" vertOverflow="ellipsis" vert="horz" wrap="square" lIns="38100" tIns="19050" rIns="38100" bIns="19050" anchor="ctr" anchorCtr="0">
                  <a:noAutofit/>
                </a:bodyPr>
                <a:lstStyle/>
                <a:p>
                  <a:pPr algn="l">
                    <a:defRPr sz="105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644582239720035"/>
                      <c:h val="0.17414371032883316"/>
                    </c:manualLayout>
                  </c15:layout>
                </c:ext>
                <c:ext xmlns:c16="http://schemas.microsoft.com/office/drawing/2014/chart" uri="{C3380CC4-5D6E-409C-BE32-E72D297353CC}">
                  <c16:uniqueId val="{00000005-7A5C-495B-BB40-D4C085432E0F}"/>
                </c:ext>
              </c:extLst>
            </c:dLbl>
            <c:dLbl>
              <c:idx val="3"/>
              <c:layout>
                <c:manualLayout>
                  <c:x val="-0.1"/>
                  <c:y val="-0.15335461329845626"/>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A5C-495B-BB40-D4C085432E0F}"/>
                </c:ext>
              </c:extLst>
            </c:dLbl>
            <c:dLbl>
              <c:idx val="4"/>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9-7A5C-495B-BB40-D4C085432E0F}"/>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01-PPE_regional'!$J$4:$N$4</c:f>
              <c:strCache>
                <c:ptCount val="5"/>
                <c:pt idx="0">
                  <c:v>Constrained (Allows private sector participation under certain conditions, such as licensing. NMS has a well-defined role including as “authoritative voice” of warning services)</c:v>
                </c:pt>
                <c:pt idx="1">
                  <c:v>No specific legislation (concerning the provision of information and services); Permissive (Allows private sector participation in service provision without any specific conditions)</c:v>
                </c:pt>
                <c:pt idx="2">
                  <c:v>Permissive (Allows private sector participation in service provision without any specific conditions)</c:v>
                </c:pt>
                <c:pt idx="3">
                  <c:v>Prohibitive (Does not allow any participation of non-NMS entities in the provision of information and services, NMS is the sole provider)</c:v>
                </c:pt>
                <c:pt idx="4">
                  <c:v>Other (existing legal basis does not fit the above categories)</c:v>
                </c:pt>
              </c:strCache>
            </c:strRef>
          </c:cat>
          <c:val>
            <c:numRef>
              <c:f>'[Part01_PPE_DataCollection2021 downloaded on 23 June 2022+graphs and charts by TK + RA VI + RA I+RAs II &amp; V .xlsx]Part 01-PPE_regional'!$J$70:$N$70</c:f>
              <c:numCache>
                <c:formatCode>General</c:formatCode>
                <c:ptCount val="5"/>
                <c:pt idx="0">
                  <c:v>6</c:v>
                </c:pt>
                <c:pt idx="1">
                  <c:v>5</c:v>
                </c:pt>
                <c:pt idx="2">
                  <c:v>2</c:v>
                </c:pt>
                <c:pt idx="3">
                  <c:v>3</c:v>
                </c:pt>
                <c:pt idx="4">
                  <c:v>0</c:v>
                </c:pt>
              </c:numCache>
            </c:numRef>
          </c:val>
          <c:extLst>
            <c:ext xmlns:c16="http://schemas.microsoft.com/office/drawing/2014/chart" uri="{C3380CC4-5D6E-409C-BE32-E72D297353CC}">
              <c16:uniqueId val="{0000000A-7A5C-495B-BB40-D4C085432E0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dirty="0"/>
              <a:t>RA V </a:t>
            </a:r>
          </a:p>
          <a:p>
            <a:pPr>
              <a:defRPr sz="2400"/>
            </a:pPr>
            <a:r>
              <a:rPr lang="en-US" sz="2400" dirty="0"/>
              <a:t>(south-west pacific)</a:t>
            </a: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555555555558E-2"/>
          <c:y val="0.31736952311017036"/>
          <c:w val="0.81388888888888888"/>
          <c:h val="0.68057241571628191"/>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C64-4A22-9D51-3DAF96DA7C4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C64-4A22-9D51-3DAF96DA7C4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C64-4A22-9D51-3DAF96DA7C4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C64-4A22-9D51-3DAF96DA7C4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9C64-4A22-9D51-3DAF96DA7C4F}"/>
              </c:ext>
            </c:extLst>
          </c:dPt>
          <c:dLbls>
            <c:dLbl>
              <c:idx val="0"/>
              <c:layout>
                <c:manualLayout>
                  <c:x val="0.12222222222222212"/>
                  <c:y val="9.4337237511353492E-8"/>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405555555555556"/>
                      <c:h val="0.60796538351671858"/>
                    </c:manualLayout>
                  </c15:layout>
                </c:ext>
                <c:ext xmlns:c16="http://schemas.microsoft.com/office/drawing/2014/chart" uri="{C3380CC4-5D6E-409C-BE32-E72D297353CC}">
                  <c16:uniqueId val="{00000001-9C64-4A22-9D51-3DAF96DA7C4F}"/>
                </c:ext>
              </c:extLst>
            </c:dLbl>
            <c:dLbl>
              <c:idx val="1"/>
              <c:layout>
                <c:manualLayout>
                  <c:x val="-0.10555555555555556"/>
                  <c:y val="4.2272987815025052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78573600174978131"/>
                      <c:h val="0.12047921807259965"/>
                    </c:manualLayout>
                  </c15:layout>
                </c:ext>
                <c:ext xmlns:c16="http://schemas.microsoft.com/office/drawing/2014/chart" uri="{C3380CC4-5D6E-409C-BE32-E72D297353CC}">
                  <c16:uniqueId val="{00000003-9C64-4A22-9D51-3DAF96DA7C4F}"/>
                </c:ext>
              </c:extLst>
            </c:dLbl>
            <c:dLbl>
              <c:idx val="2"/>
              <c:layout>
                <c:manualLayout>
                  <c:x val="0"/>
                  <c:y val="0.3354633109276105"/>
                </c:manualLayout>
              </c:layout>
              <c:spPr>
                <a:noFill/>
                <a:ln>
                  <a:noFill/>
                </a:ln>
                <a:effectLst/>
              </c:spPr>
              <c:txPr>
                <a:bodyPr rot="0" spcFirstLastPara="1" vertOverflow="ellipsis" vert="horz" wrap="square" lIns="38100" tIns="19050" rIns="38100" bIns="19050" anchor="ctr" anchorCtr="0">
                  <a:noAutofit/>
                </a:bodyPr>
                <a:lstStyle/>
                <a:p>
                  <a:pPr algn="l">
                    <a:defRPr sz="105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40612489063867019"/>
                      <c:h val="0.13101272533864236"/>
                    </c:manualLayout>
                  </c15:layout>
                </c:ext>
                <c:ext xmlns:c16="http://schemas.microsoft.com/office/drawing/2014/chart" uri="{C3380CC4-5D6E-409C-BE32-E72D297353CC}">
                  <c16:uniqueId val="{00000005-9C64-4A22-9D51-3DAF96DA7C4F}"/>
                </c:ext>
              </c:extLst>
            </c:dLbl>
            <c:dLbl>
              <c:idx val="3"/>
              <c:layout>
                <c:manualLayout>
                  <c:x val="-0.12222222222222222"/>
                  <c:y val="-0.1317891208033608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C64-4A22-9D51-3DAF96DA7C4F}"/>
                </c:ext>
              </c:extLst>
            </c:dLbl>
            <c:dLbl>
              <c:idx val="4"/>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9-9C64-4A22-9D51-3DAF96DA7C4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01-PPE_regional'!$J$4:$N$4</c:f>
              <c:strCache>
                <c:ptCount val="5"/>
                <c:pt idx="0">
                  <c:v>Constrained (Allows private sector participation under certain conditions, such as licensing. NMS has a well-defined role including as “authoritative voice” of warning services)</c:v>
                </c:pt>
                <c:pt idx="1">
                  <c:v>No specific legislation (concerning the provision of information and services); Permissive (Allows private sector participation in service provision without any specific conditions)</c:v>
                </c:pt>
                <c:pt idx="2">
                  <c:v>Permissive (Allows private sector participation in service provision without any specific conditions)</c:v>
                </c:pt>
                <c:pt idx="3">
                  <c:v>Prohibitive (Does not allow any participation of non-NMS entities in the provision of information and services, NMS is the sole provider)</c:v>
                </c:pt>
                <c:pt idx="4">
                  <c:v>Other (existing legal basis does not fit the above categories)</c:v>
                </c:pt>
              </c:strCache>
            </c:strRef>
          </c:cat>
          <c:val>
            <c:numRef>
              <c:f>'[Part01_PPE_DataCollection2021 downloaded on 23 June 2022+graphs and charts by TK + RA VI + RA I+RAs II &amp; V .xlsx]Part 01-PPE_regional'!$J$101:$N$101</c:f>
              <c:numCache>
                <c:formatCode>General</c:formatCode>
                <c:ptCount val="5"/>
                <c:pt idx="0">
                  <c:v>1</c:v>
                </c:pt>
                <c:pt idx="1">
                  <c:v>4</c:v>
                </c:pt>
                <c:pt idx="2">
                  <c:v>0</c:v>
                </c:pt>
                <c:pt idx="3">
                  <c:v>1</c:v>
                </c:pt>
                <c:pt idx="4">
                  <c:v>0</c:v>
                </c:pt>
              </c:numCache>
            </c:numRef>
          </c:val>
          <c:extLst>
            <c:ext xmlns:c16="http://schemas.microsoft.com/office/drawing/2014/chart" uri="{C3380CC4-5D6E-409C-BE32-E72D297353CC}">
              <c16:uniqueId val="{0000000A-9C64-4A22-9D51-3DAF96DA7C4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dirty="0"/>
              <a:t>RA II </a:t>
            </a:r>
          </a:p>
          <a:p>
            <a:pPr>
              <a:defRPr sz="2400"/>
            </a:pPr>
            <a:r>
              <a:rPr lang="en-US" sz="2400" dirty="0"/>
              <a:t>(</a:t>
            </a:r>
            <a:r>
              <a:rPr lang="en-US" sz="2400" dirty="0" err="1"/>
              <a:t>asia</a:t>
            </a:r>
            <a:r>
              <a:rPr lang="en-US" sz="2400" dirty="0"/>
              <a:t>)</a:t>
            </a: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268-46A2-BDE0-53C45F8947F1}"/>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268-46A2-BDE0-53C45F8947F1}"/>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268-46A2-BDE0-53C45F8947F1}"/>
              </c:ext>
            </c:extLst>
          </c:dPt>
          <c:dLbls>
            <c:dLbl>
              <c:idx val="0"/>
              <c:layout>
                <c:manualLayout>
                  <c:x val="1.5277777777777727E-2"/>
                  <c:y val="-0.33086852907119735"/>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4127777777777779"/>
                      <c:h val="0.27868939466993786"/>
                    </c:manualLayout>
                  </c15:layout>
                </c:ext>
                <c:ext xmlns:c16="http://schemas.microsoft.com/office/drawing/2014/chart" uri="{C3380CC4-5D6E-409C-BE32-E72D297353CC}">
                  <c16:uniqueId val="{00000001-1268-46A2-BDE0-53C45F8947F1}"/>
                </c:ext>
              </c:extLst>
            </c:dLbl>
            <c:dLbl>
              <c:idx val="1"/>
              <c:layout>
                <c:manualLayout>
                  <c:x val="-0.28472222222222221"/>
                  <c:y val="-9.4643325686067543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53888888888889"/>
                      <c:h val="0.11143198979168487"/>
                    </c:manualLayout>
                  </c15:layout>
                </c:ext>
                <c:ext xmlns:c16="http://schemas.microsoft.com/office/drawing/2014/chart" uri="{C3380CC4-5D6E-409C-BE32-E72D297353CC}">
                  <c16:uniqueId val="{00000003-1268-46A2-BDE0-53C45F8947F1}"/>
                </c:ext>
              </c:extLst>
            </c:dLbl>
            <c:dLbl>
              <c:idx val="2"/>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layout>
                    <c:manualLayout>
                      <c:w val="0.40612489063867019"/>
                      <c:h val="0.17414370078740155"/>
                    </c:manualLayout>
                  </c15:layout>
                </c:ext>
                <c:ext xmlns:c16="http://schemas.microsoft.com/office/drawing/2014/chart" uri="{C3380CC4-5D6E-409C-BE32-E72D297353CC}">
                  <c16:uniqueId val="{00000005-1268-46A2-BDE0-53C45F8947F1}"/>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01-PPE_regional'!$AC$4:$AD$4</c:f>
              <c:strCache>
                <c:ptCount val="2"/>
                <c:pt idx="0">
                  <c:v>Yes</c:v>
                </c:pt>
                <c:pt idx="1">
                  <c:v>No</c:v>
                </c:pt>
              </c:strCache>
            </c:strRef>
          </c:cat>
          <c:val>
            <c:numRef>
              <c:f>'[Part01_PPE_DataCollection2021 downloaded on 23 June 2022+graphs and charts by TK + RA VI + RA I+RAs II &amp; V .xlsx]Part 01-PPE_regional'!$AC$70:$AD$70</c:f>
              <c:numCache>
                <c:formatCode>General</c:formatCode>
                <c:ptCount val="2"/>
                <c:pt idx="0">
                  <c:v>17</c:v>
                </c:pt>
                <c:pt idx="1">
                  <c:v>0</c:v>
                </c:pt>
              </c:numCache>
            </c:numRef>
          </c:val>
          <c:extLst>
            <c:ext xmlns:c16="http://schemas.microsoft.com/office/drawing/2014/chart" uri="{C3380CC4-5D6E-409C-BE32-E72D297353CC}">
              <c16:uniqueId val="{00000006-1268-46A2-BDE0-53C45F8947F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dirty="0"/>
              <a:t>RA V </a:t>
            </a:r>
          </a:p>
          <a:p>
            <a:pPr>
              <a:defRPr sz="2400"/>
            </a:pPr>
            <a:r>
              <a:rPr lang="en-US" sz="2400" dirty="0"/>
              <a:t>(South-west pacific)</a:t>
            </a:r>
          </a:p>
        </c:rich>
      </c:tx>
      <c:layout>
        <c:manualLayout>
          <c:xMode val="edge"/>
          <c:yMode val="edge"/>
          <c:x val="0.16705555555555557"/>
          <c:y val="7.3258266036645625E-4"/>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F84-4865-981D-D72B7673F72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F84-4865-981D-D72B7673F72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F84-4865-981D-D72B7673F723}"/>
              </c:ext>
            </c:extLst>
          </c:dPt>
          <c:dLbls>
            <c:dLbl>
              <c:idx val="0"/>
              <c:layout>
                <c:manualLayout>
                  <c:x val="8.3333333333332309E-3"/>
                  <c:y val="-0.34629574810518993"/>
                </c:manualLayout>
              </c:layout>
              <c:tx>
                <c:rich>
                  <a:bodyPr rot="0" spcFirstLastPara="1" vertOverflow="ellipsis" vert="horz" wrap="square" lIns="38100" tIns="19050" rIns="38100" bIns="19050" anchor="ctr" anchorCtr="0">
                    <a:noAutofit/>
                  </a:bodyPr>
                  <a:lstStyle/>
                  <a:p>
                    <a:pPr algn="ctr" rtl="0">
                      <a:defRPr lang="en-US" sz="1800" b="1" i="0" u="none" strike="noStrike" kern="1200" spc="0" baseline="0">
                        <a:solidFill>
                          <a:schemeClr val="bg1"/>
                        </a:solidFill>
                        <a:latin typeface="+mn-lt"/>
                        <a:ea typeface="+mn-ea"/>
                        <a:cs typeface="+mn-cs"/>
                      </a:defRPr>
                    </a:pPr>
                    <a:fld id="{F7100C3C-2EB1-467A-B9A8-94B628A14546}" type="CATEGORYNAME">
                      <a:rPr lang="en-US" sz="1800" b="1" i="0" u="none" strike="noStrike" kern="1200" spc="0" baseline="0">
                        <a:solidFill>
                          <a:schemeClr val="bg1"/>
                        </a:solidFill>
                        <a:latin typeface="+mn-lt"/>
                        <a:ea typeface="+mn-ea"/>
                        <a:cs typeface="+mn-cs"/>
                      </a:rPr>
                      <a:pPr algn="ctr" rtl="0">
                        <a:defRPr lang="en-US" sz="1800">
                          <a:solidFill>
                            <a:schemeClr val="bg1"/>
                          </a:solidFill>
                        </a:defRPr>
                      </a:pPr>
                      <a:t>[CATEGORY NAME]</a:t>
                    </a:fld>
                    <a:r>
                      <a:rPr lang="en-US" sz="1800" b="1" i="0" u="none" strike="noStrike" kern="1200" spc="0" baseline="0" dirty="0">
                        <a:solidFill>
                          <a:schemeClr val="bg1"/>
                        </a:solidFill>
                        <a:latin typeface="+mn-lt"/>
                        <a:ea typeface="+mn-ea"/>
                        <a:cs typeface="+mn-cs"/>
                      </a:rPr>
                      <a:t>, </a:t>
                    </a:r>
                    <a:fld id="{07C6F6DA-A03D-4214-9CC7-D9EC533E9E03}" type="VALUE">
                      <a:rPr lang="en-US" sz="1800" b="1" i="0" u="none" strike="noStrike" kern="1200" spc="0" baseline="0">
                        <a:solidFill>
                          <a:schemeClr val="bg1"/>
                        </a:solidFill>
                        <a:latin typeface="+mn-lt"/>
                        <a:ea typeface="+mn-ea"/>
                        <a:cs typeface="+mn-cs"/>
                      </a:rPr>
                      <a:pPr algn="ctr" rtl="0">
                        <a:defRPr lang="en-US" sz="1800">
                          <a:solidFill>
                            <a:schemeClr val="bg1"/>
                          </a:solidFill>
                        </a:defRPr>
                      </a:pPr>
                      <a:t>[VALUE]</a:t>
                    </a:fld>
                    <a:r>
                      <a:rPr lang="en-US" sz="1800" b="1" i="0" u="none" strike="noStrike" kern="1200" spc="0" baseline="0" dirty="0">
                        <a:solidFill>
                          <a:schemeClr val="bg1"/>
                        </a:solidFill>
                        <a:latin typeface="+mn-lt"/>
                        <a:ea typeface="+mn-ea"/>
                        <a:cs typeface="+mn-cs"/>
                      </a:rPr>
                      <a:t>, </a:t>
                    </a:r>
                    <a:fld id="{69200B6F-73D2-440F-85A1-3B6C37DF038A}" type="PERCENTAGE">
                      <a:rPr lang="en-US" sz="1800" b="1" i="0" u="none" strike="noStrike" kern="1200" spc="0" baseline="0">
                        <a:solidFill>
                          <a:schemeClr val="bg1"/>
                        </a:solidFill>
                        <a:latin typeface="+mn-lt"/>
                        <a:ea typeface="+mn-ea"/>
                        <a:cs typeface="+mn-cs"/>
                      </a:rPr>
                      <a:pPr algn="ctr" rtl="0">
                        <a:defRPr lang="en-US" sz="1800">
                          <a:solidFill>
                            <a:schemeClr val="bg1"/>
                          </a:solidFill>
                        </a:defRPr>
                      </a:pPr>
                      <a:t>[PERCENTAGE]</a:t>
                    </a:fld>
                    <a:endParaRPr lang="en-US" sz="1800" b="1" i="0" u="none" strike="noStrike" kern="1200" spc="0" baseline="0" dirty="0">
                      <a:solidFill>
                        <a:schemeClr val="bg1"/>
                      </a:solidFill>
                      <a:latin typeface="+mn-lt"/>
                      <a:ea typeface="+mn-ea"/>
                      <a:cs typeface="+mn-cs"/>
                    </a:endParaRPr>
                  </a:p>
                </c:rich>
              </c:tx>
              <c:spPr>
                <a:noFill/>
                <a:ln>
                  <a:noFill/>
                </a:ln>
                <a:effectLst/>
              </c:spPr>
              <c:txPr>
                <a:bodyPr rot="0" spcFirstLastPara="1" vertOverflow="ellipsis" vert="horz" wrap="square" lIns="38100" tIns="19050" rIns="38100" bIns="19050" anchor="ctr" anchorCtr="0">
                  <a:noAutofit/>
                </a:bodyPr>
                <a:lstStyle/>
                <a:p>
                  <a:pPr algn="ctr" rtl="0">
                    <a:defRPr lang="en-US" sz="18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1072222222222223"/>
                      <c:h val="0.22884761009857721"/>
                    </c:manualLayout>
                  </c15:layout>
                  <c15:dlblFieldTable/>
                  <c15:showDataLabelsRange val="0"/>
                </c:ext>
                <c:ext xmlns:c16="http://schemas.microsoft.com/office/drawing/2014/chart" uri="{C3380CC4-5D6E-409C-BE32-E72D297353CC}">
                  <c16:uniqueId val="{00000001-DF84-4865-981D-D72B7673F723}"/>
                </c:ext>
              </c:extLst>
            </c:dLbl>
            <c:dLbl>
              <c:idx val="1"/>
              <c:layout>
                <c:manualLayout>
                  <c:x val="-0.34444444444444444"/>
                  <c:y val="2.934068308100346E-5"/>
                </c:manualLayout>
              </c:layout>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spc="0" baseline="0">
                      <a:solidFill>
                        <a:srgbClr val="ED7D3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F84-4865-981D-D72B7673F723}"/>
                </c:ext>
              </c:extLst>
            </c:dLbl>
            <c:dLbl>
              <c:idx val="2"/>
              <c:spPr>
                <a:noFill/>
                <a:ln>
                  <a:noFill/>
                </a:ln>
                <a:effectLst/>
              </c:spPr>
              <c:txPr>
                <a:bodyPr rot="0" spcFirstLastPara="1" vertOverflow="ellipsis" vert="horz" wrap="square" lIns="38100" tIns="19050" rIns="38100" bIns="19050" anchor="ctr" anchorCtr="0">
                  <a:noAutofit/>
                </a:bodyPr>
                <a:lstStyle/>
                <a:p>
                  <a:pPr algn="ctr" rtl="0">
                    <a:defRPr lang="en-US" sz="1800" b="1" i="0" u="none" strike="noStrike" kern="1200" spc="0" baseline="0">
                      <a:solidFill>
                        <a:srgbClr val="ED7D3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layout>
                    <c:manualLayout>
                      <c:w val="0.40612489063867019"/>
                      <c:h val="0.17414370078740155"/>
                    </c:manualLayout>
                  </c15:layout>
                </c:ext>
                <c:ext xmlns:c16="http://schemas.microsoft.com/office/drawing/2014/chart" uri="{C3380CC4-5D6E-409C-BE32-E72D297353CC}">
                  <c16:uniqueId val="{00000005-DF84-4865-981D-D72B7673F723}"/>
                </c:ext>
              </c:extLst>
            </c:dLbl>
            <c:spPr>
              <a:noFill/>
              <a:ln>
                <a:noFill/>
              </a:ln>
              <a:effectLst/>
            </c:spPr>
            <c:txPr>
              <a:bodyPr rot="0" spcFirstLastPara="1" vertOverflow="ellipsis" vert="horz" wrap="square" lIns="38100" tIns="19050" rIns="38100" bIns="19050" anchor="ctr" anchorCtr="0">
                <a:spAutoFit/>
              </a:bodyPr>
              <a:lstStyle/>
              <a:p>
                <a:pPr algn="ctr" rtl="0">
                  <a:defRPr lang="en-US" sz="1800" b="1" i="0" u="none" strike="noStrike" kern="1200" spc="0" baseline="0">
                    <a:solidFill>
                      <a:srgbClr val="ED7D3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'[Part01_PPE_DataCollection2021 downloaded on 23 June 2022+graphs and charts by TK + RA VI + RA I+RAs II &amp; V .xlsx]Part 01-PPE_regional'!$AC$4:$AD$4</c:f>
              <c:strCache>
                <c:ptCount val="2"/>
                <c:pt idx="0">
                  <c:v>Yes</c:v>
                </c:pt>
                <c:pt idx="1">
                  <c:v>No</c:v>
                </c:pt>
              </c:strCache>
            </c:strRef>
          </c:cat>
          <c:val>
            <c:numRef>
              <c:f>'[Part01_PPE_DataCollection2021 downloaded on 23 June 2022+graphs and charts by TK + RA VI + RA I+RAs II &amp; V .xlsx]Part 01-PPE_regional'!$AC$101:$AD$101</c:f>
              <c:numCache>
                <c:formatCode>General</c:formatCode>
                <c:ptCount val="2"/>
                <c:pt idx="0">
                  <c:v>7</c:v>
                </c:pt>
                <c:pt idx="1">
                  <c:v>0</c:v>
                </c:pt>
              </c:numCache>
            </c:numRef>
          </c:val>
          <c:extLst>
            <c:ext xmlns:c16="http://schemas.microsoft.com/office/drawing/2014/chart" uri="{C3380CC4-5D6E-409C-BE32-E72D297353CC}">
              <c16:uniqueId val="{00000006-DF84-4865-981D-D72B7673F723}"/>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4EBCF-54C0-4245-B4C9-F0276F9D72FD}" type="doc">
      <dgm:prSet loTypeId="urn:microsoft.com/office/officeart/2005/8/layout/pyramid1" loCatId="pyramid" qsTypeId="urn:microsoft.com/office/officeart/2005/8/quickstyle/simple3" qsCatId="simple" csTypeId="urn:microsoft.com/office/officeart/2005/8/colors/accent1_3" csCatId="accent1" phldr="1"/>
      <dgm:spPr/>
    </dgm:pt>
    <dgm:pt modelId="{416CD437-C789-49E1-A6D4-BE87E4DA7C2A}">
      <dgm:prSet phldrT="[Text]" custT="1"/>
      <dgm:spPr/>
      <dgm:t>
        <a:bodyPr/>
        <a:lstStyle/>
        <a:p>
          <a:endParaRPr lang="en-BB" sz="1800" b="1" u="none" dirty="0">
            <a:effectLst>
              <a:outerShdw blurRad="38100" dist="38100" dir="2700000" algn="tl">
                <a:srgbClr val="000000">
                  <a:alpha val="43137"/>
                </a:srgbClr>
              </a:outerShdw>
            </a:effectLst>
          </a:endParaRPr>
        </a:p>
        <a:p>
          <a:r>
            <a:rPr lang="en-US" sz="1800" b="1" u="none" dirty="0">
              <a:effectLst>
                <a:outerShdw blurRad="38100" dist="38100" dir="2700000" algn="tl">
                  <a:srgbClr val="000000">
                    <a:alpha val="43137"/>
                  </a:srgbClr>
                </a:outerShdw>
              </a:effectLst>
            </a:rPr>
            <a:t>Geneva Declaration  2019</a:t>
          </a:r>
        </a:p>
      </dgm:t>
    </dgm:pt>
    <dgm:pt modelId="{D5DAEE71-4A61-4DA4-A489-78A2CDDFA904}" type="parTrans" cxnId="{7785D8ED-489E-4B48-96AA-5D895771F452}">
      <dgm:prSet/>
      <dgm:spPr/>
      <dgm:t>
        <a:bodyPr/>
        <a:lstStyle/>
        <a:p>
          <a:endParaRPr lang="en-US" sz="1200" u="none">
            <a:effectLst>
              <a:outerShdw blurRad="38100" dist="38100" dir="2700000" algn="tl">
                <a:srgbClr val="000000">
                  <a:alpha val="43137"/>
                </a:srgbClr>
              </a:outerShdw>
            </a:effectLst>
          </a:endParaRPr>
        </a:p>
      </dgm:t>
    </dgm:pt>
    <dgm:pt modelId="{26C4D4C5-A68A-4FF9-A9B9-BDB14D0A5DFD}" type="sibTrans" cxnId="{7785D8ED-489E-4B48-96AA-5D895771F452}">
      <dgm:prSet/>
      <dgm:spPr/>
      <dgm:t>
        <a:bodyPr/>
        <a:lstStyle/>
        <a:p>
          <a:endParaRPr lang="en-US" sz="1200" u="none">
            <a:effectLst>
              <a:outerShdw blurRad="38100" dist="38100" dir="2700000" algn="tl">
                <a:srgbClr val="000000">
                  <a:alpha val="43137"/>
                </a:srgbClr>
              </a:outerShdw>
            </a:effectLst>
          </a:endParaRPr>
        </a:p>
      </dgm:t>
    </dgm:pt>
    <dgm:pt modelId="{A4CDC220-8CD0-4CD6-9D46-CA38ADC19EC7}">
      <dgm:prSet phldrT="[Text]" custT="1"/>
      <dgm:spPr/>
      <dgm:t>
        <a:bodyPr/>
        <a:lstStyle/>
        <a:p>
          <a:r>
            <a:rPr lang="en-BB" sz="1800" b="1" u="none" dirty="0">
              <a:effectLst>
                <a:outerShdw blurRad="38100" dist="38100" dir="2700000" algn="tl">
                  <a:srgbClr val="000000">
                    <a:alpha val="43137"/>
                  </a:srgbClr>
                </a:outerShdw>
              </a:effectLst>
            </a:rPr>
            <a:t>Guidelines                                 for Public-</a:t>
          </a:r>
          <a:r>
            <a:rPr lang="en-US" sz="1800" b="1" u="none" dirty="0">
              <a:effectLst>
                <a:outerShdw blurRad="38100" dist="38100" dir="2700000" algn="tl">
                  <a:srgbClr val="000000">
                    <a:alpha val="43137"/>
                  </a:srgbClr>
                </a:outerShdw>
              </a:effectLst>
            </a:rPr>
            <a:t>p</a:t>
          </a:r>
          <a:r>
            <a:rPr lang="en-BB" sz="1800" b="1" u="none" dirty="0">
              <a:effectLst>
                <a:outerShdw blurRad="38100" dist="38100" dir="2700000" algn="tl">
                  <a:srgbClr val="000000">
                    <a:alpha val="43137"/>
                  </a:srgbClr>
                </a:outerShdw>
              </a:effectLst>
            </a:rPr>
            <a:t>rivate Engagement</a:t>
          </a:r>
          <a:r>
            <a:rPr lang="en-US" sz="1800" b="1" u="none" dirty="0">
              <a:effectLst>
                <a:outerShdw blurRad="38100" dist="38100" dir="2700000" algn="tl">
                  <a:srgbClr val="000000">
                    <a:alpha val="43137"/>
                  </a:srgbClr>
                </a:outerShdw>
              </a:effectLst>
            </a:rPr>
            <a:t> </a:t>
          </a:r>
          <a:r>
            <a:rPr lang="en-BB" sz="1800" b="1" u="none" dirty="0">
              <a:effectLst>
                <a:outerShdw blurRad="38100" dist="38100" dir="2700000" algn="tl">
                  <a:srgbClr val="000000">
                    <a:alpha val="43137"/>
                  </a:srgbClr>
                </a:outerShdw>
              </a:effectLst>
            </a:rPr>
            <a:t>     (</a:t>
          </a:r>
          <a:r>
            <a:rPr lang="en-US" sz="1800" b="1" u="none" dirty="0">
              <a:effectLst>
                <a:outerShdw blurRad="38100" dist="38100" dir="2700000" algn="tl">
                  <a:srgbClr val="000000">
                    <a:alpha val="43137"/>
                  </a:srgbClr>
                </a:outerShdw>
              </a:effectLst>
            </a:rPr>
            <a:t>2021 </a:t>
          </a:r>
          <a:r>
            <a:rPr lang="en-BB" sz="1800" b="1" u="none" dirty="0">
              <a:effectLst>
                <a:outerShdw blurRad="38100" dist="38100" dir="2700000" algn="tl">
                  <a:srgbClr val="000000">
                    <a:alpha val="43137"/>
                  </a:srgbClr>
                </a:outerShdw>
              </a:effectLst>
            </a:rPr>
            <a:t>edition)</a:t>
          </a:r>
          <a:endParaRPr lang="en-US" sz="1800" b="1" u="none" dirty="0">
            <a:effectLst>
              <a:outerShdw blurRad="38100" dist="38100" dir="2700000" algn="tl">
                <a:srgbClr val="000000">
                  <a:alpha val="43137"/>
                </a:srgbClr>
              </a:outerShdw>
            </a:effectLst>
          </a:endParaRPr>
        </a:p>
      </dgm:t>
    </dgm:pt>
    <dgm:pt modelId="{50468E02-5CA8-4863-B98C-D4938362E1D9}" type="parTrans" cxnId="{2A06C174-682E-481E-AF72-181679F06747}">
      <dgm:prSet/>
      <dgm:spPr/>
      <dgm:t>
        <a:bodyPr/>
        <a:lstStyle/>
        <a:p>
          <a:endParaRPr lang="en-US" sz="1200" u="none">
            <a:effectLst>
              <a:outerShdw blurRad="38100" dist="38100" dir="2700000" algn="tl">
                <a:srgbClr val="000000">
                  <a:alpha val="43137"/>
                </a:srgbClr>
              </a:outerShdw>
            </a:effectLst>
          </a:endParaRPr>
        </a:p>
      </dgm:t>
    </dgm:pt>
    <dgm:pt modelId="{3053B69C-AD5F-46D4-90EB-471F8AF69D61}" type="sibTrans" cxnId="{2A06C174-682E-481E-AF72-181679F06747}">
      <dgm:prSet/>
      <dgm:spPr/>
      <dgm:t>
        <a:bodyPr/>
        <a:lstStyle/>
        <a:p>
          <a:endParaRPr lang="en-US" sz="1200" u="none">
            <a:effectLst>
              <a:outerShdw blurRad="38100" dist="38100" dir="2700000" algn="tl">
                <a:srgbClr val="000000">
                  <a:alpha val="43137"/>
                </a:srgbClr>
              </a:outerShdw>
            </a:effectLst>
          </a:endParaRPr>
        </a:p>
      </dgm:t>
    </dgm:pt>
    <dgm:pt modelId="{98343872-7B44-4813-BCE8-70CF1AE7EC75}">
      <dgm:prSet phldrT="[Text]" custT="1"/>
      <dgm:spPr/>
      <dgm:t>
        <a:bodyPr/>
        <a:lstStyle/>
        <a:p>
          <a:r>
            <a:rPr lang="en-US" sz="1800" b="0" u="none" dirty="0">
              <a:effectLst>
                <a:outerShdw blurRad="38100" dist="38100" dir="2700000" algn="tl">
                  <a:srgbClr val="000000">
                    <a:alpha val="43137"/>
                  </a:srgbClr>
                </a:outerShdw>
              </a:effectLst>
            </a:rPr>
            <a:t>Other materials on WMO PPE Website; training modules being developed</a:t>
          </a:r>
          <a:endParaRPr lang="en-US" sz="1800" u="none" dirty="0">
            <a:effectLst>
              <a:outerShdw blurRad="38100" dist="38100" dir="2700000" algn="tl">
                <a:srgbClr val="000000">
                  <a:alpha val="43137"/>
                </a:srgbClr>
              </a:outerShdw>
            </a:effectLst>
          </a:endParaRPr>
        </a:p>
      </dgm:t>
    </dgm:pt>
    <dgm:pt modelId="{022EC650-5328-4DC2-856F-89E7911014BF}" type="parTrans" cxnId="{679E96C3-55F0-4A2B-984A-0092F31D3940}">
      <dgm:prSet/>
      <dgm:spPr/>
      <dgm:t>
        <a:bodyPr/>
        <a:lstStyle/>
        <a:p>
          <a:endParaRPr lang="en-US" sz="1200" u="none">
            <a:effectLst>
              <a:outerShdw blurRad="38100" dist="38100" dir="2700000" algn="tl">
                <a:srgbClr val="000000">
                  <a:alpha val="43137"/>
                </a:srgbClr>
              </a:outerShdw>
            </a:effectLst>
          </a:endParaRPr>
        </a:p>
      </dgm:t>
    </dgm:pt>
    <dgm:pt modelId="{49613348-0DB1-4A62-80F8-ABDF859386AD}" type="sibTrans" cxnId="{679E96C3-55F0-4A2B-984A-0092F31D3940}">
      <dgm:prSet/>
      <dgm:spPr/>
      <dgm:t>
        <a:bodyPr/>
        <a:lstStyle/>
        <a:p>
          <a:endParaRPr lang="en-US" sz="1200" u="none">
            <a:effectLst>
              <a:outerShdw blurRad="38100" dist="38100" dir="2700000" algn="tl">
                <a:srgbClr val="000000">
                  <a:alpha val="43137"/>
                </a:srgbClr>
              </a:outerShdw>
            </a:effectLst>
          </a:endParaRPr>
        </a:p>
      </dgm:t>
    </dgm:pt>
    <dgm:pt modelId="{71CC8D3D-B6C9-48AD-80AD-CA6BFC36CE1A}" type="pres">
      <dgm:prSet presAssocID="{C574EBCF-54C0-4245-B4C9-F0276F9D72FD}" presName="Name0" presStyleCnt="0">
        <dgm:presLayoutVars>
          <dgm:dir/>
          <dgm:animLvl val="lvl"/>
          <dgm:resizeHandles val="exact"/>
        </dgm:presLayoutVars>
      </dgm:prSet>
      <dgm:spPr/>
    </dgm:pt>
    <dgm:pt modelId="{F5F4643D-FF0E-49B4-ADC6-9B6E13EF3DAE}" type="pres">
      <dgm:prSet presAssocID="{416CD437-C789-49E1-A6D4-BE87E4DA7C2A}" presName="Name8" presStyleCnt="0"/>
      <dgm:spPr/>
    </dgm:pt>
    <dgm:pt modelId="{5242E034-BD06-4AEC-BC61-8B1BBC75F59C}" type="pres">
      <dgm:prSet presAssocID="{416CD437-C789-49E1-A6D4-BE87E4DA7C2A}" presName="level" presStyleLbl="node1" presStyleIdx="0" presStyleCnt="3">
        <dgm:presLayoutVars>
          <dgm:chMax val="1"/>
          <dgm:bulletEnabled val="1"/>
        </dgm:presLayoutVars>
      </dgm:prSet>
      <dgm:spPr/>
    </dgm:pt>
    <dgm:pt modelId="{A5E8C657-55B0-4475-8866-6053B1F0BB45}" type="pres">
      <dgm:prSet presAssocID="{416CD437-C789-49E1-A6D4-BE87E4DA7C2A}" presName="levelTx" presStyleLbl="revTx" presStyleIdx="0" presStyleCnt="0">
        <dgm:presLayoutVars>
          <dgm:chMax val="1"/>
          <dgm:bulletEnabled val="1"/>
        </dgm:presLayoutVars>
      </dgm:prSet>
      <dgm:spPr/>
    </dgm:pt>
    <dgm:pt modelId="{93CF6191-223C-45B4-B12F-DB347BF5DFF7}" type="pres">
      <dgm:prSet presAssocID="{A4CDC220-8CD0-4CD6-9D46-CA38ADC19EC7}" presName="Name8" presStyleCnt="0"/>
      <dgm:spPr/>
    </dgm:pt>
    <dgm:pt modelId="{9E2022C1-DD61-43FE-AEE5-1FF1606D044C}" type="pres">
      <dgm:prSet presAssocID="{A4CDC220-8CD0-4CD6-9D46-CA38ADC19EC7}" presName="level" presStyleLbl="node1" presStyleIdx="1" presStyleCnt="3">
        <dgm:presLayoutVars>
          <dgm:chMax val="1"/>
          <dgm:bulletEnabled val="1"/>
        </dgm:presLayoutVars>
      </dgm:prSet>
      <dgm:spPr/>
    </dgm:pt>
    <dgm:pt modelId="{C73A747E-EB82-445C-A9CB-53A6C291BC12}" type="pres">
      <dgm:prSet presAssocID="{A4CDC220-8CD0-4CD6-9D46-CA38ADC19EC7}" presName="levelTx" presStyleLbl="revTx" presStyleIdx="0" presStyleCnt="0">
        <dgm:presLayoutVars>
          <dgm:chMax val="1"/>
          <dgm:bulletEnabled val="1"/>
        </dgm:presLayoutVars>
      </dgm:prSet>
      <dgm:spPr/>
    </dgm:pt>
    <dgm:pt modelId="{D947FEBB-7704-46B7-8915-C127CB1964EB}" type="pres">
      <dgm:prSet presAssocID="{98343872-7B44-4813-BCE8-70CF1AE7EC75}" presName="Name8" presStyleCnt="0"/>
      <dgm:spPr/>
    </dgm:pt>
    <dgm:pt modelId="{08C28A6E-E104-45E1-A18E-5EF36A2D1571}" type="pres">
      <dgm:prSet presAssocID="{98343872-7B44-4813-BCE8-70CF1AE7EC75}" presName="level" presStyleLbl="node1" presStyleIdx="2" presStyleCnt="3" custLinFactNeighborX="669" custLinFactNeighborY="51213">
        <dgm:presLayoutVars>
          <dgm:chMax val="1"/>
          <dgm:bulletEnabled val="1"/>
        </dgm:presLayoutVars>
      </dgm:prSet>
      <dgm:spPr/>
    </dgm:pt>
    <dgm:pt modelId="{5AF5D51F-E154-4293-9878-2DA365CB0CCB}" type="pres">
      <dgm:prSet presAssocID="{98343872-7B44-4813-BCE8-70CF1AE7EC75}" presName="levelTx" presStyleLbl="revTx" presStyleIdx="0" presStyleCnt="0">
        <dgm:presLayoutVars>
          <dgm:chMax val="1"/>
          <dgm:bulletEnabled val="1"/>
        </dgm:presLayoutVars>
      </dgm:prSet>
      <dgm:spPr/>
    </dgm:pt>
  </dgm:ptLst>
  <dgm:cxnLst>
    <dgm:cxn modelId="{705D7E1A-BED9-416B-8AA6-6FF517D71EA0}" type="presOf" srcId="{C574EBCF-54C0-4245-B4C9-F0276F9D72FD}" destId="{71CC8D3D-B6C9-48AD-80AD-CA6BFC36CE1A}" srcOrd="0" destOrd="0" presId="urn:microsoft.com/office/officeart/2005/8/layout/pyramid1"/>
    <dgm:cxn modelId="{43AD9B5B-114E-4654-AF19-5245E90276CF}" type="presOf" srcId="{98343872-7B44-4813-BCE8-70CF1AE7EC75}" destId="{5AF5D51F-E154-4293-9878-2DA365CB0CCB}" srcOrd="1" destOrd="0" presId="urn:microsoft.com/office/officeart/2005/8/layout/pyramid1"/>
    <dgm:cxn modelId="{3415A160-F6B7-40D5-8D9C-A28EF5A19245}" type="presOf" srcId="{416CD437-C789-49E1-A6D4-BE87E4DA7C2A}" destId="{5242E034-BD06-4AEC-BC61-8B1BBC75F59C}" srcOrd="0" destOrd="0" presId="urn:microsoft.com/office/officeart/2005/8/layout/pyramid1"/>
    <dgm:cxn modelId="{DBBC826B-4F69-4A77-B5CC-1F18FD0F0264}" type="presOf" srcId="{416CD437-C789-49E1-A6D4-BE87E4DA7C2A}" destId="{A5E8C657-55B0-4475-8866-6053B1F0BB45}" srcOrd="1" destOrd="0" presId="urn:microsoft.com/office/officeart/2005/8/layout/pyramid1"/>
    <dgm:cxn modelId="{2A06C174-682E-481E-AF72-181679F06747}" srcId="{C574EBCF-54C0-4245-B4C9-F0276F9D72FD}" destId="{A4CDC220-8CD0-4CD6-9D46-CA38ADC19EC7}" srcOrd="1" destOrd="0" parTransId="{50468E02-5CA8-4863-B98C-D4938362E1D9}" sibTransId="{3053B69C-AD5F-46D4-90EB-471F8AF69D61}"/>
    <dgm:cxn modelId="{12E28BA6-3894-4C0A-A1E3-37CC96D9DB77}" type="presOf" srcId="{A4CDC220-8CD0-4CD6-9D46-CA38ADC19EC7}" destId="{9E2022C1-DD61-43FE-AEE5-1FF1606D044C}" srcOrd="0" destOrd="0" presId="urn:microsoft.com/office/officeart/2005/8/layout/pyramid1"/>
    <dgm:cxn modelId="{679E96C3-55F0-4A2B-984A-0092F31D3940}" srcId="{C574EBCF-54C0-4245-B4C9-F0276F9D72FD}" destId="{98343872-7B44-4813-BCE8-70CF1AE7EC75}" srcOrd="2" destOrd="0" parTransId="{022EC650-5328-4DC2-856F-89E7911014BF}" sibTransId="{49613348-0DB1-4A62-80F8-ABDF859386AD}"/>
    <dgm:cxn modelId="{E2A925EB-1BD5-4CCF-8B83-8854BAF1C465}" type="presOf" srcId="{A4CDC220-8CD0-4CD6-9D46-CA38ADC19EC7}" destId="{C73A747E-EB82-445C-A9CB-53A6C291BC12}" srcOrd="1" destOrd="0" presId="urn:microsoft.com/office/officeart/2005/8/layout/pyramid1"/>
    <dgm:cxn modelId="{7785D8ED-489E-4B48-96AA-5D895771F452}" srcId="{C574EBCF-54C0-4245-B4C9-F0276F9D72FD}" destId="{416CD437-C789-49E1-A6D4-BE87E4DA7C2A}" srcOrd="0" destOrd="0" parTransId="{D5DAEE71-4A61-4DA4-A489-78A2CDDFA904}" sibTransId="{26C4D4C5-A68A-4FF9-A9B9-BDB14D0A5DFD}"/>
    <dgm:cxn modelId="{8B5C48F3-6220-44A5-91C6-92973CDE97F5}" type="presOf" srcId="{98343872-7B44-4813-BCE8-70CF1AE7EC75}" destId="{08C28A6E-E104-45E1-A18E-5EF36A2D1571}" srcOrd="0" destOrd="0" presId="urn:microsoft.com/office/officeart/2005/8/layout/pyramid1"/>
    <dgm:cxn modelId="{45162BEB-C72C-45A6-88C9-3A49CE5FA4D7}" type="presParOf" srcId="{71CC8D3D-B6C9-48AD-80AD-CA6BFC36CE1A}" destId="{F5F4643D-FF0E-49B4-ADC6-9B6E13EF3DAE}" srcOrd="0" destOrd="0" presId="urn:microsoft.com/office/officeart/2005/8/layout/pyramid1"/>
    <dgm:cxn modelId="{10265CDD-9743-4A7B-860D-724FD8D81A48}" type="presParOf" srcId="{F5F4643D-FF0E-49B4-ADC6-9B6E13EF3DAE}" destId="{5242E034-BD06-4AEC-BC61-8B1BBC75F59C}" srcOrd="0" destOrd="0" presId="urn:microsoft.com/office/officeart/2005/8/layout/pyramid1"/>
    <dgm:cxn modelId="{81895AD3-305F-49C0-9197-DBD97AD781C3}" type="presParOf" srcId="{F5F4643D-FF0E-49B4-ADC6-9B6E13EF3DAE}" destId="{A5E8C657-55B0-4475-8866-6053B1F0BB45}" srcOrd="1" destOrd="0" presId="urn:microsoft.com/office/officeart/2005/8/layout/pyramid1"/>
    <dgm:cxn modelId="{7A16F5D9-E17B-4699-B2B7-9710AC91A57F}" type="presParOf" srcId="{71CC8D3D-B6C9-48AD-80AD-CA6BFC36CE1A}" destId="{93CF6191-223C-45B4-B12F-DB347BF5DFF7}" srcOrd="1" destOrd="0" presId="urn:microsoft.com/office/officeart/2005/8/layout/pyramid1"/>
    <dgm:cxn modelId="{935C58C9-CCB3-4D48-8F70-03F4D4E19F92}" type="presParOf" srcId="{93CF6191-223C-45B4-B12F-DB347BF5DFF7}" destId="{9E2022C1-DD61-43FE-AEE5-1FF1606D044C}" srcOrd="0" destOrd="0" presId="urn:microsoft.com/office/officeart/2005/8/layout/pyramid1"/>
    <dgm:cxn modelId="{BD5AE437-DF43-423B-AD8B-ACDB2E27059F}" type="presParOf" srcId="{93CF6191-223C-45B4-B12F-DB347BF5DFF7}" destId="{C73A747E-EB82-445C-A9CB-53A6C291BC12}" srcOrd="1" destOrd="0" presId="urn:microsoft.com/office/officeart/2005/8/layout/pyramid1"/>
    <dgm:cxn modelId="{7CA2AE62-8F5E-42C8-B70F-27BC83717DF0}" type="presParOf" srcId="{71CC8D3D-B6C9-48AD-80AD-CA6BFC36CE1A}" destId="{D947FEBB-7704-46B7-8915-C127CB1964EB}" srcOrd="2" destOrd="0" presId="urn:microsoft.com/office/officeart/2005/8/layout/pyramid1"/>
    <dgm:cxn modelId="{02454DB4-1C95-4D16-874A-AF3C8FBEC66F}" type="presParOf" srcId="{D947FEBB-7704-46B7-8915-C127CB1964EB}" destId="{08C28A6E-E104-45E1-A18E-5EF36A2D1571}" srcOrd="0" destOrd="0" presId="urn:microsoft.com/office/officeart/2005/8/layout/pyramid1"/>
    <dgm:cxn modelId="{E8A5378A-EA34-4040-9955-D12672EDE95E}" type="presParOf" srcId="{D947FEBB-7704-46B7-8915-C127CB1964EB}" destId="{5AF5D51F-E154-4293-9878-2DA365CB0CC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2E034-BD06-4AEC-BC61-8B1BBC75F59C}">
      <dsp:nvSpPr>
        <dsp:cNvPr id="0" name=""/>
        <dsp:cNvSpPr/>
      </dsp:nvSpPr>
      <dsp:spPr>
        <a:xfrm>
          <a:off x="1337823" y="0"/>
          <a:ext cx="1337824" cy="891882"/>
        </a:xfrm>
        <a:prstGeom prst="trapezoid">
          <a:avLst>
            <a:gd name="adj" fmla="val 75000"/>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BB" sz="1800" b="1" u="none"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en-US" sz="1800" b="1" u="none" kern="1200" dirty="0">
              <a:effectLst>
                <a:outerShdw blurRad="38100" dist="38100" dir="2700000" algn="tl">
                  <a:srgbClr val="000000">
                    <a:alpha val="43137"/>
                  </a:srgbClr>
                </a:outerShdw>
              </a:effectLst>
            </a:rPr>
            <a:t>Geneva Declaration  2019</a:t>
          </a:r>
        </a:p>
      </dsp:txBody>
      <dsp:txXfrm>
        <a:off x="1337823" y="0"/>
        <a:ext cx="1337824" cy="891882"/>
      </dsp:txXfrm>
    </dsp:sp>
    <dsp:sp modelId="{9E2022C1-DD61-43FE-AEE5-1FF1606D044C}">
      <dsp:nvSpPr>
        <dsp:cNvPr id="0" name=""/>
        <dsp:cNvSpPr/>
      </dsp:nvSpPr>
      <dsp:spPr>
        <a:xfrm>
          <a:off x="668911" y="891882"/>
          <a:ext cx="2675648" cy="891882"/>
        </a:xfrm>
        <a:prstGeom prst="trapezoid">
          <a:avLst>
            <a:gd name="adj" fmla="val 75000"/>
          </a:avLst>
        </a:prstGeom>
        <a:gradFill rotWithShape="0">
          <a:gsLst>
            <a:gs pos="0">
              <a:schemeClr val="accent1">
                <a:shade val="80000"/>
                <a:hueOff val="174641"/>
                <a:satOff val="-3128"/>
                <a:lumOff val="13293"/>
                <a:alphaOff val="0"/>
                <a:lumMod val="110000"/>
                <a:satMod val="105000"/>
                <a:tint val="67000"/>
              </a:schemeClr>
            </a:gs>
            <a:gs pos="50000">
              <a:schemeClr val="accent1">
                <a:shade val="80000"/>
                <a:hueOff val="174641"/>
                <a:satOff val="-3128"/>
                <a:lumOff val="13293"/>
                <a:alphaOff val="0"/>
                <a:lumMod val="105000"/>
                <a:satMod val="103000"/>
                <a:tint val="73000"/>
              </a:schemeClr>
            </a:gs>
            <a:gs pos="100000">
              <a:schemeClr val="accent1">
                <a:shade val="80000"/>
                <a:hueOff val="174641"/>
                <a:satOff val="-3128"/>
                <a:lumOff val="1329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BB" sz="1800" b="1" u="none" kern="1200" dirty="0">
              <a:effectLst>
                <a:outerShdw blurRad="38100" dist="38100" dir="2700000" algn="tl">
                  <a:srgbClr val="000000">
                    <a:alpha val="43137"/>
                  </a:srgbClr>
                </a:outerShdw>
              </a:effectLst>
            </a:rPr>
            <a:t>Guidelines                                 for Public-</a:t>
          </a:r>
          <a:r>
            <a:rPr lang="en-US" sz="1800" b="1" u="none" kern="1200" dirty="0">
              <a:effectLst>
                <a:outerShdw blurRad="38100" dist="38100" dir="2700000" algn="tl">
                  <a:srgbClr val="000000">
                    <a:alpha val="43137"/>
                  </a:srgbClr>
                </a:outerShdw>
              </a:effectLst>
            </a:rPr>
            <a:t>p</a:t>
          </a:r>
          <a:r>
            <a:rPr lang="en-BB" sz="1800" b="1" u="none" kern="1200" dirty="0">
              <a:effectLst>
                <a:outerShdw blurRad="38100" dist="38100" dir="2700000" algn="tl">
                  <a:srgbClr val="000000">
                    <a:alpha val="43137"/>
                  </a:srgbClr>
                </a:outerShdw>
              </a:effectLst>
            </a:rPr>
            <a:t>rivate Engagement</a:t>
          </a:r>
          <a:r>
            <a:rPr lang="en-US" sz="1800" b="1" u="none" kern="1200" dirty="0">
              <a:effectLst>
                <a:outerShdw blurRad="38100" dist="38100" dir="2700000" algn="tl">
                  <a:srgbClr val="000000">
                    <a:alpha val="43137"/>
                  </a:srgbClr>
                </a:outerShdw>
              </a:effectLst>
            </a:rPr>
            <a:t> </a:t>
          </a:r>
          <a:r>
            <a:rPr lang="en-BB" sz="1800" b="1" u="none" kern="1200" dirty="0">
              <a:effectLst>
                <a:outerShdw blurRad="38100" dist="38100" dir="2700000" algn="tl">
                  <a:srgbClr val="000000">
                    <a:alpha val="43137"/>
                  </a:srgbClr>
                </a:outerShdw>
              </a:effectLst>
            </a:rPr>
            <a:t>     (</a:t>
          </a:r>
          <a:r>
            <a:rPr lang="en-US" sz="1800" b="1" u="none" kern="1200" dirty="0">
              <a:effectLst>
                <a:outerShdw blurRad="38100" dist="38100" dir="2700000" algn="tl">
                  <a:srgbClr val="000000">
                    <a:alpha val="43137"/>
                  </a:srgbClr>
                </a:outerShdw>
              </a:effectLst>
            </a:rPr>
            <a:t>2021 </a:t>
          </a:r>
          <a:r>
            <a:rPr lang="en-BB" sz="1800" b="1" u="none" kern="1200" dirty="0">
              <a:effectLst>
                <a:outerShdw blurRad="38100" dist="38100" dir="2700000" algn="tl">
                  <a:srgbClr val="000000">
                    <a:alpha val="43137"/>
                  </a:srgbClr>
                </a:outerShdw>
              </a:effectLst>
            </a:rPr>
            <a:t>edition)</a:t>
          </a:r>
          <a:endParaRPr lang="en-US" sz="1800" b="1" u="none" kern="1200" dirty="0">
            <a:effectLst>
              <a:outerShdw blurRad="38100" dist="38100" dir="2700000" algn="tl">
                <a:srgbClr val="000000">
                  <a:alpha val="43137"/>
                </a:srgbClr>
              </a:outerShdw>
            </a:effectLst>
          </a:endParaRPr>
        </a:p>
      </dsp:txBody>
      <dsp:txXfrm>
        <a:off x="1137150" y="891882"/>
        <a:ext cx="1739171" cy="891882"/>
      </dsp:txXfrm>
    </dsp:sp>
    <dsp:sp modelId="{08C28A6E-E104-45E1-A18E-5EF36A2D1571}">
      <dsp:nvSpPr>
        <dsp:cNvPr id="0" name=""/>
        <dsp:cNvSpPr/>
      </dsp:nvSpPr>
      <dsp:spPr>
        <a:xfrm>
          <a:off x="0" y="1783765"/>
          <a:ext cx="4013472" cy="891882"/>
        </a:xfrm>
        <a:prstGeom prst="trapezoid">
          <a:avLst>
            <a:gd name="adj" fmla="val 75000"/>
          </a:avLst>
        </a:prstGeom>
        <a:gradFill rotWithShape="0">
          <a:gsLst>
            <a:gs pos="0">
              <a:schemeClr val="accent1">
                <a:shade val="80000"/>
                <a:hueOff val="349283"/>
                <a:satOff val="-6256"/>
                <a:lumOff val="26585"/>
                <a:alphaOff val="0"/>
                <a:lumMod val="110000"/>
                <a:satMod val="105000"/>
                <a:tint val="67000"/>
              </a:schemeClr>
            </a:gs>
            <a:gs pos="50000">
              <a:schemeClr val="accent1">
                <a:shade val="80000"/>
                <a:hueOff val="349283"/>
                <a:satOff val="-6256"/>
                <a:lumOff val="26585"/>
                <a:alphaOff val="0"/>
                <a:lumMod val="105000"/>
                <a:satMod val="103000"/>
                <a:tint val="73000"/>
              </a:schemeClr>
            </a:gs>
            <a:gs pos="100000">
              <a:schemeClr val="accent1">
                <a:shade val="80000"/>
                <a:hueOff val="349283"/>
                <a:satOff val="-6256"/>
                <a:lumOff val="2658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u="none" kern="1200" dirty="0">
              <a:effectLst>
                <a:outerShdw blurRad="38100" dist="38100" dir="2700000" algn="tl">
                  <a:srgbClr val="000000">
                    <a:alpha val="43137"/>
                  </a:srgbClr>
                </a:outerShdw>
              </a:effectLst>
            </a:rPr>
            <a:t>Other materials on WMO PPE Website; training modules being developed</a:t>
          </a:r>
          <a:endParaRPr lang="en-US" sz="1800" u="none" kern="1200" dirty="0">
            <a:effectLst>
              <a:outerShdw blurRad="38100" dist="38100" dir="2700000" algn="tl">
                <a:srgbClr val="000000">
                  <a:alpha val="43137"/>
                </a:srgbClr>
              </a:outerShdw>
            </a:effectLst>
          </a:endParaRPr>
        </a:p>
      </dsp:txBody>
      <dsp:txXfrm>
        <a:off x="702357" y="1783765"/>
        <a:ext cx="2608756" cy="8918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B563365-4EC4-46A7-921A-D4D0D7C8E561}" type="datetimeFigureOut">
              <a:rPr lang="en-US" smtClean="0"/>
              <a:t>10/6/2023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3C03DAD-6AB2-4E03-93CA-4151B1F8B056}" type="slidenum">
              <a:rPr lang="en-US" smtClean="0"/>
              <a:t>‹#›</a:t>
            </a:fld>
            <a:endParaRPr lang="en-US"/>
          </a:p>
        </p:txBody>
      </p:sp>
    </p:spTree>
    <p:extLst>
      <p:ext uri="{BB962C8B-B14F-4D97-AF65-F5344CB8AC3E}">
        <p14:creationId xmlns:p14="http://schemas.microsoft.com/office/powerpoint/2010/main" val="2178886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mo.us9.list-manage.com/track/click?u=618614864060486033e4590d6&amp;id=97ecf9a2a0&amp;e=6b52f3922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14B75-C15E-4764-9442-D76C7616216E}" type="slidenum">
              <a:rPr lang="en-US" smtClean="0"/>
              <a:t>1</a:t>
            </a:fld>
            <a:endParaRPr lang="en-US"/>
          </a:p>
        </p:txBody>
      </p:sp>
    </p:spTree>
    <p:extLst>
      <p:ext uri="{BB962C8B-B14F-4D97-AF65-F5344CB8AC3E}">
        <p14:creationId xmlns:p14="http://schemas.microsoft.com/office/powerpoint/2010/main" val="155857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7EE3C99-0362-4260-9C86-F35DDF227BB5}" type="slidenum">
              <a:rPr lang="en-US" smtClean="0"/>
              <a:t>18</a:t>
            </a:fld>
            <a:endParaRPr lang="en-US"/>
          </a:p>
        </p:txBody>
      </p:sp>
    </p:spTree>
    <p:extLst>
      <p:ext uri="{BB962C8B-B14F-4D97-AF65-F5344CB8AC3E}">
        <p14:creationId xmlns:p14="http://schemas.microsoft.com/office/powerpoint/2010/main" val="297361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27</a:t>
            </a:fld>
            <a:endParaRPr lang="en-US"/>
          </a:p>
        </p:txBody>
      </p:sp>
    </p:spTree>
    <p:extLst>
      <p:ext uri="{BB962C8B-B14F-4D97-AF65-F5344CB8AC3E}">
        <p14:creationId xmlns:p14="http://schemas.microsoft.com/office/powerpoint/2010/main" val="370512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28</a:t>
            </a:fld>
            <a:endParaRPr lang="en-US"/>
          </a:p>
        </p:txBody>
      </p:sp>
    </p:spTree>
    <p:extLst>
      <p:ext uri="{BB962C8B-B14F-4D97-AF65-F5344CB8AC3E}">
        <p14:creationId xmlns:p14="http://schemas.microsoft.com/office/powerpoint/2010/main" val="1183567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29</a:t>
            </a:fld>
            <a:endParaRPr lang="en-US"/>
          </a:p>
        </p:txBody>
      </p:sp>
    </p:spTree>
    <p:extLst>
      <p:ext uri="{BB962C8B-B14F-4D97-AF65-F5344CB8AC3E}">
        <p14:creationId xmlns:p14="http://schemas.microsoft.com/office/powerpoint/2010/main" val="692801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30</a:t>
            </a:fld>
            <a:endParaRPr lang="en-US"/>
          </a:p>
        </p:txBody>
      </p:sp>
    </p:spTree>
    <p:extLst>
      <p:ext uri="{BB962C8B-B14F-4D97-AF65-F5344CB8AC3E}">
        <p14:creationId xmlns:p14="http://schemas.microsoft.com/office/powerpoint/2010/main" val="197097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1347788"/>
            <a:ext cx="4849812" cy="36369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B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514B75-C15E-4764-9442-D76C7616216E}" type="slidenum">
              <a:rPr lang="en-US" smtClean="0"/>
              <a:t>31</a:t>
            </a:fld>
            <a:endParaRPr lang="en-US"/>
          </a:p>
        </p:txBody>
      </p:sp>
    </p:spTree>
    <p:extLst>
      <p:ext uri="{BB962C8B-B14F-4D97-AF65-F5344CB8AC3E}">
        <p14:creationId xmlns:p14="http://schemas.microsoft.com/office/powerpoint/2010/main" val="401114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6886F-248D-41D3-AF91-68739AACD0C0}" type="slidenum">
              <a:rPr lang="en-US" smtClean="0"/>
              <a:t>32</a:t>
            </a:fld>
            <a:endParaRPr lang="en-US"/>
          </a:p>
        </p:txBody>
      </p:sp>
    </p:spTree>
    <p:extLst>
      <p:ext uri="{BB962C8B-B14F-4D97-AF65-F5344CB8AC3E}">
        <p14:creationId xmlns:p14="http://schemas.microsoft.com/office/powerpoint/2010/main" val="664469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DFBF3-AC61-4223-9DF8-D3408891988B}" type="slidenum">
              <a:rPr lang="en-CH" smtClean="0"/>
              <a:t>33</a:t>
            </a:fld>
            <a:endParaRPr lang="en-CH"/>
          </a:p>
        </p:txBody>
      </p:sp>
    </p:spTree>
    <p:extLst>
      <p:ext uri="{BB962C8B-B14F-4D97-AF65-F5344CB8AC3E}">
        <p14:creationId xmlns:p14="http://schemas.microsoft.com/office/powerpoint/2010/main" val="1022037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34</a:t>
            </a:fld>
            <a:endParaRPr lang="en-US"/>
          </a:p>
        </p:txBody>
      </p:sp>
    </p:spTree>
    <p:extLst>
      <p:ext uri="{BB962C8B-B14F-4D97-AF65-F5344CB8AC3E}">
        <p14:creationId xmlns:p14="http://schemas.microsoft.com/office/powerpoint/2010/main" val="163623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35</a:t>
            </a:fld>
            <a:endParaRPr lang="en-US"/>
          </a:p>
        </p:txBody>
      </p:sp>
    </p:spTree>
    <p:extLst>
      <p:ext uri="{BB962C8B-B14F-4D97-AF65-F5344CB8AC3E}">
        <p14:creationId xmlns:p14="http://schemas.microsoft.com/office/powerpoint/2010/main" val="132654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514B75-C15E-4764-9442-D76C7616216E}" type="slidenum">
              <a:rPr lang="en-US" smtClean="0"/>
              <a:t>4</a:t>
            </a:fld>
            <a:endParaRPr lang="en-US"/>
          </a:p>
        </p:txBody>
      </p:sp>
    </p:spTree>
    <p:extLst>
      <p:ext uri="{BB962C8B-B14F-4D97-AF65-F5344CB8AC3E}">
        <p14:creationId xmlns:p14="http://schemas.microsoft.com/office/powerpoint/2010/main" val="201099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private sector, </a:t>
            </a:r>
            <a:r>
              <a:rPr lang="en-US" b="1" dirty="0"/>
              <a:t>including Big Tech companies</a:t>
            </a:r>
            <a:r>
              <a:rPr lang="en-US" dirty="0"/>
              <a:t>, are joining the WMO, development and disaster risk reduction communities in rallying behind the new United Nations campaign to ensure that every person in the world is protected by early warning systems within the next five years.</a:t>
            </a:r>
          </a:p>
          <a:p>
            <a:endParaRPr lang="en-US" dirty="0"/>
          </a:p>
        </p:txBody>
      </p:sp>
      <p:sp>
        <p:nvSpPr>
          <p:cNvPr id="4" name="Slide Number Placeholder 3"/>
          <p:cNvSpPr>
            <a:spLocks noGrp="1"/>
          </p:cNvSpPr>
          <p:nvPr>
            <p:ph type="sldNum" sz="quarter" idx="5"/>
          </p:nvPr>
        </p:nvSpPr>
        <p:spPr/>
        <p:txBody>
          <a:bodyPr/>
          <a:lstStyle/>
          <a:p>
            <a:fld id="{67EE3C99-0362-4260-9C86-F35DDF227BB5}" type="slidenum">
              <a:rPr lang="en-US" smtClean="0"/>
              <a:t>36</a:t>
            </a:fld>
            <a:endParaRPr lang="en-US"/>
          </a:p>
        </p:txBody>
      </p:sp>
    </p:spTree>
    <p:extLst>
      <p:ext uri="{BB962C8B-B14F-4D97-AF65-F5344CB8AC3E}">
        <p14:creationId xmlns:p14="http://schemas.microsoft.com/office/powerpoint/2010/main" val="1943426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u="sng" dirty="0">
                <a:solidFill>
                  <a:srgbClr val="F2F2F2"/>
                </a:solidFill>
                <a:effectLst/>
                <a:latin typeface="Helvetica" panose="020B0604020202020204" pitchFamily="34" charset="0"/>
                <a:ea typeface="Times New Roman" panose="02020603050405020304" pitchFamily="18" charset="0"/>
                <a:cs typeface="Calibri" panose="020F0502020204030204" pitchFamily="34" charset="0"/>
              </a:rPr>
              <a:t>WMO Information Day for Commercial Satellite Data Providers</a:t>
            </a:r>
            <a:br>
              <a:rPr lang="en-US" sz="1800" dirty="0">
                <a:solidFill>
                  <a:srgbClr val="F2F2F2"/>
                </a:solidFill>
                <a:effectLst/>
                <a:latin typeface="Helvetica" panose="020B0604020202020204" pitchFamily="34" charset="0"/>
                <a:ea typeface="Times New Roman" panose="02020603050405020304" pitchFamily="18" charset="0"/>
                <a:cs typeface="Calibri" panose="020F0502020204030204" pitchFamily="34" charset="0"/>
              </a:rPr>
            </a:br>
            <a:br>
              <a:rPr lang="en-US" sz="1800" dirty="0">
                <a:solidFill>
                  <a:srgbClr val="F2F2F2"/>
                </a:solidFill>
                <a:effectLst/>
                <a:latin typeface="Helvetica" panose="020B0604020202020204" pitchFamily="34" charset="0"/>
                <a:ea typeface="Times New Roman" panose="02020603050405020304" pitchFamily="18" charset="0"/>
                <a:cs typeface="Calibri" panose="020F0502020204030204" pitchFamily="34" charset="0"/>
              </a:rPr>
            </a:br>
            <a:r>
              <a:rPr lang="en-US" sz="1800"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WMO is organizing an information day for private companies providing </a:t>
            </a:r>
            <a:r>
              <a:rPr lang="en-US" sz="1800" b="1" i="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Earth Observation Satellite Data</a:t>
            </a:r>
            <a:r>
              <a:rPr lang="en-US" sz="1800"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to engage with WMO and </a:t>
            </a:r>
            <a:r>
              <a:rPr lang="en-US" sz="1800" u="sng" dirty="0">
                <a:solidFill>
                  <a:schemeClr val="tx1"/>
                </a:solidFill>
                <a:effectLst/>
                <a:latin typeface="Helvetica" panose="020B060402020202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HMEI</a:t>
            </a:r>
            <a:r>
              <a:rPr lang="en-US" sz="1800"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a:t>
            </a:r>
          </a:p>
          <a:p>
            <a:r>
              <a:rPr lang="en-US" sz="1800"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This event is part of the activities of the WMO Open Consultative Platform. </a:t>
            </a:r>
            <a:br>
              <a:rPr lang="en-US" sz="1800" dirty="0">
                <a:solidFill>
                  <a:srgbClr val="F2F2F2"/>
                </a:solidFill>
                <a:effectLst/>
                <a:latin typeface="Helvetica" panose="020B0604020202020204" pitchFamily="34" charset="0"/>
                <a:ea typeface="Times New Roman" panose="02020603050405020304" pitchFamily="18" charset="0"/>
                <a:cs typeface="Calibri" panose="020F0502020204030204" pitchFamily="34" charset="0"/>
              </a:rPr>
            </a:br>
            <a:r>
              <a:rPr lang="en-US" sz="1800"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During the event, the </a:t>
            </a:r>
            <a:r>
              <a:rPr lang="en-US" sz="1800" b="1" i="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WMO Unified Data Policy</a:t>
            </a:r>
            <a:r>
              <a:rPr lang="en-US" sz="1800"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will be introduced and how it relates also to private sector data together with presentations on WMO </a:t>
            </a:r>
            <a:r>
              <a:rPr lang="en-US" sz="1800" b="1" i="1"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Information System and WMO Integrated Global Observing System.</a:t>
            </a:r>
            <a:r>
              <a:rPr lang="en-US" sz="1800"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rPr>
              <a:t> </a:t>
            </a:r>
          </a:p>
          <a:p>
            <a:endParaRPr lang="en-US" sz="1800" dirty="0">
              <a:solidFill>
                <a:srgbClr val="000000"/>
              </a:solidFill>
              <a:effectLst/>
              <a:latin typeface="Helvetica" panose="020B0604020202020204" pitchFamily="34" charset="0"/>
              <a:cs typeface="Calibri" panose="020F0502020204030204" pitchFamily="34" charset="0"/>
            </a:endParaRPr>
          </a:p>
          <a:p>
            <a:r>
              <a:rPr lang="en-US" sz="1800" dirty="0">
                <a:solidFill>
                  <a:srgbClr val="000000"/>
                </a:solidFill>
                <a:effectLst/>
                <a:latin typeface="Helvetica" panose="020B0604020202020204" pitchFamily="34" charset="0"/>
                <a:cs typeface="Calibri" panose="020F0502020204030204" pitchFamily="34" charset="0"/>
              </a:rPr>
              <a:t>Training Module summarizes WMO Policy, Guidelines, etc for PPE.</a:t>
            </a:r>
          </a:p>
          <a:p>
            <a:endParaRPr lang="en-US" sz="1800" dirty="0">
              <a:solidFill>
                <a:srgbClr val="000000"/>
              </a:solidFill>
              <a:effectLst/>
              <a:latin typeface="Helvetica" panose="020B0604020202020204" pitchFamily="34" charset="0"/>
              <a:cs typeface="Calibri" panose="020F0502020204030204" pitchFamily="34" charset="0"/>
            </a:endParaRPr>
          </a:p>
          <a:p>
            <a:r>
              <a:rPr lang="en-US" sz="1800" dirty="0">
                <a:solidFill>
                  <a:srgbClr val="000000"/>
                </a:solidFill>
                <a:effectLst/>
                <a:latin typeface="Helvetica" panose="020B0604020202020204" pitchFamily="34" charset="0"/>
                <a:cs typeface="Calibri" panose="020F0502020204030204" pitchFamily="34" charset="0"/>
              </a:rPr>
              <a:t>Code of Ethics is being made in accordance with the working arrangements with HMEI.</a:t>
            </a:r>
          </a:p>
          <a:p>
            <a:endParaRPr lang="en-US" sz="1800" dirty="0">
              <a:solidFill>
                <a:srgbClr val="000000"/>
              </a:solidFill>
              <a:effectLst/>
              <a:latin typeface="Helvetica" panose="020B060402020202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B7B5C58-3E58-4EFC-B046-2315D6353828}" type="slidenum">
              <a:rPr lang="en-GB" smtClean="0"/>
              <a:t>39</a:t>
            </a:fld>
            <a:endParaRPr lang="en-GB"/>
          </a:p>
        </p:txBody>
      </p:sp>
    </p:spTree>
    <p:extLst>
      <p:ext uri="{BB962C8B-B14F-4D97-AF65-F5344CB8AC3E}">
        <p14:creationId xmlns:p14="http://schemas.microsoft.com/office/powerpoint/2010/main" val="219987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14B75-C15E-4764-9442-D76C7616216E}" type="slidenum">
              <a:rPr lang="en-US" smtClean="0"/>
              <a:t>5</a:t>
            </a:fld>
            <a:endParaRPr lang="en-US"/>
          </a:p>
        </p:txBody>
      </p:sp>
    </p:spTree>
    <p:extLst>
      <p:ext uri="{BB962C8B-B14F-4D97-AF65-F5344CB8AC3E}">
        <p14:creationId xmlns:p14="http://schemas.microsoft.com/office/powerpoint/2010/main" val="394170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6886F-248D-41D3-AF91-68739AACD0C0}" type="slidenum">
              <a:rPr lang="en-US" smtClean="0"/>
              <a:t>7</a:t>
            </a:fld>
            <a:endParaRPr lang="en-US"/>
          </a:p>
        </p:txBody>
      </p:sp>
    </p:spTree>
    <p:extLst>
      <p:ext uri="{BB962C8B-B14F-4D97-AF65-F5344CB8AC3E}">
        <p14:creationId xmlns:p14="http://schemas.microsoft.com/office/powerpoint/2010/main" val="391183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6886F-248D-41D3-AF91-68739AACD0C0}" type="slidenum">
              <a:rPr lang="en-US" smtClean="0"/>
              <a:t>8</a:t>
            </a:fld>
            <a:endParaRPr lang="en-US"/>
          </a:p>
        </p:txBody>
      </p:sp>
    </p:spTree>
    <p:extLst>
      <p:ext uri="{BB962C8B-B14F-4D97-AF65-F5344CB8AC3E}">
        <p14:creationId xmlns:p14="http://schemas.microsoft.com/office/powerpoint/2010/main" val="113670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9</a:t>
            </a:fld>
            <a:endParaRPr lang="en-US"/>
          </a:p>
        </p:txBody>
      </p:sp>
    </p:spTree>
    <p:extLst>
      <p:ext uri="{BB962C8B-B14F-4D97-AF65-F5344CB8AC3E}">
        <p14:creationId xmlns:p14="http://schemas.microsoft.com/office/powerpoint/2010/main" val="115923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10</a:t>
            </a:fld>
            <a:endParaRPr lang="en-US"/>
          </a:p>
        </p:txBody>
      </p:sp>
    </p:spTree>
    <p:extLst>
      <p:ext uri="{BB962C8B-B14F-4D97-AF65-F5344CB8AC3E}">
        <p14:creationId xmlns:p14="http://schemas.microsoft.com/office/powerpoint/2010/main" val="347207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78A33-BE1A-406B-8680-2DC3B4E0B47C}" type="slidenum">
              <a:rPr lang="en-US" smtClean="0"/>
              <a:t>15</a:t>
            </a:fld>
            <a:endParaRPr lang="en-US"/>
          </a:p>
        </p:txBody>
      </p:sp>
    </p:spTree>
    <p:extLst>
      <p:ext uri="{BB962C8B-B14F-4D97-AF65-F5344CB8AC3E}">
        <p14:creationId xmlns:p14="http://schemas.microsoft.com/office/powerpoint/2010/main" val="271959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18DFBF3-AC61-4223-9DF8-D3408891988B}" type="slidenum">
              <a:rPr lang="en-CH" smtClean="0"/>
              <a:t>16</a:t>
            </a:fld>
            <a:endParaRPr lang="en-CH"/>
          </a:p>
        </p:txBody>
      </p:sp>
    </p:spTree>
    <p:extLst>
      <p:ext uri="{BB962C8B-B14F-4D97-AF65-F5344CB8AC3E}">
        <p14:creationId xmlns:p14="http://schemas.microsoft.com/office/powerpoint/2010/main" val="235544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5448" y="1187315"/>
            <a:ext cx="8221742" cy="2525771"/>
          </a:xfrm>
        </p:spPr>
        <p:txBody>
          <a:bodyPr anchor="b"/>
          <a:lstStyle>
            <a:lvl1pPr algn="ctr">
              <a:defRPr sz="6347"/>
            </a:lvl1pPr>
          </a:lstStyle>
          <a:p>
            <a:r>
              <a:rPr lang="en-US"/>
              <a:t>Click to edit Master title style</a:t>
            </a:r>
            <a:endParaRPr lang="en-US" dirty="0"/>
          </a:p>
        </p:txBody>
      </p:sp>
      <p:sp>
        <p:nvSpPr>
          <p:cNvPr id="3" name="Subtitle 2"/>
          <p:cNvSpPr>
            <a:spLocks noGrp="1"/>
          </p:cNvSpPr>
          <p:nvPr>
            <p:ph type="subTitle" idx="1"/>
          </p:nvPr>
        </p:nvSpPr>
        <p:spPr>
          <a:xfrm>
            <a:off x="1209080" y="3810489"/>
            <a:ext cx="7254479" cy="1751582"/>
          </a:xfrm>
        </p:spPr>
        <p:txBody>
          <a:bodyPr/>
          <a:lstStyle>
            <a:lvl1pPr marL="0" indent="0" algn="ctr">
              <a:buNone/>
              <a:defRPr sz="2539"/>
            </a:lvl1pPr>
            <a:lvl2pPr marL="483626" indent="0" algn="ctr">
              <a:buNone/>
              <a:defRPr sz="2116"/>
            </a:lvl2pPr>
            <a:lvl3pPr marL="967252" indent="0" algn="ctr">
              <a:buNone/>
              <a:defRPr sz="1904"/>
            </a:lvl3pPr>
            <a:lvl4pPr marL="1450878" indent="0" algn="ctr">
              <a:buNone/>
              <a:defRPr sz="1692"/>
            </a:lvl4pPr>
            <a:lvl5pPr marL="1934505" indent="0" algn="ctr">
              <a:buNone/>
              <a:defRPr sz="1692"/>
            </a:lvl5pPr>
            <a:lvl6pPr marL="2418131" indent="0" algn="ctr">
              <a:buNone/>
              <a:defRPr sz="1692"/>
            </a:lvl6pPr>
            <a:lvl7pPr marL="2901757" indent="0" algn="ctr">
              <a:buNone/>
              <a:defRPr sz="1692"/>
            </a:lvl7pPr>
            <a:lvl8pPr marL="3385383" indent="0" algn="ctr">
              <a:buNone/>
              <a:defRPr sz="1692"/>
            </a:lvl8pPr>
            <a:lvl9pPr marL="3869009" indent="0" algn="ctr">
              <a:buNone/>
              <a:defRPr sz="16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2631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891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982" y="386255"/>
            <a:ext cx="2085663" cy="614817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64994" y="386255"/>
            <a:ext cx="6136080" cy="61481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3573623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5448" y="1187315"/>
            <a:ext cx="8221742" cy="2525771"/>
          </a:xfrm>
        </p:spPr>
        <p:txBody>
          <a:bodyPr anchor="b"/>
          <a:lstStyle>
            <a:lvl1pPr algn="ctr">
              <a:defRPr sz="6347"/>
            </a:lvl1pPr>
          </a:lstStyle>
          <a:p>
            <a:r>
              <a:rPr lang="en-US"/>
              <a:t>Click to edit Master title style</a:t>
            </a:r>
            <a:endParaRPr lang="en-US" dirty="0"/>
          </a:p>
        </p:txBody>
      </p:sp>
      <p:sp>
        <p:nvSpPr>
          <p:cNvPr id="3" name="Subtitle 2"/>
          <p:cNvSpPr>
            <a:spLocks noGrp="1"/>
          </p:cNvSpPr>
          <p:nvPr>
            <p:ph type="subTitle" idx="1"/>
          </p:nvPr>
        </p:nvSpPr>
        <p:spPr>
          <a:xfrm>
            <a:off x="1209080" y="3810489"/>
            <a:ext cx="7254479" cy="1751582"/>
          </a:xfrm>
        </p:spPr>
        <p:txBody>
          <a:bodyPr/>
          <a:lstStyle>
            <a:lvl1pPr marL="0" indent="0" algn="ctr">
              <a:buNone/>
              <a:defRPr sz="2539"/>
            </a:lvl1pPr>
            <a:lvl2pPr marL="483626" indent="0" algn="ctr">
              <a:buNone/>
              <a:defRPr sz="2116"/>
            </a:lvl2pPr>
            <a:lvl3pPr marL="967252" indent="0" algn="ctr">
              <a:buNone/>
              <a:defRPr sz="1904"/>
            </a:lvl3pPr>
            <a:lvl4pPr marL="1450878" indent="0" algn="ctr">
              <a:buNone/>
              <a:defRPr sz="1692"/>
            </a:lvl4pPr>
            <a:lvl5pPr marL="1934505" indent="0" algn="ctr">
              <a:buNone/>
              <a:defRPr sz="1692"/>
            </a:lvl5pPr>
            <a:lvl6pPr marL="2418131" indent="0" algn="ctr">
              <a:buNone/>
              <a:defRPr sz="1692"/>
            </a:lvl6pPr>
            <a:lvl7pPr marL="2901757" indent="0" algn="ctr">
              <a:buNone/>
              <a:defRPr sz="1692"/>
            </a:lvl7pPr>
            <a:lvl8pPr marL="3385383" indent="0" algn="ctr">
              <a:buNone/>
              <a:defRPr sz="1692"/>
            </a:lvl8pPr>
            <a:lvl9pPr marL="3869009" indent="0" algn="ctr">
              <a:buNone/>
              <a:defRPr sz="16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3C00EE-135D-4767-86F9-F5AF0CC4B6A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3718438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C00EE-135D-4767-86F9-F5AF0CC4B6A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381631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9957" y="1808683"/>
            <a:ext cx="8342650" cy="3017826"/>
          </a:xfrm>
        </p:spPr>
        <p:txBody>
          <a:bodyPr anchor="b"/>
          <a:lstStyle>
            <a:lvl1pPr>
              <a:defRPr sz="6347"/>
            </a:lvl1pPr>
          </a:lstStyle>
          <a:p>
            <a:r>
              <a:rPr lang="en-US"/>
              <a:t>Click to edit Master title style</a:t>
            </a:r>
            <a:endParaRPr lang="en-US" dirty="0"/>
          </a:p>
        </p:txBody>
      </p:sp>
      <p:sp>
        <p:nvSpPr>
          <p:cNvPr id="3" name="Text Placeholder 2"/>
          <p:cNvSpPr>
            <a:spLocks noGrp="1"/>
          </p:cNvSpPr>
          <p:nvPr>
            <p:ph type="body" idx="1"/>
          </p:nvPr>
        </p:nvSpPr>
        <p:spPr>
          <a:xfrm>
            <a:off x="659957" y="4855059"/>
            <a:ext cx="8342650" cy="1587003"/>
          </a:xfrm>
        </p:spPr>
        <p:txBody>
          <a:bodyPr/>
          <a:lstStyle>
            <a:lvl1pPr marL="0" indent="0">
              <a:buNone/>
              <a:defRPr sz="2539">
                <a:solidFill>
                  <a:schemeClr val="tx1"/>
                </a:solidFill>
              </a:defRPr>
            </a:lvl1pPr>
            <a:lvl2pPr marL="483626" indent="0">
              <a:buNone/>
              <a:defRPr sz="2116">
                <a:solidFill>
                  <a:schemeClr val="tx1">
                    <a:tint val="75000"/>
                  </a:schemeClr>
                </a:solidFill>
              </a:defRPr>
            </a:lvl2pPr>
            <a:lvl3pPr marL="967252" indent="0">
              <a:buNone/>
              <a:defRPr sz="1904">
                <a:solidFill>
                  <a:schemeClr val="tx1">
                    <a:tint val="75000"/>
                  </a:schemeClr>
                </a:solidFill>
              </a:defRPr>
            </a:lvl3pPr>
            <a:lvl4pPr marL="1450878" indent="0">
              <a:buNone/>
              <a:defRPr sz="1692">
                <a:solidFill>
                  <a:schemeClr val="tx1">
                    <a:tint val="75000"/>
                  </a:schemeClr>
                </a:solidFill>
              </a:defRPr>
            </a:lvl4pPr>
            <a:lvl5pPr marL="1934505" indent="0">
              <a:buNone/>
              <a:defRPr sz="1692">
                <a:solidFill>
                  <a:schemeClr val="tx1">
                    <a:tint val="75000"/>
                  </a:schemeClr>
                </a:solidFill>
              </a:defRPr>
            </a:lvl5pPr>
            <a:lvl6pPr marL="2418131" indent="0">
              <a:buNone/>
              <a:defRPr sz="1692">
                <a:solidFill>
                  <a:schemeClr val="tx1">
                    <a:tint val="75000"/>
                  </a:schemeClr>
                </a:solidFill>
              </a:defRPr>
            </a:lvl6pPr>
            <a:lvl7pPr marL="2901757" indent="0">
              <a:buNone/>
              <a:defRPr sz="1692">
                <a:solidFill>
                  <a:schemeClr val="tx1">
                    <a:tint val="75000"/>
                  </a:schemeClr>
                </a:solidFill>
              </a:defRPr>
            </a:lvl7pPr>
            <a:lvl8pPr marL="3385383" indent="0">
              <a:buNone/>
              <a:defRPr sz="1692">
                <a:solidFill>
                  <a:schemeClr val="tx1">
                    <a:tint val="75000"/>
                  </a:schemeClr>
                </a:solidFill>
              </a:defRPr>
            </a:lvl8pPr>
            <a:lvl9pPr marL="3869009" indent="0">
              <a:buNone/>
              <a:defRPr sz="16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C00EE-135D-4767-86F9-F5AF0CC4B6A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117278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4994"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6773"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3C00EE-135D-4767-86F9-F5AF0CC4B6A5}"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2501580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6254" y="386256"/>
            <a:ext cx="8342650" cy="14022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6255" y="1778453"/>
            <a:ext cx="4091979"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4" name="Content Placeholder 3"/>
          <p:cNvSpPr>
            <a:spLocks noGrp="1"/>
          </p:cNvSpPr>
          <p:nvPr>
            <p:ph sz="half" idx="2"/>
          </p:nvPr>
        </p:nvSpPr>
        <p:spPr>
          <a:xfrm>
            <a:off x="666255" y="2650045"/>
            <a:ext cx="4091979"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6774" y="1778453"/>
            <a:ext cx="4112131"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6" name="Content Placeholder 5"/>
          <p:cNvSpPr>
            <a:spLocks noGrp="1"/>
          </p:cNvSpPr>
          <p:nvPr>
            <p:ph sz="quarter" idx="4"/>
          </p:nvPr>
        </p:nvSpPr>
        <p:spPr>
          <a:xfrm>
            <a:off x="4896774" y="2650045"/>
            <a:ext cx="4112131"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3C00EE-135D-4767-86F9-F5AF0CC4B6A5}"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2609038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3C00EE-135D-4767-86F9-F5AF0CC4B6A5}"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560397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C00EE-135D-4767-86F9-F5AF0CC4B6A5}"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2463441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Content Placeholder 2"/>
          <p:cNvSpPr>
            <a:spLocks noGrp="1"/>
          </p:cNvSpPr>
          <p:nvPr>
            <p:ph idx="1"/>
          </p:nvPr>
        </p:nvSpPr>
        <p:spPr>
          <a:xfrm>
            <a:off x="4112131" y="1044569"/>
            <a:ext cx="4896773" cy="5155663"/>
          </a:xfrm>
        </p:spPr>
        <p:txBody>
          <a:bodyPr/>
          <a:lstStyle>
            <a:lvl1pPr>
              <a:defRPr sz="3385"/>
            </a:lvl1pPr>
            <a:lvl2pPr>
              <a:defRPr sz="2962"/>
            </a:lvl2pPr>
            <a:lvl3pPr>
              <a:defRPr sz="2539"/>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A13C00EE-135D-4767-86F9-F5AF0CC4B6A5}"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173596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9945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Picture Placeholder 2"/>
          <p:cNvSpPr>
            <a:spLocks noGrp="1" noChangeAspect="1"/>
          </p:cNvSpPr>
          <p:nvPr>
            <p:ph type="pic" idx="1"/>
          </p:nvPr>
        </p:nvSpPr>
        <p:spPr>
          <a:xfrm>
            <a:off x="4112131" y="1044569"/>
            <a:ext cx="4896773" cy="5155663"/>
          </a:xfrm>
        </p:spPr>
        <p:txBody>
          <a:bodyPr anchor="t"/>
          <a:lstStyle>
            <a:lvl1pPr marL="0" indent="0">
              <a:buNone/>
              <a:defRPr sz="3385"/>
            </a:lvl1pPr>
            <a:lvl2pPr marL="483626" indent="0">
              <a:buNone/>
              <a:defRPr sz="2962"/>
            </a:lvl2pPr>
            <a:lvl3pPr marL="967252" indent="0">
              <a:buNone/>
              <a:defRPr sz="2539"/>
            </a:lvl3pPr>
            <a:lvl4pPr marL="1450878" indent="0">
              <a:buNone/>
              <a:defRPr sz="2116"/>
            </a:lvl4pPr>
            <a:lvl5pPr marL="1934505" indent="0">
              <a:buNone/>
              <a:defRPr sz="2116"/>
            </a:lvl5pPr>
            <a:lvl6pPr marL="2418131" indent="0">
              <a:buNone/>
              <a:defRPr sz="2116"/>
            </a:lvl6pPr>
            <a:lvl7pPr marL="2901757" indent="0">
              <a:buNone/>
              <a:defRPr sz="2116"/>
            </a:lvl7pPr>
            <a:lvl8pPr marL="3385383" indent="0">
              <a:buNone/>
              <a:defRPr sz="2116"/>
            </a:lvl8pPr>
            <a:lvl9pPr marL="3869009" indent="0">
              <a:buNone/>
              <a:defRPr sz="2116"/>
            </a:lvl9pPr>
          </a:lstStyle>
          <a:p>
            <a:r>
              <a:rPr lang="en-US"/>
              <a:t>Click icon to add picture</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A13C00EE-135D-4767-86F9-F5AF0CC4B6A5}"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2757190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C00EE-135D-4767-86F9-F5AF0CC4B6A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3774741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982" y="386255"/>
            <a:ext cx="2085663" cy="614817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64994" y="386255"/>
            <a:ext cx="6136080" cy="61481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C00EE-135D-4767-86F9-F5AF0CC4B6A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3639097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5448" y="1187315"/>
            <a:ext cx="8221742" cy="2525771"/>
          </a:xfrm>
        </p:spPr>
        <p:txBody>
          <a:bodyPr anchor="b"/>
          <a:lstStyle>
            <a:lvl1pPr algn="ctr">
              <a:defRPr sz="6347"/>
            </a:lvl1pPr>
          </a:lstStyle>
          <a:p>
            <a:r>
              <a:rPr lang="en-US"/>
              <a:t>Click to edit Master title style</a:t>
            </a:r>
            <a:endParaRPr lang="en-US" dirty="0"/>
          </a:p>
        </p:txBody>
      </p:sp>
      <p:sp>
        <p:nvSpPr>
          <p:cNvPr id="3" name="Subtitle 2"/>
          <p:cNvSpPr>
            <a:spLocks noGrp="1"/>
          </p:cNvSpPr>
          <p:nvPr>
            <p:ph type="subTitle" idx="1"/>
          </p:nvPr>
        </p:nvSpPr>
        <p:spPr>
          <a:xfrm>
            <a:off x="1209080" y="3810489"/>
            <a:ext cx="7254479" cy="1751582"/>
          </a:xfrm>
        </p:spPr>
        <p:txBody>
          <a:bodyPr/>
          <a:lstStyle>
            <a:lvl1pPr marL="0" indent="0" algn="ctr">
              <a:buNone/>
              <a:defRPr sz="2539"/>
            </a:lvl1pPr>
            <a:lvl2pPr marL="483626" indent="0" algn="ctr">
              <a:buNone/>
              <a:defRPr sz="2116"/>
            </a:lvl2pPr>
            <a:lvl3pPr marL="967252" indent="0" algn="ctr">
              <a:buNone/>
              <a:defRPr sz="1904"/>
            </a:lvl3pPr>
            <a:lvl4pPr marL="1450878" indent="0" algn="ctr">
              <a:buNone/>
              <a:defRPr sz="1692"/>
            </a:lvl4pPr>
            <a:lvl5pPr marL="1934505" indent="0" algn="ctr">
              <a:buNone/>
              <a:defRPr sz="1692"/>
            </a:lvl5pPr>
            <a:lvl6pPr marL="2418131" indent="0" algn="ctr">
              <a:buNone/>
              <a:defRPr sz="1692"/>
            </a:lvl6pPr>
            <a:lvl7pPr marL="2901757" indent="0" algn="ctr">
              <a:buNone/>
              <a:defRPr sz="1692"/>
            </a:lvl7pPr>
            <a:lvl8pPr marL="3385383" indent="0" algn="ctr">
              <a:buNone/>
              <a:defRPr sz="1692"/>
            </a:lvl8pPr>
            <a:lvl9pPr marL="3869009" indent="0" algn="ctr">
              <a:buNone/>
              <a:defRPr sz="16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276168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599671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9957" y="1808683"/>
            <a:ext cx="8342650" cy="3017826"/>
          </a:xfrm>
        </p:spPr>
        <p:txBody>
          <a:bodyPr anchor="b"/>
          <a:lstStyle>
            <a:lvl1pPr>
              <a:defRPr sz="6347"/>
            </a:lvl1pPr>
          </a:lstStyle>
          <a:p>
            <a:r>
              <a:rPr lang="en-US"/>
              <a:t>Click to edit Master title style</a:t>
            </a:r>
            <a:endParaRPr lang="en-US" dirty="0"/>
          </a:p>
        </p:txBody>
      </p:sp>
      <p:sp>
        <p:nvSpPr>
          <p:cNvPr id="3" name="Text Placeholder 2"/>
          <p:cNvSpPr>
            <a:spLocks noGrp="1"/>
          </p:cNvSpPr>
          <p:nvPr>
            <p:ph type="body" idx="1"/>
          </p:nvPr>
        </p:nvSpPr>
        <p:spPr>
          <a:xfrm>
            <a:off x="659957" y="4855059"/>
            <a:ext cx="8342650" cy="1587003"/>
          </a:xfrm>
        </p:spPr>
        <p:txBody>
          <a:bodyPr/>
          <a:lstStyle>
            <a:lvl1pPr marL="0" indent="0">
              <a:buNone/>
              <a:defRPr sz="2539">
                <a:solidFill>
                  <a:schemeClr val="tx1"/>
                </a:solidFill>
              </a:defRPr>
            </a:lvl1pPr>
            <a:lvl2pPr marL="483626" indent="0">
              <a:buNone/>
              <a:defRPr sz="2116">
                <a:solidFill>
                  <a:schemeClr val="tx1">
                    <a:tint val="75000"/>
                  </a:schemeClr>
                </a:solidFill>
              </a:defRPr>
            </a:lvl2pPr>
            <a:lvl3pPr marL="967252" indent="0">
              <a:buNone/>
              <a:defRPr sz="1904">
                <a:solidFill>
                  <a:schemeClr val="tx1">
                    <a:tint val="75000"/>
                  </a:schemeClr>
                </a:solidFill>
              </a:defRPr>
            </a:lvl3pPr>
            <a:lvl4pPr marL="1450878" indent="0">
              <a:buNone/>
              <a:defRPr sz="1692">
                <a:solidFill>
                  <a:schemeClr val="tx1">
                    <a:tint val="75000"/>
                  </a:schemeClr>
                </a:solidFill>
              </a:defRPr>
            </a:lvl4pPr>
            <a:lvl5pPr marL="1934505" indent="0">
              <a:buNone/>
              <a:defRPr sz="1692">
                <a:solidFill>
                  <a:schemeClr val="tx1">
                    <a:tint val="75000"/>
                  </a:schemeClr>
                </a:solidFill>
              </a:defRPr>
            </a:lvl5pPr>
            <a:lvl6pPr marL="2418131" indent="0">
              <a:buNone/>
              <a:defRPr sz="1692">
                <a:solidFill>
                  <a:schemeClr val="tx1">
                    <a:tint val="75000"/>
                  </a:schemeClr>
                </a:solidFill>
              </a:defRPr>
            </a:lvl6pPr>
            <a:lvl7pPr marL="2901757" indent="0">
              <a:buNone/>
              <a:defRPr sz="1692">
                <a:solidFill>
                  <a:schemeClr val="tx1">
                    <a:tint val="75000"/>
                  </a:schemeClr>
                </a:solidFill>
              </a:defRPr>
            </a:lvl7pPr>
            <a:lvl8pPr marL="3385383" indent="0">
              <a:buNone/>
              <a:defRPr sz="1692">
                <a:solidFill>
                  <a:schemeClr val="tx1">
                    <a:tint val="75000"/>
                  </a:schemeClr>
                </a:solidFill>
              </a:defRPr>
            </a:lvl8pPr>
            <a:lvl9pPr marL="3869009" indent="0">
              <a:buNone/>
              <a:defRPr sz="16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DFAF59-80FD-42F8-B77B-6179688B7234}"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432772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4994"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6773"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DFAF59-80FD-42F8-B77B-6179688B7234}" type="datetimeFigureOut">
              <a:rPr lang="de-DE" smtClean="0"/>
              <a:t>06.10.2023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973083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6254" y="386256"/>
            <a:ext cx="8342650" cy="14022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6255" y="1778453"/>
            <a:ext cx="4091979"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4" name="Content Placeholder 3"/>
          <p:cNvSpPr>
            <a:spLocks noGrp="1"/>
          </p:cNvSpPr>
          <p:nvPr>
            <p:ph sz="half" idx="2"/>
          </p:nvPr>
        </p:nvSpPr>
        <p:spPr>
          <a:xfrm>
            <a:off x="666255" y="2650045"/>
            <a:ext cx="4091979"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6774" y="1778453"/>
            <a:ext cx="4112131"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6" name="Content Placeholder 5"/>
          <p:cNvSpPr>
            <a:spLocks noGrp="1"/>
          </p:cNvSpPr>
          <p:nvPr>
            <p:ph sz="quarter" idx="4"/>
          </p:nvPr>
        </p:nvSpPr>
        <p:spPr>
          <a:xfrm>
            <a:off x="4896774" y="2650045"/>
            <a:ext cx="4112131"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DFAF59-80FD-42F8-B77B-6179688B7234}" type="datetimeFigureOut">
              <a:rPr lang="de-DE" smtClean="0"/>
              <a:t>06.10.2023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420165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DFAF59-80FD-42F8-B77B-6179688B7234}" type="datetimeFigureOut">
              <a:rPr lang="de-DE" smtClean="0"/>
              <a:t>06.10.2023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464071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FAF59-80FD-42F8-B77B-6179688B7234}" type="datetimeFigureOut">
              <a:rPr lang="de-DE" smtClean="0"/>
              <a:t>06.10.2023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98684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9957" y="1808683"/>
            <a:ext cx="8342650" cy="3017826"/>
          </a:xfrm>
        </p:spPr>
        <p:txBody>
          <a:bodyPr anchor="b"/>
          <a:lstStyle>
            <a:lvl1pPr>
              <a:defRPr sz="6347"/>
            </a:lvl1pPr>
          </a:lstStyle>
          <a:p>
            <a:r>
              <a:rPr lang="en-US"/>
              <a:t>Click to edit Master title style</a:t>
            </a:r>
            <a:endParaRPr lang="en-US" dirty="0"/>
          </a:p>
        </p:txBody>
      </p:sp>
      <p:sp>
        <p:nvSpPr>
          <p:cNvPr id="3" name="Text Placeholder 2"/>
          <p:cNvSpPr>
            <a:spLocks noGrp="1"/>
          </p:cNvSpPr>
          <p:nvPr>
            <p:ph type="body" idx="1"/>
          </p:nvPr>
        </p:nvSpPr>
        <p:spPr>
          <a:xfrm>
            <a:off x="659957" y="4855059"/>
            <a:ext cx="8342650" cy="1587003"/>
          </a:xfrm>
        </p:spPr>
        <p:txBody>
          <a:bodyPr/>
          <a:lstStyle>
            <a:lvl1pPr marL="0" indent="0">
              <a:buNone/>
              <a:defRPr sz="2539">
                <a:solidFill>
                  <a:schemeClr val="tx1"/>
                </a:solidFill>
              </a:defRPr>
            </a:lvl1pPr>
            <a:lvl2pPr marL="483626" indent="0">
              <a:buNone/>
              <a:defRPr sz="2116">
                <a:solidFill>
                  <a:schemeClr val="tx1">
                    <a:tint val="75000"/>
                  </a:schemeClr>
                </a:solidFill>
              </a:defRPr>
            </a:lvl2pPr>
            <a:lvl3pPr marL="967252" indent="0">
              <a:buNone/>
              <a:defRPr sz="1904">
                <a:solidFill>
                  <a:schemeClr val="tx1">
                    <a:tint val="75000"/>
                  </a:schemeClr>
                </a:solidFill>
              </a:defRPr>
            </a:lvl3pPr>
            <a:lvl4pPr marL="1450878" indent="0">
              <a:buNone/>
              <a:defRPr sz="1692">
                <a:solidFill>
                  <a:schemeClr val="tx1">
                    <a:tint val="75000"/>
                  </a:schemeClr>
                </a:solidFill>
              </a:defRPr>
            </a:lvl4pPr>
            <a:lvl5pPr marL="1934505" indent="0">
              <a:buNone/>
              <a:defRPr sz="1692">
                <a:solidFill>
                  <a:schemeClr val="tx1">
                    <a:tint val="75000"/>
                  </a:schemeClr>
                </a:solidFill>
              </a:defRPr>
            </a:lvl5pPr>
            <a:lvl6pPr marL="2418131" indent="0">
              <a:buNone/>
              <a:defRPr sz="1692">
                <a:solidFill>
                  <a:schemeClr val="tx1">
                    <a:tint val="75000"/>
                  </a:schemeClr>
                </a:solidFill>
              </a:defRPr>
            </a:lvl6pPr>
            <a:lvl7pPr marL="2901757" indent="0">
              <a:buNone/>
              <a:defRPr sz="1692">
                <a:solidFill>
                  <a:schemeClr val="tx1">
                    <a:tint val="75000"/>
                  </a:schemeClr>
                </a:solidFill>
              </a:defRPr>
            </a:lvl7pPr>
            <a:lvl8pPr marL="3385383" indent="0">
              <a:buNone/>
              <a:defRPr sz="1692">
                <a:solidFill>
                  <a:schemeClr val="tx1">
                    <a:tint val="75000"/>
                  </a:schemeClr>
                </a:solidFill>
              </a:defRPr>
            </a:lvl8pPr>
            <a:lvl9pPr marL="3869009" indent="0">
              <a:buNone/>
              <a:defRPr sz="16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3D0B1-8261-4270-9F79-FB0DE6B2837A}"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3116249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Content Placeholder 2"/>
          <p:cNvSpPr>
            <a:spLocks noGrp="1"/>
          </p:cNvSpPr>
          <p:nvPr>
            <p:ph idx="1"/>
          </p:nvPr>
        </p:nvSpPr>
        <p:spPr>
          <a:xfrm>
            <a:off x="4112131" y="1044569"/>
            <a:ext cx="4896773" cy="5155663"/>
          </a:xfrm>
        </p:spPr>
        <p:txBody>
          <a:bodyPr/>
          <a:lstStyle>
            <a:lvl1pPr>
              <a:defRPr sz="3385"/>
            </a:lvl1pPr>
            <a:lvl2pPr>
              <a:defRPr sz="2962"/>
            </a:lvl2pPr>
            <a:lvl3pPr>
              <a:defRPr sz="2539"/>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3FDFAF59-80FD-42F8-B77B-6179688B7234}" type="datetimeFigureOut">
              <a:rPr lang="de-DE" smtClean="0"/>
              <a:t>06.10.2023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629783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Picture Placeholder 2"/>
          <p:cNvSpPr>
            <a:spLocks noGrp="1" noChangeAspect="1"/>
          </p:cNvSpPr>
          <p:nvPr>
            <p:ph type="pic" idx="1"/>
          </p:nvPr>
        </p:nvSpPr>
        <p:spPr>
          <a:xfrm>
            <a:off x="4112131" y="1044569"/>
            <a:ext cx="4896773" cy="5155663"/>
          </a:xfrm>
        </p:spPr>
        <p:txBody>
          <a:bodyPr anchor="t"/>
          <a:lstStyle>
            <a:lvl1pPr marL="0" indent="0">
              <a:buNone/>
              <a:defRPr sz="3385"/>
            </a:lvl1pPr>
            <a:lvl2pPr marL="483626" indent="0">
              <a:buNone/>
              <a:defRPr sz="2962"/>
            </a:lvl2pPr>
            <a:lvl3pPr marL="967252" indent="0">
              <a:buNone/>
              <a:defRPr sz="2539"/>
            </a:lvl3pPr>
            <a:lvl4pPr marL="1450878" indent="0">
              <a:buNone/>
              <a:defRPr sz="2116"/>
            </a:lvl4pPr>
            <a:lvl5pPr marL="1934505" indent="0">
              <a:buNone/>
              <a:defRPr sz="2116"/>
            </a:lvl5pPr>
            <a:lvl6pPr marL="2418131" indent="0">
              <a:buNone/>
              <a:defRPr sz="2116"/>
            </a:lvl6pPr>
            <a:lvl7pPr marL="2901757" indent="0">
              <a:buNone/>
              <a:defRPr sz="2116"/>
            </a:lvl7pPr>
            <a:lvl8pPr marL="3385383" indent="0">
              <a:buNone/>
              <a:defRPr sz="2116"/>
            </a:lvl8pPr>
            <a:lvl9pPr marL="3869009" indent="0">
              <a:buNone/>
              <a:defRPr sz="2116"/>
            </a:lvl9pPr>
          </a:lstStyle>
          <a:p>
            <a:r>
              <a:rPr lang="en-US"/>
              <a:t>Click icon to add picture</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3FDFAF59-80FD-42F8-B77B-6179688B7234}" type="datetimeFigureOut">
              <a:rPr lang="de-DE" smtClean="0"/>
              <a:t>06.10.2023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423080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830495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982" y="386255"/>
            <a:ext cx="2085663" cy="614817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64994" y="386255"/>
            <a:ext cx="6136080" cy="61481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649457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5448" y="1187315"/>
            <a:ext cx="8221742" cy="2525771"/>
          </a:xfrm>
        </p:spPr>
        <p:txBody>
          <a:bodyPr anchor="b"/>
          <a:lstStyle>
            <a:lvl1pPr algn="ctr">
              <a:defRPr sz="6347"/>
            </a:lvl1pPr>
          </a:lstStyle>
          <a:p>
            <a:r>
              <a:rPr lang="en-US"/>
              <a:t>Click to edit Master title style</a:t>
            </a:r>
            <a:endParaRPr lang="en-US" dirty="0"/>
          </a:p>
        </p:txBody>
      </p:sp>
      <p:sp>
        <p:nvSpPr>
          <p:cNvPr id="3" name="Subtitle 2"/>
          <p:cNvSpPr>
            <a:spLocks noGrp="1"/>
          </p:cNvSpPr>
          <p:nvPr>
            <p:ph type="subTitle" idx="1"/>
          </p:nvPr>
        </p:nvSpPr>
        <p:spPr>
          <a:xfrm>
            <a:off x="1209080" y="3810489"/>
            <a:ext cx="7254479" cy="1751582"/>
          </a:xfrm>
        </p:spPr>
        <p:txBody>
          <a:bodyPr/>
          <a:lstStyle>
            <a:lvl1pPr marL="0" indent="0" algn="ctr">
              <a:buNone/>
              <a:defRPr sz="2539"/>
            </a:lvl1pPr>
            <a:lvl2pPr marL="483626" indent="0" algn="ctr">
              <a:buNone/>
              <a:defRPr sz="2116"/>
            </a:lvl2pPr>
            <a:lvl3pPr marL="967252" indent="0" algn="ctr">
              <a:buNone/>
              <a:defRPr sz="1904"/>
            </a:lvl3pPr>
            <a:lvl4pPr marL="1450878" indent="0" algn="ctr">
              <a:buNone/>
              <a:defRPr sz="1692"/>
            </a:lvl4pPr>
            <a:lvl5pPr marL="1934505" indent="0" algn="ctr">
              <a:buNone/>
              <a:defRPr sz="1692"/>
            </a:lvl5pPr>
            <a:lvl6pPr marL="2418131" indent="0" algn="ctr">
              <a:buNone/>
              <a:defRPr sz="1692"/>
            </a:lvl6pPr>
            <a:lvl7pPr marL="2901757" indent="0" algn="ctr">
              <a:buNone/>
              <a:defRPr sz="1692"/>
            </a:lvl7pPr>
            <a:lvl8pPr marL="3385383" indent="0" algn="ctr">
              <a:buNone/>
              <a:defRPr sz="1692"/>
            </a:lvl8pPr>
            <a:lvl9pPr marL="3869009" indent="0" algn="ctr">
              <a:buNone/>
              <a:defRPr sz="16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EA7A16-AFA7-4E52-9DE7-8B1B32AA707C}"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1914349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2EDC6-71F6-4DBA-B1AB-51B99020F974}" type="datetimeFigureOut">
              <a:rPr lang="en-CH" smtClean="0"/>
              <a:t>10/06/2023</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5E60598A-3F07-40BF-87FE-9BA0D6BBBFA6}" type="slidenum">
              <a:rPr lang="en-CH" smtClean="0"/>
              <a:t>‹#›</a:t>
            </a:fld>
            <a:endParaRPr lang="en-CH"/>
          </a:p>
        </p:txBody>
      </p:sp>
    </p:spTree>
    <p:extLst>
      <p:ext uri="{BB962C8B-B14F-4D97-AF65-F5344CB8AC3E}">
        <p14:creationId xmlns:p14="http://schemas.microsoft.com/office/powerpoint/2010/main" val="3817113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9957" y="1808683"/>
            <a:ext cx="8342650" cy="3017826"/>
          </a:xfrm>
        </p:spPr>
        <p:txBody>
          <a:bodyPr anchor="b"/>
          <a:lstStyle>
            <a:lvl1pPr>
              <a:defRPr sz="6347"/>
            </a:lvl1pPr>
          </a:lstStyle>
          <a:p>
            <a:r>
              <a:rPr lang="en-US"/>
              <a:t>Click to edit Master title style</a:t>
            </a:r>
            <a:endParaRPr lang="en-US" dirty="0"/>
          </a:p>
        </p:txBody>
      </p:sp>
      <p:sp>
        <p:nvSpPr>
          <p:cNvPr id="3" name="Text Placeholder 2"/>
          <p:cNvSpPr>
            <a:spLocks noGrp="1"/>
          </p:cNvSpPr>
          <p:nvPr>
            <p:ph type="body" idx="1"/>
          </p:nvPr>
        </p:nvSpPr>
        <p:spPr>
          <a:xfrm>
            <a:off x="659957" y="4855059"/>
            <a:ext cx="8342650" cy="1587003"/>
          </a:xfrm>
        </p:spPr>
        <p:txBody>
          <a:bodyPr/>
          <a:lstStyle>
            <a:lvl1pPr marL="0" indent="0">
              <a:buNone/>
              <a:defRPr sz="2539">
                <a:solidFill>
                  <a:schemeClr val="tx1"/>
                </a:solidFill>
              </a:defRPr>
            </a:lvl1pPr>
            <a:lvl2pPr marL="483626" indent="0">
              <a:buNone/>
              <a:defRPr sz="2116">
                <a:solidFill>
                  <a:schemeClr val="tx1">
                    <a:tint val="75000"/>
                  </a:schemeClr>
                </a:solidFill>
              </a:defRPr>
            </a:lvl2pPr>
            <a:lvl3pPr marL="967252" indent="0">
              <a:buNone/>
              <a:defRPr sz="1904">
                <a:solidFill>
                  <a:schemeClr val="tx1">
                    <a:tint val="75000"/>
                  </a:schemeClr>
                </a:solidFill>
              </a:defRPr>
            </a:lvl3pPr>
            <a:lvl4pPr marL="1450878" indent="0">
              <a:buNone/>
              <a:defRPr sz="1692">
                <a:solidFill>
                  <a:schemeClr val="tx1">
                    <a:tint val="75000"/>
                  </a:schemeClr>
                </a:solidFill>
              </a:defRPr>
            </a:lvl4pPr>
            <a:lvl5pPr marL="1934505" indent="0">
              <a:buNone/>
              <a:defRPr sz="1692">
                <a:solidFill>
                  <a:schemeClr val="tx1">
                    <a:tint val="75000"/>
                  </a:schemeClr>
                </a:solidFill>
              </a:defRPr>
            </a:lvl5pPr>
            <a:lvl6pPr marL="2418131" indent="0">
              <a:buNone/>
              <a:defRPr sz="1692">
                <a:solidFill>
                  <a:schemeClr val="tx1">
                    <a:tint val="75000"/>
                  </a:schemeClr>
                </a:solidFill>
              </a:defRPr>
            </a:lvl6pPr>
            <a:lvl7pPr marL="2901757" indent="0">
              <a:buNone/>
              <a:defRPr sz="1692">
                <a:solidFill>
                  <a:schemeClr val="tx1">
                    <a:tint val="75000"/>
                  </a:schemeClr>
                </a:solidFill>
              </a:defRPr>
            </a:lvl7pPr>
            <a:lvl8pPr marL="3385383" indent="0">
              <a:buNone/>
              <a:defRPr sz="1692">
                <a:solidFill>
                  <a:schemeClr val="tx1">
                    <a:tint val="75000"/>
                  </a:schemeClr>
                </a:solidFill>
              </a:defRPr>
            </a:lvl8pPr>
            <a:lvl9pPr marL="3869009" indent="0">
              <a:buNone/>
              <a:defRPr sz="16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EA7A16-AFA7-4E52-9DE7-8B1B32AA707C}"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4264708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4994"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6773"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EA7A16-AFA7-4E52-9DE7-8B1B32AA707C}"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73571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6254" y="386256"/>
            <a:ext cx="8342650" cy="14022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6255" y="1778453"/>
            <a:ext cx="4091979"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4" name="Content Placeholder 3"/>
          <p:cNvSpPr>
            <a:spLocks noGrp="1"/>
          </p:cNvSpPr>
          <p:nvPr>
            <p:ph sz="half" idx="2"/>
          </p:nvPr>
        </p:nvSpPr>
        <p:spPr>
          <a:xfrm>
            <a:off x="666255" y="2650045"/>
            <a:ext cx="4091979"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6774" y="1778453"/>
            <a:ext cx="4112131"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6" name="Content Placeholder 5"/>
          <p:cNvSpPr>
            <a:spLocks noGrp="1"/>
          </p:cNvSpPr>
          <p:nvPr>
            <p:ph sz="quarter" idx="4"/>
          </p:nvPr>
        </p:nvSpPr>
        <p:spPr>
          <a:xfrm>
            <a:off x="4896774" y="2650045"/>
            <a:ext cx="4112131"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EA7A16-AFA7-4E52-9DE7-8B1B32AA707C}"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3142641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EA7A16-AFA7-4E52-9DE7-8B1B32AA707C}"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83282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4994"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6773"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83D0B1-8261-4270-9F79-FB0DE6B2837A}" type="datetimeFigureOut">
              <a:rPr lang="es-MX" smtClean="0"/>
              <a:t>06/10/2023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699671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A7A16-AFA7-4E52-9DE7-8B1B32AA707C}"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2948818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Content Placeholder 2"/>
          <p:cNvSpPr>
            <a:spLocks noGrp="1"/>
          </p:cNvSpPr>
          <p:nvPr>
            <p:ph idx="1"/>
          </p:nvPr>
        </p:nvSpPr>
        <p:spPr>
          <a:xfrm>
            <a:off x="4112131" y="1044569"/>
            <a:ext cx="4896773" cy="5155663"/>
          </a:xfrm>
        </p:spPr>
        <p:txBody>
          <a:bodyPr/>
          <a:lstStyle>
            <a:lvl1pPr>
              <a:defRPr sz="3385"/>
            </a:lvl1pPr>
            <a:lvl2pPr>
              <a:defRPr sz="2962"/>
            </a:lvl2pPr>
            <a:lvl3pPr>
              <a:defRPr sz="2539"/>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3CEA7A16-AFA7-4E52-9DE7-8B1B32AA707C}"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71788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Picture Placeholder 2"/>
          <p:cNvSpPr>
            <a:spLocks noGrp="1" noChangeAspect="1"/>
          </p:cNvSpPr>
          <p:nvPr>
            <p:ph type="pic" idx="1"/>
          </p:nvPr>
        </p:nvSpPr>
        <p:spPr>
          <a:xfrm>
            <a:off x="4112131" y="1044569"/>
            <a:ext cx="4896773" cy="5155663"/>
          </a:xfrm>
        </p:spPr>
        <p:txBody>
          <a:bodyPr anchor="t"/>
          <a:lstStyle>
            <a:lvl1pPr marL="0" indent="0">
              <a:buNone/>
              <a:defRPr sz="3385"/>
            </a:lvl1pPr>
            <a:lvl2pPr marL="483626" indent="0">
              <a:buNone/>
              <a:defRPr sz="2962"/>
            </a:lvl2pPr>
            <a:lvl3pPr marL="967252" indent="0">
              <a:buNone/>
              <a:defRPr sz="2539"/>
            </a:lvl3pPr>
            <a:lvl4pPr marL="1450878" indent="0">
              <a:buNone/>
              <a:defRPr sz="2116"/>
            </a:lvl4pPr>
            <a:lvl5pPr marL="1934505" indent="0">
              <a:buNone/>
              <a:defRPr sz="2116"/>
            </a:lvl5pPr>
            <a:lvl6pPr marL="2418131" indent="0">
              <a:buNone/>
              <a:defRPr sz="2116"/>
            </a:lvl6pPr>
            <a:lvl7pPr marL="2901757" indent="0">
              <a:buNone/>
              <a:defRPr sz="2116"/>
            </a:lvl7pPr>
            <a:lvl8pPr marL="3385383" indent="0">
              <a:buNone/>
              <a:defRPr sz="2116"/>
            </a:lvl8pPr>
            <a:lvl9pPr marL="3869009" indent="0">
              <a:buNone/>
              <a:defRPr sz="2116"/>
            </a:lvl9pPr>
          </a:lstStyle>
          <a:p>
            <a:r>
              <a:rPr lang="en-US"/>
              <a:t>Click icon to add picture</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3CEA7A16-AFA7-4E52-9DE7-8B1B32AA707C}"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1291776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EA7A16-AFA7-4E52-9DE7-8B1B32AA707C}"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747480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1982" y="386255"/>
            <a:ext cx="2085663" cy="614817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64994" y="386255"/>
            <a:ext cx="6136080" cy="61481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EA7A16-AFA7-4E52-9DE7-8B1B32AA707C}"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CD0AC2-C79A-48E9-9B8E-E78EAA98EDB7}" type="slidenum">
              <a:rPr lang="en-US" smtClean="0"/>
              <a:t>‹#›</a:t>
            </a:fld>
            <a:endParaRPr lang="en-US"/>
          </a:p>
        </p:txBody>
      </p:sp>
    </p:spTree>
    <p:extLst>
      <p:ext uri="{BB962C8B-B14F-4D97-AF65-F5344CB8AC3E}">
        <p14:creationId xmlns:p14="http://schemas.microsoft.com/office/powerpoint/2010/main" val="173066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7CA15476-673B-4903-8A48-B247B981C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1157"/>
            <a:ext cx="1577849" cy="1813719"/>
          </a:xfrm>
          <a:prstGeom prst="rect">
            <a:avLst/>
          </a:prstGeom>
        </p:spPr>
      </p:pic>
      <p:sp>
        <p:nvSpPr>
          <p:cNvPr id="3" name="Date Placeholder 2">
            <a:extLst>
              <a:ext uri="{FF2B5EF4-FFF2-40B4-BE49-F238E27FC236}">
                <a16:creationId xmlns:a16="http://schemas.microsoft.com/office/drawing/2014/main" id="{26080CDD-645F-4AFD-BEB6-EA405F4E3F35}"/>
              </a:ext>
            </a:extLst>
          </p:cNvPr>
          <p:cNvSpPr>
            <a:spLocks noGrp="1"/>
          </p:cNvSpPr>
          <p:nvPr>
            <p:ph type="dt" sz="half" idx="10"/>
          </p:nvPr>
        </p:nvSpPr>
        <p:spPr/>
        <p:txBody>
          <a:bodyPr/>
          <a:lstStyle/>
          <a:p>
            <a:fld id="{3CEA7A16-AFA7-4E52-9DE7-8B1B32AA707C}" type="datetimeFigureOut">
              <a:rPr lang="en-US" smtClean="0"/>
              <a:t>10/6/2023</a:t>
            </a:fld>
            <a:endParaRPr lang="en-US"/>
          </a:p>
        </p:txBody>
      </p:sp>
      <p:sp>
        <p:nvSpPr>
          <p:cNvPr id="4" name="Footer Placeholder 3">
            <a:extLst>
              <a:ext uri="{FF2B5EF4-FFF2-40B4-BE49-F238E27FC236}">
                <a16:creationId xmlns:a16="http://schemas.microsoft.com/office/drawing/2014/main" id="{0145197B-488E-4FB8-A3DF-608136B91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99986-B43D-4579-9D8E-6A8279969EEE}"/>
              </a:ext>
            </a:extLst>
          </p:cNvPr>
          <p:cNvSpPr>
            <a:spLocks noGrp="1"/>
          </p:cNvSpPr>
          <p:nvPr>
            <p:ph type="sldNum" sz="quarter" idx="12"/>
          </p:nvPr>
        </p:nvSpPr>
        <p:spPr/>
        <p:txBody>
          <a:bodyPr/>
          <a:lstStyle/>
          <a:p>
            <a:fld id="{B5CD0AC2-C79A-48E9-9B8E-E78EAA98EDB7}" type="slidenum">
              <a:rPr lang="en-US" smtClean="0"/>
              <a:t>‹#›</a:t>
            </a:fld>
            <a:endParaRPr lang="en-US"/>
          </a:p>
        </p:txBody>
      </p:sp>
      <p:sp>
        <p:nvSpPr>
          <p:cNvPr id="7" name="Title 1">
            <a:extLst>
              <a:ext uri="{FF2B5EF4-FFF2-40B4-BE49-F238E27FC236}">
                <a16:creationId xmlns:a16="http://schemas.microsoft.com/office/drawing/2014/main" id="{8C685D8F-3A3A-4DC3-BCAE-BD74F14987F6}"/>
              </a:ext>
            </a:extLst>
          </p:cNvPr>
          <p:cNvSpPr>
            <a:spLocks noGrp="1"/>
          </p:cNvSpPr>
          <p:nvPr>
            <p:ph type="title"/>
          </p:nvPr>
        </p:nvSpPr>
        <p:spPr>
          <a:xfrm>
            <a:off x="664994" y="386255"/>
            <a:ext cx="8342650" cy="1402274"/>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0DBE09A-1857-4903-BACB-121D0D357ACB}"/>
              </a:ext>
            </a:extLst>
          </p:cNvPr>
          <p:cNvSpPr>
            <a:spLocks noGrp="1"/>
          </p:cNvSpPr>
          <p:nvPr>
            <p:ph idx="1"/>
          </p:nvPr>
        </p:nvSpPr>
        <p:spPr>
          <a:xfrm>
            <a:off x="664994" y="1931274"/>
            <a:ext cx="8342650"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038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6080CDD-645F-4AFD-BEB6-EA405F4E3F35}"/>
              </a:ext>
            </a:extLst>
          </p:cNvPr>
          <p:cNvSpPr>
            <a:spLocks noGrp="1"/>
          </p:cNvSpPr>
          <p:nvPr>
            <p:ph type="dt" sz="half" idx="10"/>
          </p:nvPr>
        </p:nvSpPr>
        <p:spPr/>
        <p:txBody>
          <a:bodyPr/>
          <a:lstStyle/>
          <a:p>
            <a:fld id="{3CEA7A16-AFA7-4E52-9DE7-8B1B32AA707C}" type="datetimeFigureOut">
              <a:rPr lang="en-US" smtClean="0"/>
              <a:t>10/6/2023</a:t>
            </a:fld>
            <a:endParaRPr lang="en-US"/>
          </a:p>
        </p:txBody>
      </p:sp>
      <p:sp>
        <p:nvSpPr>
          <p:cNvPr id="4" name="Footer Placeholder 3">
            <a:extLst>
              <a:ext uri="{FF2B5EF4-FFF2-40B4-BE49-F238E27FC236}">
                <a16:creationId xmlns:a16="http://schemas.microsoft.com/office/drawing/2014/main" id="{0145197B-488E-4FB8-A3DF-608136B91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99986-B43D-4579-9D8E-6A8279969EEE}"/>
              </a:ext>
            </a:extLst>
          </p:cNvPr>
          <p:cNvSpPr>
            <a:spLocks noGrp="1"/>
          </p:cNvSpPr>
          <p:nvPr>
            <p:ph type="sldNum" sz="quarter" idx="12"/>
          </p:nvPr>
        </p:nvSpPr>
        <p:spPr/>
        <p:txBody>
          <a:bodyPr/>
          <a:lstStyle/>
          <a:p>
            <a:fld id="{B5CD0AC2-C79A-48E9-9B8E-E78EAA98EDB7}" type="slidenum">
              <a:rPr lang="en-US" smtClean="0"/>
              <a:t>‹#›</a:t>
            </a:fld>
            <a:endParaRPr lang="en-US"/>
          </a:p>
        </p:txBody>
      </p:sp>
      <p:pic>
        <p:nvPicPr>
          <p:cNvPr id="6" name="Picture 5">
            <a:extLst>
              <a:ext uri="{FF2B5EF4-FFF2-40B4-BE49-F238E27FC236}">
                <a16:creationId xmlns:a16="http://schemas.microsoft.com/office/drawing/2014/main" id="{A05063FB-4224-4A07-9425-2E95A44BB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1157"/>
            <a:ext cx="130581" cy="1813719"/>
          </a:xfrm>
          <a:prstGeom prst="rect">
            <a:avLst/>
          </a:prstGeom>
        </p:spPr>
      </p:pic>
      <p:pic>
        <p:nvPicPr>
          <p:cNvPr id="8" name="Picture 7">
            <a:extLst>
              <a:ext uri="{FF2B5EF4-FFF2-40B4-BE49-F238E27FC236}">
                <a16:creationId xmlns:a16="http://schemas.microsoft.com/office/drawing/2014/main" id="{FD2AA7E4-6BFA-4E29-9215-1561B0B3B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367" y="6546848"/>
            <a:ext cx="1199559" cy="532880"/>
          </a:xfrm>
          <a:prstGeom prst="rect">
            <a:avLst/>
          </a:prstGeom>
        </p:spPr>
      </p:pic>
      <p:sp>
        <p:nvSpPr>
          <p:cNvPr id="9" name="Title 1">
            <a:extLst>
              <a:ext uri="{FF2B5EF4-FFF2-40B4-BE49-F238E27FC236}">
                <a16:creationId xmlns:a16="http://schemas.microsoft.com/office/drawing/2014/main" id="{D864C3B8-AD2F-4698-9687-CA715AB37D0C}"/>
              </a:ext>
            </a:extLst>
          </p:cNvPr>
          <p:cNvSpPr>
            <a:spLocks noGrp="1"/>
          </p:cNvSpPr>
          <p:nvPr>
            <p:ph type="title"/>
          </p:nvPr>
        </p:nvSpPr>
        <p:spPr>
          <a:xfrm>
            <a:off x="664994" y="386255"/>
            <a:ext cx="8342650" cy="1402274"/>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A0353F58-6F17-4604-BADF-65C06C0D3A7D}"/>
              </a:ext>
            </a:extLst>
          </p:cNvPr>
          <p:cNvSpPr>
            <a:spLocks noGrp="1"/>
          </p:cNvSpPr>
          <p:nvPr>
            <p:ph idx="1"/>
          </p:nvPr>
        </p:nvSpPr>
        <p:spPr>
          <a:xfrm>
            <a:off x="664994" y="1931274"/>
            <a:ext cx="8342650"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477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C89A0-3B94-4751-8B78-432281F6D1E9}" type="datetime1">
              <a:rPr lang="en-US" smtClean="0"/>
              <a:t>10/6/2023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1951661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72EDC6-71F6-4DBA-B1AB-51B99020F974}" type="datetimeFigureOut">
              <a:rPr lang="en-CH" smtClean="0"/>
              <a:t>10/06/2023</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5E60598A-3F07-40BF-87FE-9BA0D6BBBFA6}" type="slidenum">
              <a:rPr lang="en-CH" smtClean="0"/>
              <a:t>‹#›</a:t>
            </a:fld>
            <a:endParaRPr lang="en-CH"/>
          </a:p>
        </p:txBody>
      </p:sp>
    </p:spTree>
    <p:extLst>
      <p:ext uri="{BB962C8B-B14F-4D97-AF65-F5344CB8AC3E}">
        <p14:creationId xmlns:p14="http://schemas.microsoft.com/office/powerpoint/2010/main" val="920573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4995"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6774" y="1931274"/>
            <a:ext cx="4110871"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83D0B1-8261-4270-9F79-FB0DE6B2837A}" type="datetimeFigureOut">
              <a:rPr lang="es-MX" smtClean="0"/>
              <a:t>06/10/2023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69967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6254" y="386256"/>
            <a:ext cx="8342650" cy="14022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6255" y="1778453"/>
            <a:ext cx="4091979"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4" name="Content Placeholder 3"/>
          <p:cNvSpPr>
            <a:spLocks noGrp="1"/>
          </p:cNvSpPr>
          <p:nvPr>
            <p:ph sz="half" idx="2"/>
          </p:nvPr>
        </p:nvSpPr>
        <p:spPr>
          <a:xfrm>
            <a:off x="666255" y="2650045"/>
            <a:ext cx="4091979"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6774" y="1778453"/>
            <a:ext cx="4112131" cy="871592"/>
          </a:xfrm>
        </p:spPr>
        <p:txBody>
          <a:bodyPr anchor="b"/>
          <a:lstStyle>
            <a:lvl1pPr marL="0" indent="0">
              <a:buNone/>
              <a:defRPr sz="2539" b="1"/>
            </a:lvl1pPr>
            <a:lvl2pPr marL="483626" indent="0">
              <a:buNone/>
              <a:defRPr sz="2116" b="1"/>
            </a:lvl2pPr>
            <a:lvl3pPr marL="967252" indent="0">
              <a:buNone/>
              <a:defRPr sz="1904" b="1"/>
            </a:lvl3pPr>
            <a:lvl4pPr marL="1450878" indent="0">
              <a:buNone/>
              <a:defRPr sz="1692" b="1"/>
            </a:lvl4pPr>
            <a:lvl5pPr marL="1934505" indent="0">
              <a:buNone/>
              <a:defRPr sz="1692" b="1"/>
            </a:lvl5pPr>
            <a:lvl6pPr marL="2418131" indent="0">
              <a:buNone/>
              <a:defRPr sz="1692" b="1"/>
            </a:lvl6pPr>
            <a:lvl7pPr marL="2901757" indent="0">
              <a:buNone/>
              <a:defRPr sz="1692" b="1"/>
            </a:lvl7pPr>
            <a:lvl8pPr marL="3385383" indent="0">
              <a:buNone/>
              <a:defRPr sz="1692" b="1"/>
            </a:lvl8pPr>
            <a:lvl9pPr marL="3869009" indent="0">
              <a:buNone/>
              <a:defRPr sz="1692" b="1"/>
            </a:lvl9pPr>
          </a:lstStyle>
          <a:p>
            <a:pPr lvl="0"/>
            <a:r>
              <a:rPr lang="en-US"/>
              <a:t>Click to edit Master text styles</a:t>
            </a:r>
          </a:p>
        </p:txBody>
      </p:sp>
      <p:sp>
        <p:nvSpPr>
          <p:cNvPr id="6" name="Content Placeholder 5"/>
          <p:cNvSpPr>
            <a:spLocks noGrp="1"/>
          </p:cNvSpPr>
          <p:nvPr>
            <p:ph sz="quarter" idx="4"/>
          </p:nvPr>
        </p:nvSpPr>
        <p:spPr>
          <a:xfrm>
            <a:off x="4896774" y="2650045"/>
            <a:ext cx="4112131"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83D0B1-8261-4270-9F79-FB0DE6B2837A}" type="datetimeFigureOut">
              <a:rPr lang="es-MX" smtClean="0"/>
              <a:t>06/10/2023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211356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B063B0-2FF3-418E-B92B-B86FA07C79DA}" type="datetime1">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745454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824"/>
            <a:ext cx="2103799" cy="1813719"/>
          </a:xfrm>
          <a:prstGeom prst="rect">
            <a:avLst/>
          </a:prstGeom>
        </p:spPr>
      </p:pic>
    </p:spTree>
    <p:extLst>
      <p:ext uri="{BB962C8B-B14F-4D97-AF65-F5344CB8AC3E}">
        <p14:creationId xmlns:p14="http://schemas.microsoft.com/office/powerpoint/2010/main" val="500931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95905" y="5078413"/>
            <a:ext cx="5803583" cy="599535"/>
          </a:xfrm>
        </p:spPr>
        <p:txBody>
          <a:bodyPr anchor="b"/>
          <a:lstStyle>
            <a:lvl1pPr algn="l">
              <a:defRPr sz="2116" b="1"/>
            </a:lvl1pPr>
          </a:lstStyle>
          <a:p>
            <a:r>
              <a:rPr lang="en-US"/>
              <a:t>Click to edit Master title style</a:t>
            </a:r>
          </a:p>
        </p:txBody>
      </p:sp>
      <p:sp>
        <p:nvSpPr>
          <p:cNvPr id="3" name="Picture Placeholder 2"/>
          <p:cNvSpPr>
            <a:spLocks noGrp="1"/>
          </p:cNvSpPr>
          <p:nvPr>
            <p:ph type="pic" idx="1"/>
          </p:nvPr>
        </p:nvSpPr>
        <p:spPr>
          <a:xfrm>
            <a:off x="1895905" y="648237"/>
            <a:ext cx="5803583" cy="4352925"/>
          </a:xfrm>
        </p:spPr>
        <p:txBody>
          <a:bodyPr/>
          <a:lstStyle>
            <a:lvl1pPr marL="0" indent="0">
              <a:buNone/>
              <a:defRPr sz="3385"/>
            </a:lvl1pPr>
            <a:lvl2pPr marL="483626" indent="0">
              <a:buNone/>
              <a:defRPr sz="2962"/>
            </a:lvl2pPr>
            <a:lvl3pPr marL="967252" indent="0">
              <a:buNone/>
              <a:defRPr sz="2539"/>
            </a:lvl3pPr>
            <a:lvl4pPr marL="1450878" indent="0">
              <a:buNone/>
              <a:defRPr sz="2116"/>
            </a:lvl4pPr>
            <a:lvl5pPr marL="1934505" indent="0">
              <a:buNone/>
              <a:defRPr sz="2116"/>
            </a:lvl5pPr>
            <a:lvl6pPr marL="2418131" indent="0">
              <a:buNone/>
              <a:defRPr sz="2116"/>
            </a:lvl6pPr>
            <a:lvl7pPr marL="2901757" indent="0">
              <a:buNone/>
              <a:defRPr sz="2116"/>
            </a:lvl7pPr>
            <a:lvl8pPr marL="3385383" indent="0">
              <a:buNone/>
              <a:defRPr sz="2116"/>
            </a:lvl8pPr>
            <a:lvl9pPr marL="3869009" indent="0">
              <a:buNone/>
              <a:defRPr sz="2116"/>
            </a:lvl9pPr>
          </a:lstStyle>
          <a:p>
            <a:r>
              <a:rPr lang="en-US"/>
              <a:t>Click icon to add picture</a:t>
            </a:r>
          </a:p>
        </p:txBody>
      </p:sp>
      <p:sp>
        <p:nvSpPr>
          <p:cNvPr id="4" name="Text Placeholder 3"/>
          <p:cNvSpPr>
            <a:spLocks noGrp="1"/>
          </p:cNvSpPr>
          <p:nvPr>
            <p:ph type="body" sz="half" idx="2"/>
          </p:nvPr>
        </p:nvSpPr>
        <p:spPr>
          <a:xfrm>
            <a:off x="1895905" y="5677948"/>
            <a:ext cx="5803583" cy="851440"/>
          </a:xfrm>
        </p:spPr>
        <p:txBody>
          <a:bodyPr/>
          <a:lstStyle>
            <a:lvl1pPr marL="0" indent="0">
              <a:buNone/>
              <a:defRPr sz="1481"/>
            </a:lvl1pPr>
            <a:lvl2pPr marL="483626" indent="0">
              <a:buNone/>
              <a:defRPr sz="1269"/>
            </a:lvl2pPr>
            <a:lvl3pPr marL="967252" indent="0">
              <a:buNone/>
              <a:defRPr sz="1058"/>
            </a:lvl3pPr>
            <a:lvl4pPr marL="1450878" indent="0">
              <a:buNone/>
              <a:defRPr sz="952"/>
            </a:lvl4pPr>
            <a:lvl5pPr marL="1934505" indent="0">
              <a:buNone/>
              <a:defRPr sz="952"/>
            </a:lvl5pPr>
            <a:lvl6pPr marL="2418131" indent="0">
              <a:buNone/>
              <a:defRPr sz="952"/>
            </a:lvl6pPr>
            <a:lvl7pPr marL="2901757" indent="0">
              <a:buNone/>
              <a:defRPr sz="952"/>
            </a:lvl7pPr>
            <a:lvl8pPr marL="3385383" indent="0">
              <a:buNone/>
              <a:defRPr sz="952"/>
            </a:lvl8pPr>
            <a:lvl9pPr marL="3869009" indent="0">
              <a:buNone/>
              <a:defRPr sz="952"/>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976360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6080CDD-645F-4AFD-BEB6-EA405F4E3F35}"/>
              </a:ext>
            </a:extLst>
          </p:cNvPr>
          <p:cNvSpPr>
            <a:spLocks noGrp="1"/>
          </p:cNvSpPr>
          <p:nvPr>
            <p:ph type="dt" sz="half" idx="10"/>
          </p:nvPr>
        </p:nvSpPr>
        <p:spPr/>
        <p:txBody>
          <a:bodyPr/>
          <a:lstStyle/>
          <a:p>
            <a:fld id="{39B81E7B-8756-44F4-8642-B05B2D9D1493}" type="datetime1">
              <a:rPr lang="en-US" smtClean="0"/>
              <a:t>10/6/2023</a:t>
            </a:fld>
            <a:endParaRPr lang="en-US"/>
          </a:p>
        </p:txBody>
      </p:sp>
      <p:sp>
        <p:nvSpPr>
          <p:cNvPr id="4" name="Footer Placeholder 3">
            <a:extLst>
              <a:ext uri="{FF2B5EF4-FFF2-40B4-BE49-F238E27FC236}">
                <a16:creationId xmlns:a16="http://schemas.microsoft.com/office/drawing/2014/main" id="{0145197B-488E-4FB8-A3DF-608136B91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99986-B43D-4579-9D8E-6A8279969EEE}"/>
              </a:ext>
            </a:extLst>
          </p:cNvPr>
          <p:cNvSpPr>
            <a:spLocks noGrp="1"/>
          </p:cNvSpPr>
          <p:nvPr>
            <p:ph type="sldNum" sz="quarter" idx="12"/>
          </p:nvPr>
        </p:nvSpPr>
        <p:spPr/>
        <p:txBody>
          <a:bodyPr/>
          <a:lstStyle/>
          <a:p>
            <a:fld id="{B5CD0AC2-C79A-48E9-9B8E-E78EAA98EDB7}" type="slidenum">
              <a:rPr lang="en-US" smtClean="0"/>
              <a:t>‹#›</a:t>
            </a:fld>
            <a:endParaRPr lang="en-US"/>
          </a:p>
        </p:txBody>
      </p:sp>
      <p:pic>
        <p:nvPicPr>
          <p:cNvPr id="6" name="Picture 5">
            <a:extLst>
              <a:ext uri="{FF2B5EF4-FFF2-40B4-BE49-F238E27FC236}">
                <a16:creationId xmlns:a16="http://schemas.microsoft.com/office/drawing/2014/main" id="{A05063FB-4224-4A07-9425-2E95A44BB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1156"/>
            <a:ext cx="130581" cy="1813719"/>
          </a:xfrm>
          <a:prstGeom prst="rect">
            <a:avLst/>
          </a:prstGeom>
        </p:spPr>
      </p:pic>
      <p:pic>
        <p:nvPicPr>
          <p:cNvPr id="8" name="Picture 7">
            <a:extLst>
              <a:ext uri="{FF2B5EF4-FFF2-40B4-BE49-F238E27FC236}">
                <a16:creationId xmlns:a16="http://schemas.microsoft.com/office/drawing/2014/main" id="{FD2AA7E4-6BFA-4E29-9215-1561B0B3B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366" y="6546849"/>
            <a:ext cx="1199559" cy="532880"/>
          </a:xfrm>
          <a:prstGeom prst="rect">
            <a:avLst/>
          </a:prstGeom>
        </p:spPr>
      </p:pic>
      <p:sp>
        <p:nvSpPr>
          <p:cNvPr id="9" name="Title 1">
            <a:extLst>
              <a:ext uri="{FF2B5EF4-FFF2-40B4-BE49-F238E27FC236}">
                <a16:creationId xmlns:a16="http://schemas.microsoft.com/office/drawing/2014/main" id="{D864C3B8-AD2F-4698-9687-CA715AB37D0C}"/>
              </a:ext>
            </a:extLst>
          </p:cNvPr>
          <p:cNvSpPr>
            <a:spLocks noGrp="1"/>
          </p:cNvSpPr>
          <p:nvPr>
            <p:ph type="title"/>
          </p:nvPr>
        </p:nvSpPr>
        <p:spPr>
          <a:xfrm>
            <a:off x="664994" y="386256"/>
            <a:ext cx="8342650" cy="1402274"/>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A0353F58-6F17-4604-BADF-65C06C0D3A7D}"/>
              </a:ext>
            </a:extLst>
          </p:cNvPr>
          <p:cNvSpPr>
            <a:spLocks noGrp="1"/>
          </p:cNvSpPr>
          <p:nvPr>
            <p:ph idx="1"/>
          </p:nvPr>
        </p:nvSpPr>
        <p:spPr>
          <a:xfrm>
            <a:off x="664994" y="1931274"/>
            <a:ext cx="8342650"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477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C3134-D999-49C9-A028-BB15DC28F6BD}" type="datetime1">
              <a:rPr lang="en-US" smtClean="0"/>
              <a:t>10/6/2023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195166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A734-DD97-446D-B171-95B991C9A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AE529-922B-47A7-9712-C2500472A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7F6EB-E9AF-441C-8D8E-917DB611AAB3}"/>
              </a:ext>
            </a:extLst>
          </p:cNvPr>
          <p:cNvSpPr>
            <a:spLocks noGrp="1"/>
          </p:cNvSpPr>
          <p:nvPr>
            <p:ph type="dt" sz="half" idx="10"/>
          </p:nvPr>
        </p:nvSpPr>
        <p:spPr/>
        <p:txBody>
          <a:bodyPr/>
          <a:lstStyle/>
          <a:p>
            <a:fld id="{71EA8999-1DFF-406A-83E1-DD279164D8B5}" type="datetime1">
              <a:rPr lang="en-US" smtClean="0"/>
              <a:t>10/6/2023</a:t>
            </a:fld>
            <a:endParaRPr lang="en-US"/>
          </a:p>
        </p:txBody>
      </p:sp>
      <p:sp>
        <p:nvSpPr>
          <p:cNvPr id="5" name="Footer Placeholder 4">
            <a:extLst>
              <a:ext uri="{FF2B5EF4-FFF2-40B4-BE49-F238E27FC236}">
                <a16:creationId xmlns:a16="http://schemas.microsoft.com/office/drawing/2014/main" id="{D45EC7D3-AED7-4897-9E1D-A6D173F20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F3EC8-6502-49D4-97E4-DA150E6D3764}"/>
              </a:ext>
            </a:extLst>
          </p:cNvPr>
          <p:cNvSpPr>
            <a:spLocks noGrp="1"/>
          </p:cNvSpPr>
          <p:nvPr>
            <p:ph type="sldNum" sz="quarter" idx="12"/>
          </p:nvPr>
        </p:nvSpPr>
        <p:spPr/>
        <p:txBody>
          <a:bodyPr/>
          <a:lstStyle/>
          <a:p>
            <a:fld id="{B9BEF6AE-41F2-41F6-B20B-B93113D88125}" type="slidenum">
              <a:rPr lang="en-US" smtClean="0"/>
              <a:t>‹#›</a:t>
            </a:fld>
            <a:endParaRPr lang="en-US"/>
          </a:p>
        </p:txBody>
      </p:sp>
    </p:spTree>
    <p:extLst>
      <p:ext uri="{BB962C8B-B14F-4D97-AF65-F5344CB8AC3E}">
        <p14:creationId xmlns:p14="http://schemas.microsoft.com/office/powerpoint/2010/main" val="2133547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02CD50-4236-4A22-9964-7478B6D13296}" type="datetime1">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3859353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627C767A-FA72-4D46-B918-531474B2DB0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9672638" cy="7254876"/>
          </a:xfrm>
          <a:prstGeom prst="rect">
            <a:avLst/>
          </a:prstGeom>
        </p:spPr>
      </p:pic>
      <p:sp>
        <p:nvSpPr>
          <p:cNvPr id="2" name="Title 1"/>
          <p:cNvSpPr>
            <a:spLocks noGrp="1"/>
          </p:cNvSpPr>
          <p:nvPr>
            <p:ph type="title"/>
          </p:nvPr>
        </p:nvSpPr>
        <p:spPr>
          <a:xfrm>
            <a:off x="2500731" y="386257"/>
            <a:ext cx="6506913" cy="1402274"/>
          </a:xfrm>
        </p:spPr>
        <p:txBody>
          <a:bodyPr/>
          <a:lstStyle/>
          <a:p>
            <a:r>
              <a:rPr lang="ko-KR" altLang="en-US" dirty="0"/>
              <a:t>마스터 제목 스타일 편집</a:t>
            </a:r>
            <a:endParaRPr lang="en-US" dirty="0"/>
          </a:p>
        </p:txBody>
      </p:sp>
      <p:sp>
        <p:nvSpPr>
          <p:cNvPr id="3" name="Date Placeholder 2"/>
          <p:cNvSpPr>
            <a:spLocks noGrp="1"/>
          </p:cNvSpPr>
          <p:nvPr>
            <p:ph type="dt" sz="half" idx="10"/>
          </p:nvPr>
        </p:nvSpPr>
        <p:spPr/>
        <p:txBody>
          <a:bodyPr/>
          <a:lstStyle/>
          <a:p>
            <a:fld id="{8AA155C3-AF78-4F4F-97F5-2FEB4B824784}" type="datetime1">
              <a:rPr lang="en-US" smtClean="0"/>
              <a:t>10/6/2023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4489FD0-501B-4C6F-9CB2-8996B7BF4EFE}" type="slidenum">
              <a:rPr lang="de-DE" smtClean="0"/>
              <a:t>‹#›</a:t>
            </a:fld>
            <a:endParaRPr lang="de-DE"/>
          </a:p>
        </p:txBody>
      </p:sp>
      <p:pic>
        <p:nvPicPr>
          <p:cNvPr id="7" name="Picture 14">
            <a:extLst>
              <a:ext uri="{FF2B5EF4-FFF2-40B4-BE49-F238E27FC236}">
                <a16:creationId xmlns:a16="http://schemas.microsoft.com/office/drawing/2014/main" id="{6702414E-0215-6F46-9992-5859EE3A4D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7822" y="241831"/>
            <a:ext cx="1970747" cy="657177"/>
          </a:xfrm>
          <a:prstGeom prst="rect">
            <a:avLst/>
          </a:prstGeom>
        </p:spPr>
      </p:pic>
    </p:spTree>
    <p:extLst>
      <p:ext uri="{BB962C8B-B14F-4D97-AF65-F5344CB8AC3E}">
        <p14:creationId xmlns:p14="http://schemas.microsoft.com/office/powerpoint/2010/main" val="1998242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83D0B1-8261-4270-9F79-FB0DE6B2837A}" type="datetimeFigureOut">
              <a:rPr lang="es-MX" smtClean="0"/>
              <a:t>06/10/2023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421207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3D0B1-8261-4270-9F79-FB0DE6B2837A}" type="datetimeFigureOut">
              <a:rPr lang="es-MX" smtClean="0"/>
              <a:t>06/10/2023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2456069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Content Placeholder 2"/>
          <p:cNvSpPr>
            <a:spLocks noGrp="1"/>
          </p:cNvSpPr>
          <p:nvPr>
            <p:ph idx="1"/>
          </p:nvPr>
        </p:nvSpPr>
        <p:spPr>
          <a:xfrm>
            <a:off x="4112131" y="1044569"/>
            <a:ext cx="4896773" cy="5155663"/>
          </a:xfrm>
        </p:spPr>
        <p:txBody>
          <a:bodyPr/>
          <a:lstStyle>
            <a:lvl1pPr>
              <a:defRPr sz="3385"/>
            </a:lvl1pPr>
            <a:lvl2pPr>
              <a:defRPr sz="2962"/>
            </a:lvl2pPr>
            <a:lvl3pPr>
              <a:defRPr sz="2539"/>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F883D0B1-8261-4270-9F79-FB0DE6B2837A}" type="datetimeFigureOut">
              <a:rPr lang="es-MX" smtClean="0"/>
              <a:t>06/10/2023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3060174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6253" y="483658"/>
            <a:ext cx="3119678" cy="1692804"/>
          </a:xfrm>
        </p:spPr>
        <p:txBody>
          <a:bodyPr anchor="b"/>
          <a:lstStyle>
            <a:lvl1pPr>
              <a:defRPr sz="3385"/>
            </a:lvl1pPr>
          </a:lstStyle>
          <a:p>
            <a:r>
              <a:rPr lang="en-US"/>
              <a:t>Click to edit Master title style</a:t>
            </a:r>
            <a:endParaRPr lang="en-US" dirty="0"/>
          </a:p>
        </p:txBody>
      </p:sp>
      <p:sp>
        <p:nvSpPr>
          <p:cNvPr id="3" name="Picture Placeholder 2"/>
          <p:cNvSpPr>
            <a:spLocks noGrp="1" noChangeAspect="1"/>
          </p:cNvSpPr>
          <p:nvPr>
            <p:ph type="pic" idx="1"/>
          </p:nvPr>
        </p:nvSpPr>
        <p:spPr>
          <a:xfrm>
            <a:off x="4112131" y="1044569"/>
            <a:ext cx="4896773" cy="5155663"/>
          </a:xfrm>
        </p:spPr>
        <p:txBody>
          <a:bodyPr anchor="t"/>
          <a:lstStyle>
            <a:lvl1pPr marL="0" indent="0">
              <a:buNone/>
              <a:defRPr sz="3385"/>
            </a:lvl1pPr>
            <a:lvl2pPr marL="483626" indent="0">
              <a:buNone/>
              <a:defRPr sz="2962"/>
            </a:lvl2pPr>
            <a:lvl3pPr marL="967252" indent="0">
              <a:buNone/>
              <a:defRPr sz="2539"/>
            </a:lvl3pPr>
            <a:lvl4pPr marL="1450878" indent="0">
              <a:buNone/>
              <a:defRPr sz="2116"/>
            </a:lvl4pPr>
            <a:lvl5pPr marL="1934505" indent="0">
              <a:buNone/>
              <a:defRPr sz="2116"/>
            </a:lvl5pPr>
            <a:lvl6pPr marL="2418131" indent="0">
              <a:buNone/>
              <a:defRPr sz="2116"/>
            </a:lvl6pPr>
            <a:lvl7pPr marL="2901757" indent="0">
              <a:buNone/>
              <a:defRPr sz="2116"/>
            </a:lvl7pPr>
            <a:lvl8pPr marL="3385383" indent="0">
              <a:buNone/>
              <a:defRPr sz="2116"/>
            </a:lvl8pPr>
            <a:lvl9pPr marL="3869009" indent="0">
              <a:buNone/>
              <a:defRPr sz="2116"/>
            </a:lvl9pPr>
          </a:lstStyle>
          <a:p>
            <a:r>
              <a:rPr lang="en-US"/>
              <a:t>Click icon to add picture</a:t>
            </a:r>
            <a:endParaRPr lang="en-US" dirty="0"/>
          </a:p>
        </p:txBody>
      </p:sp>
      <p:sp>
        <p:nvSpPr>
          <p:cNvPr id="4" name="Text Placeholder 3"/>
          <p:cNvSpPr>
            <a:spLocks noGrp="1"/>
          </p:cNvSpPr>
          <p:nvPr>
            <p:ph type="body" sz="half" idx="2"/>
          </p:nvPr>
        </p:nvSpPr>
        <p:spPr>
          <a:xfrm>
            <a:off x="666253" y="2176463"/>
            <a:ext cx="3119678" cy="4032166"/>
          </a:xfrm>
        </p:spPr>
        <p:txBody>
          <a:bodyPr/>
          <a:lstStyle>
            <a:lvl1pPr marL="0" indent="0">
              <a:buNone/>
              <a:defRPr sz="1692"/>
            </a:lvl1pPr>
            <a:lvl2pPr marL="483626" indent="0">
              <a:buNone/>
              <a:defRPr sz="1481"/>
            </a:lvl2pPr>
            <a:lvl3pPr marL="967252" indent="0">
              <a:buNone/>
              <a:defRPr sz="1269"/>
            </a:lvl3pPr>
            <a:lvl4pPr marL="1450878" indent="0">
              <a:buNone/>
              <a:defRPr sz="1058"/>
            </a:lvl4pPr>
            <a:lvl5pPr marL="1934505" indent="0">
              <a:buNone/>
              <a:defRPr sz="1058"/>
            </a:lvl5pPr>
            <a:lvl6pPr marL="2418131" indent="0">
              <a:buNone/>
              <a:defRPr sz="1058"/>
            </a:lvl6pPr>
            <a:lvl7pPr marL="2901757" indent="0">
              <a:buNone/>
              <a:defRPr sz="1058"/>
            </a:lvl7pPr>
            <a:lvl8pPr marL="3385383" indent="0">
              <a:buNone/>
              <a:defRPr sz="1058"/>
            </a:lvl8pPr>
            <a:lvl9pPr marL="3869009"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F883D0B1-8261-4270-9F79-FB0DE6B2837A}" type="datetimeFigureOut">
              <a:rPr lang="es-MX" smtClean="0"/>
              <a:t>06/10/2023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379877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0.xml"/><Relationship Id="rId1" Type="http://schemas.openxmlformats.org/officeDocument/2006/relationships/slideLayout" Target="../slideLayouts/slideLayout55.xml"/><Relationship Id="rId4" Type="http://schemas.openxmlformats.org/officeDocument/2006/relationships/image" Target="../media/image2.emf"/></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5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4.xml"/><Relationship Id="rId1" Type="http://schemas.openxmlformats.org/officeDocument/2006/relationships/slideLayout" Target="../slideLayouts/slideLayout59.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2.emf"/><Relationship Id="rId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6"/>
            <a:ext cx="834265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4994" y="6724196"/>
            <a:ext cx="2176344"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F883D0B1-8261-4270-9F79-FB0DE6B2837A}" type="datetimeFigureOut">
              <a:rPr lang="es-MX" smtClean="0"/>
              <a:t>06/10/2023</a:t>
            </a:fld>
            <a:endParaRPr lang="es-MX"/>
          </a:p>
        </p:txBody>
      </p:sp>
      <p:sp>
        <p:nvSpPr>
          <p:cNvPr id="5" name="Footer Placeholder 4"/>
          <p:cNvSpPr>
            <a:spLocks noGrp="1"/>
          </p:cNvSpPr>
          <p:nvPr>
            <p:ph type="ftr" sz="quarter" idx="3"/>
          </p:nvPr>
        </p:nvSpPr>
        <p:spPr>
          <a:xfrm>
            <a:off x="3204062" y="6724196"/>
            <a:ext cx="3264515"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831300" y="6724196"/>
            <a:ext cx="2176344"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16B14E35-3B5E-4041-89C3-0820A63A17DE}" type="slidenum">
              <a:rPr lang="es-MX" smtClean="0"/>
              <a:t>‹#›</a:t>
            </a:fld>
            <a:endParaRPr lang="es-MX"/>
          </a:p>
        </p:txBody>
      </p:sp>
    </p:spTree>
    <p:extLst>
      <p:ext uri="{BB962C8B-B14F-4D97-AF65-F5344CB8AC3E}">
        <p14:creationId xmlns:p14="http://schemas.microsoft.com/office/powerpoint/2010/main" val="37615427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77" r:id="rId5"/>
    <p:sldLayoutId id="2147483775" r:id="rId6"/>
    <p:sldLayoutId id="2147483776" r:id="rId7"/>
    <p:sldLayoutId id="2147483731" r:id="rId8"/>
    <p:sldLayoutId id="2147483732" r:id="rId9"/>
    <p:sldLayoutId id="2147483733" r:id="rId10"/>
    <p:sldLayoutId id="2147483734" r:id="rId11"/>
  </p:sldLayoutIdLst>
  <p:txStyles>
    <p:titleStyle>
      <a:lvl1pPr algn="l" defTabSz="967252" rtl="0" eaLnBrk="1" latinLnBrk="0" hangingPunct="1">
        <a:lnSpc>
          <a:spcPct val="90000"/>
        </a:lnSpc>
        <a:spcBef>
          <a:spcPct val="0"/>
        </a:spcBef>
        <a:buNone/>
        <a:defRPr sz="4654" kern="1200">
          <a:solidFill>
            <a:schemeClr val="tx1"/>
          </a:solidFill>
          <a:latin typeface="+mj-lt"/>
          <a:ea typeface="+mj-ea"/>
          <a:cs typeface="+mj-cs"/>
        </a:defRPr>
      </a:lvl1pPr>
    </p:titleStyle>
    <p:bodyStyle>
      <a:lvl1pPr marL="241813" indent="-241813" algn="l" defTabSz="967252"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439" indent="-241813" algn="l" defTabSz="967252"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065" indent="-241813" algn="l" defTabSz="967252"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69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318"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59944"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570"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196"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082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9"/>
            <a:ext cx="8342650" cy="1402274"/>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ko-KR" altLang="en-US"/>
              <a:t>마스터 텍스트 스타일 편집
둘째 수준
셋째 수준
넷째 수준
다섯째 수준</a:t>
            </a:r>
            <a:endParaRPr lang="en-US"/>
          </a:p>
        </p:txBody>
      </p:sp>
      <p:sp>
        <p:nvSpPr>
          <p:cNvPr id="4" name="Date Placeholder 3"/>
          <p:cNvSpPr>
            <a:spLocks noGrp="1"/>
          </p:cNvSpPr>
          <p:nvPr>
            <p:ph type="dt" sz="half" idx="2"/>
          </p:nvPr>
        </p:nvSpPr>
        <p:spPr>
          <a:xfrm>
            <a:off x="664994" y="6724198"/>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77C2C1F3-4081-445C-B99F-8908C5D1760E}" type="datetime1">
              <a:rPr lang="en-US" smtClean="0"/>
              <a:t>10/6/2023</a:t>
            </a:fld>
            <a:endParaRPr lang="de-DE"/>
          </a:p>
        </p:txBody>
      </p:sp>
      <p:sp>
        <p:nvSpPr>
          <p:cNvPr id="5" name="Footer Placeholder 4"/>
          <p:cNvSpPr>
            <a:spLocks noGrp="1"/>
          </p:cNvSpPr>
          <p:nvPr>
            <p:ph type="ftr" sz="quarter" idx="3"/>
          </p:nvPr>
        </p:nvSpPr>
        <p:spPr>
          <a:xfrm>
            <a:off x="3204062" y="6724198"/>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831300" y="6724198"/>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A4489FD0-501B-4C6F-9CB2-8996B7BF4EFE}" type="slidenum">
              <a:rPr lang="de-DE" smtClean="0"/>
              <a:t>‹#›</a:t>
            </a:fld>
            <a:endParaRPr lang="de-DE"/>
          </a:p>
        </p:txBody>
      </p:sp>
      <p:pic>
        <p:nvPicPr>
          <p:cNvPr id="7" name="Picture 6" descr="wmo2016_powerpoint_standard_v2-2.jpg">
            <a:extLst>
              <a:ext uri="{FF2B5EF4-FFF2-40B4-BE49-F238E27FC236}">
                <a16:creationId xmlns:a16="http://schemas.microsoft.com/office/drawing/2014/main" id="{FB91C03D-91BE-624B-974D-0EBBDBF308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1699"/>
          <a:stretch/>
        </p:blipFill>
        <p:spPr>
          <a:xfrm>
            <a:off x="0" y="5449824"/>
            <a:ext cx="174645" cy="1813719"/>
          </a:xfrm>
          <a:prstGeom prst="rect">
            <a:avLst/>
          </a:prstGeom>
        </p:spPr>
      </p:pic>
      <p:pic>
        <p:nvPicPr>
          <p:cNvPr id="8" name="Picture 14">
            <a:extLst>
              <a:ext uri="{FF2B5EF4-FFF2-40B4-BE49-F238E27FC236}">
                <a16:creationId xmlns:a16="http://schemas.microsoft.com/office/drawing/2014/main" id="{BE1D9656-4715-D148-9A59-0AEF9180AB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5251" y="6395607"/>
            <a:ext cx="1970747" cy="657177"/>
          </a:xfrm>
          <a:prstGeom prst="rect">
            <a:avLst/>
          </a:prstGeom>
        </p:spPr>
      </p:pic>
    </p:spTree>
    <p:extLst>
      <p:ext uri="{BB962C8B-B14F-4D97-AF65-F5344CB8AC3E}">
        <p14:creationId xmlns:p14="http://schemas.microsoft.com/office/powerpoint/2010/main" val="1966472219"/>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B3639-E927-4E16-91D1-6D69AC287FC8}"/>
              </a:ext>
            </a:extLst>
          </p:cNvPr>
          <p:cNvSpPr>
            <a:spLocks noGrp="1"/>
          </p:cNvSpPr>
          <p:nvPr>
            <p:ph type="title"/>
          </p:nvPr>
        </p:nvSpPr>
        <p:spPr>
          <a:xfrm>
            <a:off x="664994" y="386256"/>
            <a:ext cx="8342650" cy="1402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B0EC7-5E7E-406C-83F0-C262CD987ED1}"/>
              </a:ext>
            </a:extLst>
          </p:cNvPr>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C8295-106C-4E4A-89C2-5ACFBCDA519E}"/>
              </a:ext>
            </a:extLst>
          </p:cNvPr>
          <p:cNvSpPr>
            <a:spLocks noGrp="1"/>
          </p:cNvSpPr>
          <p:nvPr>
            <p:ph type="dt" sz="half" idx="2"/>
          </p:nvPr>
        </p:nvSpPr>
        <p:spPr>
          <a:xfrm>
            <a:off x="664994" y="6724196"/>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66AD13CA-1CED-47F2-BC53-972BB2EBBA02}" type="datetime1">
              <a:rPr lang="en-US" smtClean="0"/>
              <a:t>10/6/2023</a:t>
            </a:fld>
            <a:endParaRPr lang="en-US"/>
          </a:p>
        </p:txBody>
      </p:sp>
      <p:sp>
        <p:nvSpPr>
          <p:cNvPr id="5" name="Footer Placeholder 4">
            <a:extLst>
              <a:ext uri="{FF2B5EF4-FFF2-40B4-BE49-F238E27FC236}">
                <a16:creationId xmlns:a16="http://schemas.microsoft.com/office/drawing/2014/main" id="{88451698-7B83-4247-B8B3-95C265DED133}"/>
              </a:ext>
            </a:extLst>
          </p:cNvPr>
          <p:cNvSpPr>
            <a:spLocks noGrp="1"/>
          </p:cNvSpPr>
          <p:nvPr>
            <p:ph type="ftr" sz="quarter" idx="3"/>
          </p:nvPr>
        </p:nvSpPr>
        <p:spPr>
          <a:xfrm>
            <a:off x="3204062" y="6724196"/>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F0EC3-E1B6-4010-8E92-8627326FAC97}"/>
              </a:ext>
            </a:extLst>
          </p:cNvPr>
          <p:cNvSpPr>
            <a:spLocks noGrp="1"/>
          </p:cNvSpPr>
          <p:nvPr>
            <p:ph type="sldNum" sz="quarter" idx="4"/>
          </p:nvPr>
        </p:nvSpPr>
        <p:spPr>
          <a:xfrm>
            <a:off x="6831300" y="6724196"/>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B9BEF6AE-41F2-41F6-B20B-B93113D88125}" type="slidenum">
              <a:rPr lang="en-US" smtClean="0"/>
              <a:t>‹#›</a:t>
            </a:fld>
            <a:endParaRPr lang="en-US"/>
          </a:p>
        </p:txBody>
      </p:sp>
    </p:spTree>
    <p:extLst>
      <p:ext uri="{BB962C8B-B14F-4D97-AF65-F5344CB8AC3E}">
        <p14:creationId xmlns:p14="http://schemas.microsoft.com/office/powerpoint/2010/main" val="1278810861"/>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3632" y="290531"/>
            <a:ext cx="8705374" cy="12091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83632" y="1692806"/>
            <a:ext cx="8705374" cy="4787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32057" y="6724196"/>
            <a:ext cx="2256949"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9824"/>
            <a:ext cx="2103799" cy="1813719"/>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5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7"/>
            <a:ext cx="834265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4994" y="6724197"/>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40164DC1-C753-4216-B6D4-0972D435DB8A}" type="datetime1">
              <a:rPr lang="en-US" smtClean="0"/>
              <a:t>10/6/2023</a:t>
            </a:fld>
            <a:endParaRPr lang="en-US"/>
          </a:p>
        </p:txBody>
      </p:sp>
      <p:sp>
        <p:nvSpPr>
          <p:cNvPr id="5" name="Footer Placeholder 4"/>
          <p:cNvSpPr>
            <a:spLocks noGrp="1"/>
          </p:cNvSpPr>
          <p:nvPr>
            <p:ph type="ftr" sz="quarter" idx="3"/>
          </p:nvPr>
        </p:nvSpPr>
        <p:spPr>
          <a:xfrm>
            <a:off x="3204062" y="6724197"/>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31300" y="6724197"/>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8BC48340-937E-4049-9F8C-1FD4932D35E1}" type="slidenum">
              <a:rPr lang="en-US" smtClean="0"/>
              <a:t>‹#›</a:t>
            </a:fld>
            <a:endParaRPr lang="en-US"/>
          </a:p>
        </p:txBody>
      </p:sp>
    </p:spTree>
    <p:extLst>
      <p:ext uri="{BB962C8B-B14F-4D97-AF65-F5344CB8AC3E}">
        <p14:creationId xmlns:p14="http://schemas.microsoft.com/office/powerpoint/2010/main" val="758122530"/>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7"/>
            <a:ext cx="8342650" cy="1402274"/>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2"/>
          </p:nvPr>
        </p:nvSpPr>
        <p:spPr>
          <a:xfrm>
            <a:off x="664994" y="6724197"/>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7C8CDECA-30D1-4F5D-B5BD-032186A93025}" type="datetime1">
              <a:rPr lang="en-US" smtClean="0"/>
              <a:t>10/6/2023</a:t>
            </a:fld>
            <a:endParaRPr lang="de-DE"/>
          </a:p>
        </p:txBody>
      </p:sp>
      <p:sp>
        <p:nvSpPr>
          <p:cNvPr id="5" name="Footer Placeholder 4"/>
          <p:cNvSpPr>
            <a:spLocks noGrp="1"/>
          </p:cNvSpPr>
          <p:nvPr>
            <p:ph type="ftr" sz="quarter" idx="3"/>
          </p:nvPr>
        </p:nvSpPr>
        <p:spPr>
          <a:xfrm>
            <a:off x="3204062" y="6724197"/>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831300" y="6724197"/>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A4489FD0-501B-4C6F-9CB2-8996B7BF4EFE}" type="slidenum">
              <a:rPr lang="de-DE" smtClean="0"/>
              <a:t>‹#›</a:t>
            </a:fld>
            <a:endParaRPr lang="de-DE"/>
          </a:p>
        </p:txBody>
      </p:sp>
      <p:pic>
        <p:nvPicPr>
          <p:cNvPr id="7" name="Picture 6" descr="wmo2016_powerpoint_standard_v2-2.jpg">
            <a:extLst>
              <a:ext uri="{FF2B5EF4-FFF2-40B4-BE49-F238E27FC236}">
                <a16:creationId xmlns:a16="http://schemas.microsoft.com/office/drawing/2014/main" id="{FB91C03D-91BE-624B-974D-0EBBDBF3088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5449824"/>
            <a:ext cx="174645" cy="1813719"/>
          </a:xfrm>
          <a:prstGeom prst="rect">
            <a:avLst/>
          </a:prstGeom>
        </p:spPr>
      </p:pic>
      <p:pic>
        <p:nvPicPr>
          <p:cNvPr id="8" name="Picture 14">
            <a:extLst>
              <a:ext uri="{FF2B5EF4-FFF2-40B4-BE49-F238E27FC236}">
                <a16:creationId xmlns:a16="http://schemas.microsoft.com/office/drawing/2014/main" id="{BE1D9656-4715-D148-9A59-0AEF9180AB8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5251" y="6395607"/>
            <a:ext cx="1970747" cy="657177"/>
          </a:xfrm>
          <a:prstGeom prst="rect">
            <a:avLst/>
          </a:prstGeom>
        </p:spPr>
      </p:pic>
    </p:spTree>
    <p:extLst>
      <p:ext uri="{BB962C8B-B14F-4D97-AF65-F5344CB8AC3E}">
        <p14:creationId xmlns:p14="http://schemas.microsoft.com/office/powerpoint/2010/main" val="1966472219"/>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6"/>
            <a:ext cx="834265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4994" y="6724196"/>
            <a:ext cx="2176344"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77C2C1F3-4081-445C-B99F-8908C5D1760E}" type="datetime1">
              <a:rPr lang="en-US" smtClean="0"/>
              <a:t>10/6/2023</a:t>
            </a:fld>
            <a:endParaRPr lang="de-DE"/>
          </a:p>
        </p:txBody>
      </p:sp>
      <p:sp>
        <p:nvSpPr>
          <p:cNvPr id="5" name="Footer Placeholder 4"/>
          <p:cNvSpPr>
            <a:spLocks noGrp="1"/>
          </p:cNvSpPr>
          <p:nvPr>
            <p:ph type="ftr" sz="quarter" idx="3"/>
          </p:nvPr>
        </p:nvSpPr>
        <p:spPr>
          <a:xfrm>
            <a:off x="3204062" y="6724196"/>
            <a:ext cx="3264515"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831300" y="6724196"/>
            <a:ext cx="2176344"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108288061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l" defTabSz="967252" rtl="0" eaLnBrk="1" latinLnBrk="0" hangingPunct="1">
        <a:lnSpc>
          <a:spcPct val="90000"/>
        </a:lnSpc>
        <a:spcBef>
          <a:spcPct val="0"/>
        </a:spcBef>
        <a:buNone/>
        <a:defRPr sz="4654" kern="1200">
          <a:solidFill>
            <a:schemeClr val="tx1"/>
          </a:solidFill>
          <a:latin typeface="+mj-lt"/>
          <a:ea typeface="+mj-ea"/>
          <a:cs typeface="+mj-cs"/>
        </a:defRPr>
      </a:lvl1pPr>
    </p:titleStyle>
    <p:bodyStyle>
      <a:lvl1pPr marL="241813" indent="-241813" algn="l" defTabSz="967252"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439" indent="-241813" algn="l" defTabSz="967252"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065" indent="-241813" algn="l" defTabSz="967252"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69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318"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59944"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570"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196"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082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6"/>
            <a:ext cx="834265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4994" y="6724196"/>
            <a:ext cx="2176344"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77C2C1F3-4081-445C-B99F-8908C5D1760E}" type="datetime1">
              <a:rPr lang="en-US" smtClean="0"/>
              <a:t>10/6/2023</a:t>
            </a:fld>
            <a:endParaRPr lang="de-DE"/>
          </a:p>
        </p:txBody>
      </p:sp>
      <p:sp>
        <p:nvSpPr>
          <p:cNvPr id="5" name="Footer Placeholder 4"/>
          <p:cNvSpPr>
            <a:spLocks noGrp="1"/>
          </p:cNvSpPr>
          <p:nvPr>
            <p:ph type="ftr" sz="quarter" idx="3"/>
          </p:nvPr>
        </p:nvSpPr>
        <p:spPr>
          <a:xfrm>
            <a:off x="3204062" y="6724196"/>
            <a:ext cx="3264515"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831300" y="6724196"/>
            <a:ext cx="2176344"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A4489FD0-501B-4C6F-9CB2-8996B7BF4EFE}" type="slidenum">
              <a:rPr lang="de-DE" smtClean="0"/>
              <a:t>‹#›</a:t>
            </a:fld>
            <a:endParaRPr lang="de-DE"/>
          </a:p>
        </p:txBody>
      </p:sp>
      <p:pic>
        <p:nvPicPr>
          <p:cNvPr id="7" name="Picture 6" descr="wmo2016_powerpoint_standard_v2-2.jpg">
            <a:extLst>
              <a:ext uri="{FF2B5EF4-FFF2-40B4-BE49-F238E27FC236}">
                <a16:creationId xmlns:a16="http://schemas.microsoft.com/office/drawing/2014/main" id="{2A0D440B-9E23-6F70-134B-8EEF983A31C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91699"/>
          <a:stretch/>
        </p:blipFill>
        <p:spPr>
          <a:xfrm>
            <a:off x="1" y="5449825"/>
            <a:ext cx="174645" cy="1813719"/>
          </a:xfrm>
          <a:prstGeom prst="rect">
            <a:avLst/>
          </a:prstGeom>
        </p:spPr>
      </p:pic>
      <p:pic>
        <p:nvPicPr>
          <p:cNvPr id="8" name="Picture 14">
            <a:extLst>
              <a:ext uri="{FF2B5EF4-FFF2-40B4-BE49-F238E27FC236}">
                <a16:creationId xmlns:a16="http://schemas.microsoft.com/office/drawing/2014/main" id="{38887469-BE19-7226-028B-99569A61C08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55251" y="6395608"/>
            <a:ext cx="1970747" cy="657177"/>
          </a:xfrm>
          <a:prstGeom prst="rect">
            <a:avLst/>
          </a:prstGeom>
        </p:spPr>
      </p:pic>
    </p:spTree>
    <p:extLst>
      <p:ext uri="{BB962C8B-B14F-4D97-AF65-F5344CB8AC3E}">
        <p14:creationId xmlns:p14="http://schemas.microsoft.com/office/powerpoint/2010/main" val="6156410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l" defTabSz="967252" rtl="0" eaLnBrk="1" latinLnBrk="0" hangingPunct="1">
        <a:lnSpc>
          <a:spcPct val="90000"/>
        </a:lnSpc>
        <a:spcBef>
          <a:spcPct val="0"/>
        </a:spcBef>
        <a:buNone/>
        <a:defRPr sz="4654" kern="1200">
          <a:solidFill>
            <a:schemeClr val="tx1"/>
          </a:solidFill>
          <a:latin typeface="+mj-lt"/>
          <a:ea typeface="+mj-ea"/>
          <a:cs typeface="+mj-cs"/>
        </a:defRPr>
      </a:lvl1pPr>
    </p:titleStyle>
    <p:bodyStyle>
      <a:lvl1pPr marL="241813" indent="-241813" algn="l" defTabSz="967252"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439" indent="-241813" algn="l" defTabSz="967252"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065" indent="-241813" algn="l" defTabSz="967252"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69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318"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59944"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570"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196"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082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6"/>
            <a:ext cx="834265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4994" y="6724196"/>
            <a:ext cx="2176344"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77C2C1F3-4081-445C-B99F-8908C5D1760E}" type="datetime1">
              <a:rPr lang="en-US" smtClean="0"/>
              <a:t>10/6/2023</a:t>
            </a:fld>
            <a:endParaRPr lang="de-DE"/>
          </a:p>
        </p:txBody>
      </p:sp>
      <p:sp>
        <p:nvSpPr>
          <p:cNvPr id="5" name="Footer Placeholder 4"/>
          <p:cNvSpPr>
            <a:spLocks noGrp="1"/>
          </p:cNvSpPr>
          <p:nvPr>
            <p:ph type="ftr" sz="quarter" idx="3"/>
          </p:nvPr>
        </p:nvSpPr>
        <p:spPr>
          <a:xfrm>
            <a:off x="3204062" y="6724196"/>
            <a:ext cx="3264515"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831300" y="6724196"/>
            <a:ext cx="2176344"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158037155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685" r:id="rId13"/>
  </p:sldLayoutIdLst>
  <p:hf hdr="0" ftr="0" dt="0"/>
  <p:txStyles>
    <p:titleStyle>
      <a:lvl1pPr algn="l" defTabSz="967252" rtl="0" eaLnBrk="1" latinLnBrk="0" hangingPunct="1">
        <a:lnSpc>
          <a:spcPct val="90000"/>
        </a:lnSpc>
        <a:spcBef>
          <a:spcPct val="0"/>
        </a:spcBef>
        <a:buNone/>
        <a:defRPr sz="4654" kern="1200">
          <a:solidFill>
            <a:schemeClr val="tx1"/>
          </a:solidFill>
          <a:latin typeface="+mj-lt"/>
          <a:ea typeface="+mj-ea"/>
          <a:cs typeface="+mj-cs"/>
        </a:defRPr>
      </a:lvl1pPr>
    </p:titleStyle>
    <p:bodyStyle>
      <a:lvl1pPr marL="241813" indent="-241813" algn="l" defTabSz="967252"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439" indent="-241813" algn="l" defTabSz="967252"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065" indent="-241813" algn="l" defTabSz="967252"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69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318"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59944"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570"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196"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082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9"/>
            <a:ext cx="8342650" cy="1402274"/>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ko-KR" altLang="en-US"/>
              <a:t>마스터 텍스트 스타일 편집
둘째 수준
셋째 수준
넷째 수준
다섯째 수준</a:t>
            </a:r>
            <a:endParaRPr lang="en-US"/>
          </a:p>
        </p:txBody>
      </p:sp>
      <p:sp>
        <p:nvSpPr>
          <p:cNvPr id="4" name="Date Placeholder 3"/>
          <p:cNvSpPr>
            <a:spLocks noGrp="1"/>
          </p:cNvSpPr>
          <p:nvPr>
            <p:ph type="dt" sz="half" idx="2"/>
          </p:nvPr>
        </p:nvSpPr>
        <p:spPr>
          <a:xfrm>
            <a:off x="664994" y="6724198"/>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46242D68-2829-4314-8451-A55CA81E14B5}" type="datetime1">
              <a:rPr lang="en-US" smtClean="0"/>
              <a:t>10/6/2023</a:t>
            </a:fld>
            <a:endParaRPr lang="de-DE"/>
          </a:p>
        </p:txBody>
      </p:sp>
      <p:sp>
        <p:nvSpPr>
          <p:cNvPr id="5" name="Footer Placeholder 4"/>
          <p:cNvSpPr>
            <a:spLocks noGrp="1"/>
          </p:cNvSpPr>
          <p:nvPr>
            <p:ph type="ftr" sz="quarter" idx="3"/>
          </p:nvPr>
        </p:nvSpPr>
        <p:spPr>
          <a:xfrm>
            <a:off x="3204062" y="6724198"/>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831300" y="6724198"/>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A4489FD0-501B-4C6F-9CB2-8996B7BF4EFE}" type="slidenum">
              <a:rPr lang="de-DE" smtClean="0"/>
              <a:t>‹#›</a:t>
            </a:fld>
            <a:endParaRPr lang="de-DE"/>
          </a:p>
        </p:txBody>
      </p:sp>
      <p:pic>
        <p:nvPicPr>
          <p:cNvPr id="7" name="Picture 6" descr="wmo2016_powerpoint_standard_v2-2.jpg">
            <a:extLst>
              <a:ext uri="{FF2B5EF4-FFF2-40B4-BE49-F238E27FC236}">
                <a16:creationId xmlns:a16="http://schemas.microsoft.com/office/drawing/2014/main" id="{FB91C03D-91BE-624B-974D-0EBBDBF3088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5449824"/>
            <a:ext cx="174645" cy="1813719"/>
          </a:xfrm>
          <a:prstGeom prst="rect">
            <a:avLst/>
          </a:prstGeom>
        </p:spPr>
      </p:pic>
      <p:pic>
        <p:nvPicPr>
          <p:cNvPr id="8" name="Picture 14">
            <a:extLst>
              <a:ext uri="{FF2B5EF4-FFF2-40B4-BE49-F238E27FC236}">
                <a16:creationId xmlns:a16="http://schemas.microsoft.com/office/drawing/2014/main" id="{BE1D9656-4715-D148-9A59-0AEF9180AB8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55251" y="6395607"/>
            <a:ext cx="1970747" cy="657177"/>
          </a:xfrm>
          <a:prstGeom prst="rect">
            <a:avLst/>
          </a:prstGeom>
        </p:spPr>
      </p:pic>
    </p:spTree>
    <p:extLst>
      <p:ext uri="{BB962C8B-B14F-4D97-AF65-F5344CB8AC3E}">
        <p14:creationId xmlns:p14="http://schemas.microsoft.com/office/powerpoint/2010/main" val="1966472219"/>
      </p:ext>
    </p:extLst>
  </p:cSld>
  <p:clrMap bg1="lt1" tx1="dk1" bg2="lt2" tx2="dk2" accent1="accent1" accent2="accent2" accent3="accent3" accent4="accent4" accent5="accent5" accent6="accent6" hlink="hlink" folHlink="folHlink"/>
  <p:sldLayoutIdLst>
    <p:sldLayoutId id="2147483703" r:id="rId1"/>
    <p:sldLayoutId id="214748370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6"/>
            <a:ext cx="834265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4994" y="6724197"/>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F883D0B1-8261-4270-9F79-FB0DE6B2837A}" type="datetimeFigureOut">
              <a:rPr lang="es-MX" smtClean="0"/>
              <a:t>06/10/2023</a:t>
            </a:fld>
            <a:endParaRPr lang="es-MX"/>
          </a:p>
        </p:txBody>
      </p:sp>
      <p:sp>
        <p:nvSpPr>
          <p:cNvPr id="5" name="Footer Placeholder 4"/>
          <p:cNvSpPr>
            <a:spLocks noGrp="1"/>
          </p:cNvSpPr>
          <p:nvPr>
            <p:ph type="ftr" sz="quarter" idx="3"/>
          </p:nvPr>
        </p:nvSpPr>
        <p:spPr>
          <a:xfrm>
            <a:off x="3204062" y="6724197"/>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831300" y="6724197"/>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16B14E35-3B5E-4041-89C3-0820A63A17DE}" type="slidenum">
              <a:rPr lang="es-MX" smtClean="0"/>
              <a:t>‹#›</a:t>
            </a:fld>
            <a:endParaRPr lang="es-MX"/>
          </a:p>
        </p:txBody>
      </p:sp>
    </p:spTree>
    <p:extLst>
      <p:ext uri="{BB962C8B-B14F-4D97-AF65-F5344CB8AC3E}">
        <p14:creationId xmlns:p14="http://schemas.microsoft.com/office/powerpoint/2010/main" val="3761542764"/>
      </p:ext>
    </p:extLst>
  </p:cSld>
  <p:clrMap bg1="lt1" tx1="dk1" bg2="lt2" tx2="dk2" accent1="accent1" accent2="accent2" accent3="accent3" accent4="accent4" accent5="accent5" accent6="accent6" hlink="hlink" folHlink="folHlink"/>
  <p:sldLayoutIdLst>
    <p:sldLayoutId id="2147483773" r:id="rId1"/>
  </p:sldLayoutIdLst>
  <p:txStyles>
    <p:titleStyle>
      <a:lvl1pPr algn="l" defTabSz="967252" rtl="0" eaLnBrk="1" latinLnBrk="0" hangingPunct="1">
        <a:lnSpc>
          <a:spcPct val="90000"/>
        </a:lnSpc>
        <a:spcBef>
          <a:spcPct val="0"/>
        </a:spcBef>
        <a:buNone/>
        <a:defRPr sz="4654" kern="1200">
          <a:solidFill>
            <a:schemeClr val="tx1"/>
          </a:solidFill>
          <a:latin typeface="+mj-lt"/>
          <a:ea typeface="+mj-ea"/>
          <a:cs typeface="+mj-cs"/>
        </a:defRPr>
      </a:lvl1pPr>
    </p:titleStyle>
    <p:bodyStyle>
      <a:lvl1pPr marL="241813" indent="-241813" algn="l" defTabSz="967252"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439" indent="-241813" algn="l" defTabSz="967252"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065" indent="-241813" algn="l" defTabSz="967252"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69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318"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59944"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570"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196"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0822" indent="-241813" algn="l" defTabSz="967252"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994" y="386257"/>
            <a:ext cx="834265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4994" y="6724197"/>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787764D1-7A48-4C6A-8B8B-12CDF9D86C47}" type="datetime1">
              <a:rPr lang="en-US" smtClean="0"/>
              <a:t>10/6/2023</a:t>
            </a:fld>
            <a:endParaRPr lang="en-US"/>
          </a:p>
        </p:txBody>
      </p:sp>
      <p:sp>
        <p:nvSpPr>
          <p:cNvPr id="5" name="Footer Placeholder 4"/>
          <p:cNvSpPr>
            <a:spLocks noGrp="1"/>
          </p:cNvSpPr>
          <p:nvPr>
            <p:ph type="ftr" sz="quarter" idx="3"/>
          </p:nvPr>
        </p:nvSpPr>
        <p:spPr>
          <a:xfrm>
            <a:off x="3204062" y="6724197"/>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31300" y="6724197"/>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8BC48340-937E-4049-9F8C-1FD4932D35E1}" type="slidenum">
              <a:rPr lang="en-US" smtClean="0"/>
              <a:t>‹#›</a:t>
            </a:fld>
            <a:endParaRPr lang="en-US"/>
          </a:p>
        </p:txBody>
      </p:sp>
    </p:spTree>
    <p:extLst>
      <p:ext uri="{BB962C8B-B14F-4D97-AF65-F5344CB8AC3E}">
        <p14:creationId xmlns:p14="http://schemas.microsoft.com/office/powerpoint/2010/main" val="758122530"/>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3632" y="290531"/>
            <a:ext cx="8705374" cy="12091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83632" y="1692805"/>
            <a:ext cx="8705374" cy="4787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32057" y="6724195"/>
            <a:ext cx="2256949"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49824"/>
            <a:ext cx="2103799" cy="1813719"/>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50" r:id="rId1"/>
    <p:sldLayoutId id="214748365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B8DF7-7141-40AF-BC2F-C0ECC75692C8}"/>
              </a:ext>
            </a:extLst>
          </p:cNvPr>
          <p:cNvSpPr>
            <a:spLocks noGrp="1"/>
          </p:cNvSpPr>
          <p:nvPr>
            <p:ph type="title"/>
          </p:nvPr>
        </p:nvSpPr>
        <p:spPr>
          <a:xfrm>
            <a:off x="664994" y="386256"/>
            <a:ext cx="8342650" cy="1402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A98826-9951-41BD-B887-D3837F8E88B4}"/>
              </a:ext>
            </a:extLst>
          </p:cNvPr>
          <p:cNvSpPr>
            <a:spLocks noGrp="1"/>
          </p:cNvSpPr>
          <p:nvPr>
            <p:ph type="body" idx="1"/>
          </p:nvPr>
        </p:nvSpPr>
        <p:spPr>
          <a:xfrm>
            <a:off x="664994" y="1931274"/>
            <a:ext cx="834265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37975-D39D-4EC2-A90A-BCFD548F5C6C}"/>
              </a:ext>
            </a:extLst>
          </p:cNvPr>
          <p:cNvSpPr>
            <a:spLocks noGrp="1"/>
          </p:cNvSpPr>
          <p:nvPr>
            <p:ph type="dt" sz="half" idx="2"/>
          </p:nvPr>
        </p:nvSpPr>
        <p:spPr>
          <a:xfrm>
            <a:off x="664994" y="6724196"/>
            <a:ext cx="2176344" cy="386255"/>
          </a:xfrm>
          <a:prstGeom prst="rect">
            <a:avLst/>
          </a:prstGeom>
        </p:spPr>
        <p:txBody>
          <a:bodyPr vert="horz" lIns="91440" tIns="45720" rIns="91440" bIns="45720" rtlCol="0" anchor="ctr"/>
          <a:lstStyle>
            <a:lvl1pPr algn="l">
              <a:defRPr sz="952">
                <a:solidFill>
                  <a:schemeClr val="tx1">
                    <a:tint val="75000"/>
                  </a:schemeClr>
                </a:solidFill>
              </a:defRPr>
            </a:lvl1pPr>
          </a:lstStyle>
          <a:p>
            <a:fld id="{7E6FE8F3-328C-49F3-98BC-9AD1252894B3}" type="datetime1">
              <a:rPr lang="en-US" smtClean="0"/>
              <a:t>10/6/2023</a:t>
            </a:fld>
            <a:endParaRPr lang="en-US"/>
          </a:p>
        </p:txBody>
      </p:sp>
      <p:sp>
        <p:nvSpPr>
          <p:cNvPr id="5" name="Footer Placeholder 4">
            <a:extLst>
              <a:ext uri="{FF2B5EF4-FFF2-40B4-BE49-F238E27FC236}">
                <a16:creationId xmlns:a16="http://schemas.microsoft.com/office/drawing/2014/main" id="{2EEC628E-1FE8-47D4-BAC4-F7B3AF0F961E}"/>
              </a:ext>
            </a:extLst>
          </p:cNvPr>
          <p:cNvSpPr>
            <a:spLocks noGrp="1"/>
          </p:cNvSpPr>
          <p:nvPr>
            <p:ph type="ftr" sz="quarter" idx="3"/>
          </p:nvPr>
        </p:nvSpPr>
        <p:spPr>
          <a:xfrm>
            <a:off x="3204062" y="6724196"/>
            <a:ext cx="3264515" cy="386255"/>
          </a:xfrm>
          <a:prstGeom prst="rect">
            <a:avLst/>
          </a:prstGeom>
        </p:spPr>
        <p:txBody>
          <a:bodyPr vert="horz" lIns="91440" tIns="45720" rIns="91440" bIns="45720" rtlCol="0" anchor="ctr"/>
          <a:lstStyle>
            <a:lvl1pPr algn="ctr">
              <a:defRPr sz="952">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2B553-83C2-42E2-9283-07807CE67679}"/>
              </a:ext>
            </a:extLst>
          </p:cNvPr>
          <p:cNvSpPr>
            <a:spLocks noGrp="1"/>
          </p:cNvSpPr>
          <p:nvPr>
            <p:ph type="sldNum" sz="quarter" idx="4"/>
          </p:nvPr>
        </p:nvSpPr>
        <p:spPr>
          <a:xfrm>
            <a:off x="6831300" y="6724196"/>
            <a:ext cx="2176344" cy="386255"/>
          </a:xfrm>
          <a:prstGeom prst="rect">
            <a:avLst/>
          </a:prstGeom>
        </p:spPr>
        <p:txBody>
          <a:bodyPr vert="horz" lIns="91440" tIns="45720" rIns="91440" bIns="45720" rtlCol="0" anchor="ctr"/>
          <a:lstStyle>
            <a:lvl1pPr algn="r">
              <a:defRPr sz="952">
                <a:solidFill>
                  <a:schemeClr val="tx1">
                    <a:tint val="75000"/>
                  </a:schemeClr>
                </a:solidFill>
              </a:defRPr>
            </a:lvl1pPr>
          </a:lstStyle>
          <a:p>
            <a:fld id="{B5CD0AC2-C79A-48E9-9B8E-E78EAA98EDB7}" type="slidenum">
              <a:rPr lang="en-US" smtClean="0"/>
              <a:t>‹#›</a:t>
            </a:fld>
            <a:endParaRPr lang="en-US"/>
          </a:p>
        </p:txBody>
      </p:sp>
    </p:spTree>
    <p:extLst>
      <p:ext uri="{BB962C8B-B14F-4D97-AF65-F5344CB8AC3E}">
        <p14:creationId xmlns:p14="http://schemas.microsoft.com/office/powerpoint/2010/main" val="2390647192"/>
      </p:ext>
    </p:extLst>
  </p:cSld>
  <p:clrMap bg1="lt1" tx1="dk1" bg2="lt2" tx2="dk2" accent1="accent1" accent2="accent2" accent3="accent3" accent4="accent4" accent5="accent5" accent6="accent6" hlink="hlink" folHlink="folHlink"/>
  <p:sldLayoutIdLst>
    <p:sldLayoutId id="2147483680" r:id="rId1"/>
    <p:sldLayoutId id="214748377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8" Type="http://schemas.openxmlformats.org/officeDocument/2006/relationships/hyperlink" Target="https://player.vimeo.com/external/583359233.hd.mp4?s=fb68e55cfaf68df1edc5e0031516b7cb11ef6233&amp;profile_id=174" TargetMode="External"/><Relationship Id="rId3" Type="http://schemas.openxmlformats.org/officeDocument/2006/relationships/hyperlink" Target="https://www.metoffice.gov.uk/about-us/press-office/news/corporate/2021/met-office-and-microsoft-announce-supercomputer-project" TargetMode="External"/><Relationship Id="rId7" Type="http://schemas.openxmlformats.org/officeDocument/2006/relationships/hyperlink" Target="https://ane4bf-datap1.s3.eu-west-1.amazonaws.com/wmod8_ppe/s3fs-public/day1_ocp_hl_2_2_florence_rabier.pdf?qNPToekHLH07360uV_5naN2uJFrahRBA=" TargetMode="External"/><Relationship Id="rId12" Type="http://schemas.openxmlformats.org/officeDocument/2006/relationships/hyperlink" Target="https://meetings.wmo.int/WMO-Data-Conference/SitePages/Preparatory%20Workshops.aspx"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hyperlink" Target="https://library.wmo.int/doc_num.php?explnum_id=10852#page=30" TargetMode="External"/><Relationship Id="rId11" Type="http://schemas.openxmlformats.org/officeDocument/2006/relationships/image" Target="../media/image13.png"/><Relationship Id="rId5" Type="http://schemas.openxmlformats.org/officeDocument/2006/relationships/hyperlink" Target="https://library.wmo.int/doc_num.php?explnum_id=10852#page=11" TargetMode="External"/><Relationship Id="rId10" Type="http://schemas.openxmlformats.org/officeDocument/2006/relationships/image" Target="../media/image12.jpg"/><Relationship Id="rId4" Type="http://schemas.openxmlformats.org/officeDocument/2006/relationships/hyperlink" Target="https://www.ecmwf.int/en/about/media-centre/news/2020/ecmwf-and-atos-launch-center-excellence-weather-climate-modelling" TargetMode="External"/><Relationship Id="rId9" Type="http://schemas.openxmlformats.org/officeDocument/2006/relationships/hyperlink" Target="https://public.wmo.int/en/our-mandate/how-we-do-it/public-private-engagement-ppe/ocp-innovation-webinar-UKMO-AND-MSUK"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oleObject" Target="../embeddings/oleObject1.bin"/><Relationship Id="rId9"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hyperlink" Target="https://wmo.us9.list-manage.com/track/click?u=618614864060486033e4590d6&amp;id=283542ae02&amp;e=6b52f39224" TargetMode="External"/><Relationship Id="rId2" Type="http://schemas.openxmlformats.org/officeDocument/2006/relationships/hyperlink" Target="https://etrp.wmo.int/" TargetMode="External"/><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public.wmo.int/ppe" TargetMode="External"/><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library.wmo.int/index.php?lvl=notice_display&amp;id=21763#.YFIsstqSnb1"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public.wmo.int/en/our-mandate/how-we-do-it/public-private-engagement-ppe/ocp-innovation-webinar-UKMO-AND-MSUK" TargetMode="External"/><Relationship Id="rId2" Type="http://schemas.openxmlformats.org/officeDocument/2006/relationships/hyperlink" Target="https://www.metoffice.gov.uk/about-us/press-office/news/corporate/2021/met-office-and-microsoft-announce-supercomputer-project" TargetMode="External"/><Relationship Id="rId1" Type="http://schemas.openxmlformats.org/officeDocument/2006/relationships/slideLayout" Target="../slideLayouts/slideLayout5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hyperlink" Target="https://public.wmo.int/en/our-mandate/how-we-do-it/public-private-engagement-ppe/open-consultative-platform#edit-group_vtab_1_1610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ane4bf-datap1.s3-eu-west-1.amazonaws.com/wmocms/s3fs-public/ckeditor/files/WMO_PPE_MeteoSwissPartnershipMeteoGroup_2020-04-24_final.pdf?KpGtskVCeJNlh.A66g06Uil6c9x2mO.7" TargetMode="External"/><Relationship Id="rId2" Type="http://schemas.openxmlformats.org/officeDocument/2006/relationships/image" Target="../media/image25.jpeg"/><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hyperlink" Target="https://public.wmo.int/en/our-mandate/how-we-do-it/public-private-engagement-ppe" TargetMode="External"/><Relationship Id="rId4" Type="http://schemas.openxmlformats.org/officeDocument/2006/relationships/hyperlink" Target="https://public.wmo.int/en/our-mandate/how-we-do-it/ppe/resource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ane4bf-datap1.s3.eu-west-1.amazonaws.com/wmod8_ppe/s3fs-public/day1_ocp_hl_2_3_prof.matazu_nigeria.pdf?npKGz_AFjiVCOgWxihVrfJjDOzj_AwJI=" TargetMode="External"/><Relationship Id="rId7" Type="http://schemas.openxmlformats.org/officeDocument/2006/relationships/hyperlink" Target="https://ppe-openplatform.wmo.int/en/news-events/OCP2" TargetMode="External"/><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hyperlink" Target="https://library.wmo.int/doc_num.php?explnum_id=10852#page=45" TargetMode="External"/><Relationship Id="rId5" Type="http://schemas.openxmlformats.org/officeDocument/2006/relationships/hyperlink" Target="https://library.wmo.int/doc_num.php?explnum_id=10852#page=19" TargetMode="External"/><Relationship Id="rId4" Type="http://schemas.openxmlformats.org/officeDocument/2006/relationships/hyperlink" Target="https://player.vimeo.com/external/562291563.hd.mp4?s=e92a070bc57283fcaccebfbafb17b18ccb071d38&amp;profile_id=175"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ane4bf-datap1.s3-eu-west-1.amazonaws.com/wmocms/s3fs-public/ckeditor/files/Public-Private_Engagement_in_Japan_Underpinned_by_its_Legislative_Framework_Final_2020-10-16_2.pdf?JPhAdL7oX_FaedaDRrPnn.4MvSQbgkFV" TargetMode="External"/><Relationship Id="rId3" Type="http://schemas.openxmlformats.org/officeDocument/2006/relationships/hyperlink" Target="https://ppe-openplatform.wmo.int/en/news-events/OCP2" TargetMode="External"/><Relationship Id="rId7" Type="http://schemas.openxmlformats.org/officeDocument/2006/relationships/hyperlink" Target="https://library.wmo.int/doc_num.php?explnum_id=10852#page=47" TargetMode="External"/><Relationship Id="rId2" Type="http://schemas.openxmlformats.org/officeDocument/2006/relationships/image" Target="../media/image29.png"/><Relationship Id="rId1" Type="http://schemas.openxmlformats.org/officeDocument/2006/relationships/slideLayout" Target="../slideLayouts/slideLayout52.xml"/><Relationship Id="rId6" Type="http://schemas.openxmlformats.org/officeDocument/2006/relationships/hyperlink" Target="https://library.wmo.int/doc_num.php?explnum_id=10852#page=20" TargetMode="External"/><Relationship Id="rId5" Type="http://schemas.openxmlformats.org/officeDocument/2006/relationships/hyperlink" Target="https://player.vimeo.com/external/562291827.hd.mp4?s=d4335ea1f67d9ddc8b0a0790c25f5091f2242a67&amp;profile_id=175" TargetMode="External"/><Relationship Id="rId4" Type="http://schemas.openxmlformats.org/officeDocument/2006/relationships/hyperlink" Target="https://ane4bf-datap1.s3.eu-west-1.amazonaws.com/wmod8_ppe/s3fs-public/day1_ocp_hl_2_4_mr.hasegawa_jma.pdf?FxGia_JQxbwr5Ao7lfBcpWz3zEPohM9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4.xml"/><Relationship Id="rId5" Type="http://schemas.openxmlformats.org/officeDocument/2006/relationships/hyperlink" Target="https://public.wmo.int/en/our-mandate/how-we-do-it/ppe/resources" TargetMode="External"/><Relationship Id="rId4" Type="http://schemas.openxmlformats.org/officeDocument/2006/relationships/hyperlink" Target="Boosting%20innovation%20and%20national%20dialogue:%202nd%20Meteorological%20Service%20Technology%20Innovation%20Competition%20and%20Annual%20Forum,%20Beijing,%20China:%20Summary,%20Video%20(February%20202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pe-openplatform.wmo.int/en/news-events/OCP2" TargetMode="External"/><Relationship Id="rId2" Type="http://schemas.openxmlformats.org/officeDocument/2006/relationships/image" Target="../media/image32.png"/><Relationship Id="rId1" Type="http://schemas.openxmlformats.org/officeDocument/2006/relationships/slideLayout" Target="../slideLayouts/slideLayout52.xml"/><Relationship Id="rId5" Type="http://schemas.openxmlformats.org/officeDocument/2006/relationships/image" Target="../media/image33.jpg"/><Relationship Id="rId4" Type="http://schemas.openxmlformats.org/officeDocument/2006/relationships/hyperlink" Target="https://meetings.wmo.int/WMO-Data-Conference/SitePages/Preparatory%20Workshops.asp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hyperlink" Target="https://library.wmo.int/index.php?lvl=notice_display&amp;id=21763#.YFIsstqSnb1" TargetMode="Externa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hyperlink" Target="https://library.wmo.int/index.php?lvl=notice_display&amp;id=21858#.YQzH7T_iu70"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library.wmo.int/index.php?lvl=notice_display&amp;id=21859#.YEuMvWhKiUk" TargetMode="External"/><Relationship Id="rId3" Type="http://schemas.openxmlformats.org/officeDocument/2006/relationships/hyperlink" Target="https://library.wmo.int/index.php?lvl=notice_display&amp;id=21763" TargetMode="External"/><Relationship Id="rId7" Type="http://schemas.openxmlformats.org/officeDocument/2006/relationships/hyperlink" Target="https://library.wmo.int/index.php?lvl=notice_display&amp;id=21950" TargetMode="External"/><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hyperlink" Target="https://library.wmo.int/index.php?lvl=notice_display&amp;id=21964" TargetMode="External"/><Relationship Id="rId5" Type="http://schemas.openxmlformats.org/officeDocument/2006/relationships/hyperlink" Target="https://library.wmo.int/index.php?lvl=notice_display&amp;id=21858#.YEuMNGhKiUk" TargetMode="External"/><Relationship Id="rId10" Type="http://schemas.openxmlformats.org/officeDocument/2006/relationships/hyperlink" Target="https://library.wmo.int/index.php?lvl=notice_display&amp;id=21882#.YLojVvkzbcs" TargetMode="External"/><Relationship Id="rId4" Type="http://schemas.openxmlformats.org/officeDocument/2006/relationships/image" Target="../media/image36.PNG"/><Relationship Id="rId9" Type="http://schemas.openxmlformats.org/officeDocument/2006/relationships/hyperlink" Target="https://library.wmo.int/index.php?lvl=notice_display&amp;id=21954"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public.wmo.int/en/our-mandate/how-we-do-it/public-private-engagement-ppe" TargetMode="External"/><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37.png"/><Relationship Id="rId5" Type="http://schemas.openxmlformats.org/officeDocument/2006/relationships/hyperlink" Target="https://public.wmo.int/en/our-mandate/how-we-do-it/ppe/resources#edit-group_vtab_2_12602" TargetMode="External"/><Relationship Id="rId4" Type="http://schemas.openxmlformats.org/officeDocument/2006/relationships/hyperlink" Target="https://public.wmo.int/en/our-mandate/how-we-do-it/ppe/resources#edit-group_vtab_1_12602"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hyperlink" Target="https://library.wmo.int/index.php?lvl=notice_display&amp;id=21858#.YFMrIEBFyV4" TargetMode="External"/><Relationship Id="rId18" Type="http://schemas.openxmlformats.org/officeDocument/2006/relationships/hyperlink" Target="https://library.wmo.int/index.php?lvl=notice_display&amp;id=22257" TargetMode="External"/><Relationship Id="rId3" Type="http://schemas.openxmlformats.org/officeDocument/2006/relationships/hyperlink" Target="https://library.wmo.int/index.php?lvl=notice_display&amp;id=21483#.YFItK9qSnb2" TargetMode="External"/><Relationship Id="rId7" Type="http://schemas.openxmlformats.org/officeDocument/2006/relationships/hyperlink" Target="https://library.wmo.int/index.php?lvl=notice_display&amp;id=21657#.YFItY9qSnb0" TargetMode="External"/><Relationship Id="rId12" Type="http://schemas.openxmlformats.org/officeDocument/2006/relationships/image" Target="../media/image43.png"/><Relationship Id="rId17" Type="http://schemas.openxmlformats.org/officeDocument/2006/relationships/image" Target="../media/image44.png"/><Relationship Id="rId2" Type="http://schemas.openxmlformats.org/officeDocument/2006/relationships/notesSlide" Target="../notesSlides/notesSlide17.xml"/><Relationship Id="rId16" Type="http://schemas.openxmlformats.org/officeDocument/2006/relationships/hyperlink" Target="https://library.wmo.int/index.php?lvl=notice_display&amp;id=22091" TargetMode="External"/><Relationship Id="rId1" Type="http://schemas.openxmlformats.org/officeDocument/2006/relationships/slideLayout" Target="../slideLayouts/slideLayout57.xml"/><Relationship Id="rId6" Type="http://schemas.openxmlformats.org/officeDocument/2006/relationships/image" Target="../media/image41.PNG"/><Relationship Id="rId11" Type="http://schemas.openxmlformats.org/officeDocument/2006/relationships/hyperlink" Target="https://library.wmo.int/index.php?lvl=notice_display&amp;id=21980" TargetMode="External"/><Relationship Id="rId5" Type="http://schemas.openxmlformats.org/officeDocument/2006/relationships/hyperlink" Target="https://library.wmo.int/index.php?lvl=notice_display&amp;id=21856#.YFItkdqSnb0" TargetMode="External"/><Relationship Id="rId15" Type="http://schemas.openxmlformats.org/officeDocument/2006/relationships/hyperlink" Target="https://public.wmo.int/ppe" TargetMode="External"/><Relationship Id="rId10" Type="http://schemas.openxmlformats.org/officeDocument/2006/relationships/image" Target="../media/image5.PNG"/><Relationship Id="rId19"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hyperlink" Target="https://library.wmo.int/index.php?lvl=notice_display&amp;id=21763#.YFIsstqSnb1" TargetMode="External"/><Relationship Id="rId1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library.wmo.int/doc_num.php?explnum_id=10611" TargetMode="External"/><Relationship Id="rId7" Type="http://schemas.openxmlformats.org/officeDocument/2006/relationships/hyperlink" Target="https://library.wmo.int/index.php?lvl=notice_display&amp;id=21856#.YRokBPLiu71" TargetMode="External"/><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hyperlink" Target="https://library.wmo.int/doc_num.php?explnum_id=10552" TargetMode="Externa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hyperlink" Target="https://library.wmo.int/index.php?lvl=notice_display&amp;id=22091" TargetMode="External"/><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hyperlink" Target="https://library.wmo.int/index.php?lvl=notice_display&amp;id=21856#.YRokBPLiu71" TargetMode="External"/><Relationship Id="rId5" Type="http://schemas.openxmlformats.org/officeDocument/2006/relationships/image" Target="../media/image48.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6.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58.png"/><Relationship Id="rId5" Type="http://schemas.openxmlformats.org/officeDocument/2006/relationships/image" Target="../media/image57.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public.wmo.int/en/our-mandate/how-we-do-it/public-private-engagement-ppe"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s://public.wmo.int/en/our-mandate/how-we-do-it/ppe/resources" TargetMode="External"/><Relationship Id="rId5" Type="http://schemas.openxmlformats.org/officeDocument/2006/relationships/hyperlink" Target="http://ane4bf-datap1.s3-eu-west-1.amazonaws.com/wmocms/s3fs-public/ckeditor/files/PPE_MET-Netatmo-WMO-2020-03-16.pdf?6qln7Lazf4rWd9BkhteZgeZu9Ip9vRkY"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480150" y="2545419"/>
            <a:ext cx="6712338" cy="3565103"/>
          </a:xfrm>
          <a:prstGeom prst="rect">
            <a:avLst/>
          </a:prstGeom>
        </p:spPr>
        <p:txBody>
          <a:bodyPr vert="horz" lIns="72545" tIns="36272" rIns="72545" bIns="36272"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GB" sz="3600" b="1" dirty="0">
                <a:solidFill>
                  <a:srgbClr val="00B0F0"/>
                </a:solidFill>
                <a:latin typeface="Tw Cen MT" panose="020B0602020104020603" pitchFamily="34" charset="0"/>
                <a:ea typeface="+mn-ea"/>
                <a:cs typeface="+mn-cs"/>
              </a:rPr>
            </a:br>
            <a:r>
              <a:rPr lang="en-GB" sz="3600" b="1" dirty="0">
                <a:solidFill>
                  <a:srgbClr val="0070C0"/>
                </a:solidFill>
                <a:latin typeface="Tw Cen MT" panose="020B0602020104020603" pitchFamily="34" charset="0"/>
                <a:ea typeface="+mn-ea"/>
                <a:cs typeface="+mn-cs"/>
              </a:rPr>
              <a:t>Public-Private Engagement (PPE)</a:t>
            </a:r>
          </a:p>
          <a:p>
            <a:endParaRPr lang="en-GB" sz="1800" b="1" dirty="0">
              <a:solidFill>
                <a:srgbClr val="0070C0"/>
              </a:solidFill>
              <a:latin typeface="Tw Cen MT" panose="020B0602020104020603" pitchFamily="34" charset="0"/>
              <a:ea typeface="+mn-ea"/>
              <a:cs typeface="+mn-cs"/>
            </a:endParaRPr>
          </a:p>
          <a:p>
            <a:endParaRPr lang="en-GB" sz="1800" b="1" dirty="0">
              <a:solidFill>
                <a:srgbClr val="0070C0"/>
              </a:solidFill>
              <a:latin typeface="Tw Cen MT" panose="020B0602020104020603" pitchFamily="34" charset="0"/>
              <a:ea typeface="+mn-ea"/>
              <a:cs typeface="+mn-cs"/>
            </a:endParaRPr>
          </a:p>
          <a:p>
            <a:endParaRPr lang="en-GB" sz="1800" b="1" dirty="0">
              <a:solidFill>
                <a:srgbClr val="0070C0"/>
              </a:solidFill>
              <a:latin typeface="Tw Cen MT" panose="020B0602020104020603" pitchFamily="34" charset="0"/>
              <a:ea typeface="+mn-ea"/>
              <a:cs typeface="+mn-cs"/>
            </a:endParaRPr>
          </a:p>
          <a:p>
            <a:endParaRPr lang="en-GB" sz="1800" b="1" dirty="0">
              <a:solidFill>
                <a:srgbClr val="0070C0"/>
              </a:solidFill>
              <a:latin typeface="Tw Cen MT" panose="020B0602020104020603" pitchFamily="34" charset="0"/>
              <a:ea typeface="+mn-ea"/>
              <a:cs typeface="+mn-cs"/>
            </a:endParaRPr>
          </a:p>
          <a:p>
            <a:endParaRPr lang="en-GB" sz="1800" b="1" dirty="0">
              <a:solidFill>
                <a:srgbClr val="0070C0"/>
              </a:solidFill>
              <a:latin typeface="Tw Cen MT" panose="020B0602020104020603" pitchFamily="34" charset="0"/>
              <a:ea typeface="+mn-ea"/>
              <a:cs typeface="+mn-cs"/>
            </a:endParaRPr>
          </a:p>
          <a:p>
            <a:pPr marL="2801938" algn="r"/>
            <a:r>
              <a:rPr lang="en-US" altLang="ko-KR" sz="2400" b="1" dirty="0">
                <a:solidFill>
                  <a:srgbClr val="0070C0"/>
                </a:solidFill>
                <a:latin typeface="Tw Cen MT" panose="020B0602020104020603" pitchFamily="34" charset="0"/>
              </a:rPr>
              <a:t>PPE Office, WMO Secretariat</a:t>
            </a:r>
          </a:p>
          <a:p>
            <a:pPr marL="3355368"/>
            <a:endParaRPr lang="en-US" altLang="ko-KR" sz="1800" dirty="0">
              <a:solidFill>
                <a:srgbClr val="5D7373"/>
              </a:solidFill>
              <a:latin typeface="Tw Cen MT" panose="020B0602020104020603" pitchFamily="34" charset="0"/>
            </a:endParaRPr>
          </a:p>
        </p:txBody>
      </p:sp>
      <p:sp>
        <p:nvSpPr>
          <p:cNvPr id="2" name="TextBox 1">
            <a:extLst>
              <a:ext uri="{FF2B5EF4-FFF2-40B4-BE49-F238E27FC236}">
                <a16:creationId xmlns:a16="http://schemas.microsoft.com/office/drawing/2014/main" id="{5FC365D0-52FD-4BB5-8B95-15AB437CA1D6}"/>
              </a:ext>
            </a:extLst>
          </p:cNvPr>
          <p:cNvSpPr txBox="1"/>
          <p:nvPr/>
        </p:nvSpPr>
        <p:spPr>
          <a:xfrm>
            <a:off x="2667000" y="423873"/>
            <a:ext cx="6620615" cy="1200329"/>
          </a:xfrm>
          <a:prstGeom prst="rect">
            <a:avLst/>
          </a:prstGeom>
          <a:noFill/>
        </p:spPr>
        <p:txBody>
          <a:bodyPr wrap="square" rtlCol="0">
            <a:spAutoFit/>
          </a:bodyPr>
          <a:lstStyle/>
          <a:p>
            <a:pPr algn="r"/>
            <a:r>
              <a:rPr lang="en-US" sz="2400" b="1" dirty="0">
                <a:solidFill>
                  <a:srgbClr val="0070C0"/>
                </a:solidFill>
                <a:latin typeface="Tw Cen MT" panose="020B0602020104020603" pitchFamily="34" charset="0"/>
                <a:cs typeface="Calibri" panose="020F0502020204030204" pitchFamily="34" charset="0"/>
              </a:rPr>
              <a:t>Regional Forum on Public-Private Engagement</a:t>
            </a:r>
          </a:p>
          <a:p>
            <a:pPr algn="r"/>
            <a:r>
              <a:rPr lang="en-US" sz="2400" b="1" dirty="0">
                <a:solidFill>
                  <a:srgbClr val="0070C0"/>
                </a:solidFill>
                <a:latin typeface="Tw Cen MT" panose="020B0602020104020603" pitchFamily="34" charset="0"/>
                <a:cs typeface="Calibri" panose="020F0502020204030204" pitchFamily="34" charset="0"/>
              </a:rPr>
              <a:t>Asia Climate Forum</a:t>
            </a:r>
          </a:p>
          <a:p>
            <a:pPr algn="r"/>
            <a:r>
              <a:rPr lang="en-US" sz="2400" b="1" dirty="0">
                <a:solidFill>
                  <a:srgbClr val="0070C0"/>
                </a:solidFill>
                <a:latin typeface="Tw Cen MT" panose="020B0602020104020603" pitchFamily="34" charset="0"/>
                <a:cs typeface="Calibri" panose="020F0502020204030204" pitchFamily="34" charset="0"/>
              </a:rPr>
              <a:t>18 April 2023, Singapore </a:t>
            </a:r>
          </a:p>
        </p:txBody>
      </p:sp>
      <p:sp>
        <p:nvSpPr>
          <p:cNvPr id="3" name="Slide Number Placeholder 2">
            <a:extLst>
              <a:ext uri="{FF2B5EF4-FFF2-40B4-BE49-F238E27FC236}">
                <a16:creationId xmlns:a16="http://schemas.microsoft.com/office/drawing/2014/main" id="{00BB47DE-5EB0-4E7D-8053-1193CC452535}"/>
              </a:ext>
            </a:extLst>
          </p:cNvPr>
          <p:cNvSpPr>
            <a:spLocks noGrp="1"/>
          </p:cNvSpPr>
          <p:nvPr>
            <p:ph type="sldNum" sz="quarter" idx="12"/>
          </p:nvPr>
        </p:nvSpPr>
        <p:spPr/>
        <p:txBody>
          <a:bodyPr/>
          <a:lstStyle/>
          <a:p>
            <a:fld id="{8BC48340-937E-4049-9F8C-1FD4932D35E1}" type="slidenum">
              <a:rPr lang="en-US" sz="2222" smtClean="0"/>
              <a:t>1</a:t>
            </a:fld>
            <a:endParaRPr lang="en-US" sz="2222" dirty="0"/>
          </a:p>
        </p:txBody>
      </p:sp>
    </p:spTree>
    <p:extLst>
      <p:ext uri="{BB962C8B-B14F-4D97-AF65-F5344CB8AC3E}">
        <p14:creationId xmlns:p14="http://schemas.microsoft.com/office/powerpoint/2010/main" val="2842382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022248" y="60649"/>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altLang="ko-KR" sz="3808" dirty="0">
                <a:solidFill>
                  <a:srgbClr val="0070C0"/>
                </a:solidFill>
                <a:latin typeface="Tw Cen MT" panose="020B0602020104020603" pitchFamily="34" charset="0"/>
              </a:rPr>
              <a:t>Examples of precedents and practices</a:t>
            </a:r>
          </a:p>
          <a:p>
            <a:r>
              <a:rPr lang="en-US" altLang="ko-KR" sz="3808" dirty="0">
                <a:solidFill>
                  <a:srgbClr val="0070C0"/>
                </a:solidFill>
                <a:latin typeface="Tw Cen MT" panose="020B0602020104020603" pitchFamily="34" charset="0"/>
              </a:rPr>
              <a:t>Technology innovation</a:t>
            </a:r>
          </a:p>
        </p:txBody>
      </p:sp>
      <p:sp>
        <p:nvSpPr>
          <p:cNvPr id="7" name="TextBox 6">
            <a:extLst>
              <a:ext uri="{FF2B5EF4-FFF2-40B4-BE49-F238E27FC236}">
                <a16:creationId xmlns:a16="http://schemas.microsoft.com/office/drawing/2014/main" id="{97BD1993-AC56-4C69-951A-BD4963CBA4E4}"/>
              </a:ext>
            </a:extLst>
          </p:cNvPr>
          <p:cNvSpPr txBox="1"/>
          <p:nvPr/>
        </p:nvSpPr>
        <p:spPr>
          <a:xfrm>
            <a:off x="5478001" y="6566465"/>
            <a:ext cx="4198060" cy="707886"/>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000" dirty="0">
                <a:latin typeface="Tw Cen MT" panose="020B0602020104020603" pitchFamily="34" charset="0"/>
                <a:hlinkClick r:id="rId3"/>
              </a:rPr>
              <a:t>Supercomputing leap in weather and climate forecasting - Met Office</a:t>
            </a:r>
            <a:endParaRPr lang="en-US" sz="2000" dirty="0">
              <a:latin typeface="Tw Cen MT" panose="020B0602020104020603" pitchFamily="34" charset="0"/>
            </a:endParaRPr>
          </a:p>
        </p:txBody>
      </p:sp>
      <p:sp>
        <p:nvSpPr>
          <p:cNvPr id="10" name="TextBox 9">
            <a:extLst>
              <a:ext uri="{FF2B5EF4-FFF2-40B4-BE49-F238E27FC236}">
                <a16:creationId xmlns:a16="http://schemas.microsoft.com/office/drawing/2014/main" id="{BC68EA13-F72F-4FE1-87C0-4C33E480A79C}"/>
              </a:ext>
            </a:extLst>
          </p:cNvPr>
          <p:cNvSpPr txBox="1"/>
          <p:nvPr/>
        </p:nvSpPr>
        <p:spPr>
          <a:xfrm>
            <a:off x="-90223" y="1616146"/>
            <a:ext cx="5185893" cy="4200082"/>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601231" indent="-483672">
              <a:lnSpc>
                <a:spcPct val="90000"/>
              </a:lnSpc>
              <a:buFont typeface="+mj-lt"/>
              <a:buAutoNum type="arabicPeriod"/>
            </a:pPr>
            <a:r>
              <a:rPr lang="en-US" altLang="ko-KR" sz="2116" b="1" dirty="0">
                <a:latin typeface="Tw Cen MT" panose="020B0602020104020603" pitchFamily="34" charset="0"/>
                <a:cs typeface="Calibri" panose="020F0502020204030204" pitchFamily="34" charset="0"/>
              </a:rPr>
              <a:t>ECMWF</a:t>
            </a:r>
            <a:r>
              <a:rPr lang="en-US" altLang="ko-KR" sz="2116" dirty="0">
                <a:latin typeface="Tw Cen MT" panose="020B0602020104020603" pitchFamily="34" charset="0"/>
                <a:cs typeface="Calibri" panose="020F0502020204030204" pitchFamily="34" charset="0"/>
              </a:rPr>
              <a:t> and </a:t>
            </a:r>
            <a:r>
              <a:rPr lang="en-US" altLang="ko-KR" sz="2116" b="1" dirty="0">
                <a:latin typeface="Tw Cen MT" panose="020B0602020104020603" pitchFamily="34" charset="0"/>
                <a:cs typeface="Calibri" panose="020F0502020204030204" pitchFamily="34" charset="0"/>
              </a:rPr>
              <a:t>ATOS</a:t>
            </a:r>
            <a:r>
              <a:rPr lang="en-US" altLang="ko-KR" sz="2116" dirty="0">
                <a:latin typeface="Tw Cen MT" panose="020B0602020104020603" pitchFamily="34" charset="0"/>
                <a:cs typeface="Calibri" panose="020F0502020204030204" pitchFamily="34" charset="0"/>
              </a:rPr>
              <a:t> launched a Center of Excellence in Weather &amp; Climate Modelling to support ECMWF’s medium to long-range weather prediction and global climate modelling by improving access to AI and quantum computing technologies (</a:t>
            </a:r>
            <a:r>
              <a:rPr lang="en-US" altLang="ko-KR" sz="2116" dirty="0">
                <a:latin typeface="Tw Cen MT" panose="020B0602020104020603" pitchFamily="34" charset="0"/>
                <a:cs typeface="Calibri" panose="020F0502020204030204" pitchFamily="34" charset="0"/>
                <a:hlinkClick r:id="rId4"/>
              </a:rPr>
              <a:t>link 1</a:t>
            </a:r>
            <a:r>
              <a:rPr lang="en-US" altLang="ko-KR" sz="2116" dirty="0">
                <a:latin typeface="Tw Cen MT" panose="020B0602020104020603" pitchFamily="34" charset="0"/>
                <a:cs typeface="Calibri" panose="020F0502020204030204" pitchFamily="34" charset="0"/>
              </a:rPr>
              <a:t>, </a:t>
            </a:r>
            <a:r>
              <a:rPr lang="en-US" altLang="ko-KR" sz="2116" dirty="0">
                <a:latin typeface="Tw Cen MT" panose="020B0602020104020603" pitchFamily="34" charset="0"/>
                <a:cs typeface="Calibri" panose="020F0502020204030204" pitchFamily="34" charset="0"/>
                <a:hlinkClick r:id="rId5"/>
              </a:rPr>
              <a:t>2</a:t>
            </a:r>
            <a:r>
              <a:rPr lang="en-US" altLang="ko-KR" sz="2116" dirty="0">
                <a:latin typeface="Tw Cen MT" panose="020B0602020104020603" pitchFamily="34" charset="0"/>
                <a:cs typeface="Calibri" panose="020F0502020204030204" pitchFamily="34" charset="0"/>
              </a:rPr>
              <a:t>, </a:t>
            </a:r>
            <a:r>
              <a:rPr lang="en-US" altLang="ko-KR" sz="2116" dirty="0">
                <a:latin typeface="Tw Cen MT" panose="020B0602020104020603" pitchFamily="34" charset="0"/>
                <a:cs typeface="Calibri" panose="020F0502020204030204" pitchFamily="34" charset="0"/>
                <a:hlinkClick r:id="rId6"/>
              </a:rPr>
              <a:t>3</a:t>
            </a:r>
            <a:r>
              <a:rPr lang="en-US" altLang="ko-KR" sz="2116" dirty="0">
                <a:latin typeface="Tw Cen MT" panose="020B0602020104020603" pitchFamily="34" charset="0"/>
                <a:cs typeface="Calibri" panose="020F0502020204030204" pitchFamily="34" charset="0"/>
              </a:rPr>
              <a:t>, </a:t>
            </a:r>
            <a:r>
              <a:rPr lang="en-US" altLang="ko-KR" sz="2116" dirty="0">
                <a:latin typeface="Tw Cen MT" panose="020B0602020104020603" pitchFamily="34" charset="0"/>
                <a:cs typeface="Calibri" panose="020F0502020204030204" pitchFamily="34" charset="0"/>
                <a:hlinkClick r:id="rId7"/>
              </a:rPr>
              <a:t>4</a:t>
            </a:r>
            <a:r>
              <a:rPr lang="en-US" altLang="ko-KR" sz="2116" dirty="0">
                <a:latin typeface="Tw Cen MT" panose="020B0602020104020603" pitchFamily="34" charset="0"/>
                <a:cs typeface="Calibri" panose="020F0502020204030204" pitchFamily="34" charset="0"/>
              </a:rPr>
              <a:t> &amp; </a:t>
            </a:r>
            <a:r>
              <a:rPr lang="en-US" altLang="ko-KR" sz="2116" dirty="0">
                <a:latin typeface="Tw Cen MT" panose="020B0602020104020603" pitchFamily="34" charset="0"/>
                <a:cs typeface="Calibri" panose="020F0502020204030204" pitchFamily="34" charset="0"/>
                <a:hlinkClick r:id="rId8"/>
              </a:rPr>
              <a:t>5</a:t>
            </a:r>
            <a:r>
              <a:rPr lang="en-US" altLang="ko-KR" sz="2116" dirty="0">
                <a:latin typeface="Tw Cen MT" panose="020B0602020104020603" pitchFamily="34" charset="0"/>
                <a:cs typeface="Calibri" panose="020F0502020204030204" pitchFamily="34" charset="0"/>
              </a:rPr>
              <a:t>)</a:t>
            </a:r>
            <a:endParaRPr lang="en-US" altLang="ko-KR" sz="2116" b="1" dirty="0">
              <a:latin typeface="Tw Cen MT" panose="020B0602020104020603" pitchFamily="34" charset="0"/>
              <a:cs typeface="Calibri" panose="020F0502020204030204" pitchFamily="34" charset="0"/>
            </a:endParaRPr>
          </a:p>
          <a:p>
            <a:pPr marL="601231" indent="-483672">
              <a:lnSpc>
                <a:spcPct val="90000"/>
              </a:lnSpc>
              <a:buFont typeface="+mj-lt"/>
              <a:buAutoNum type="arabicPeriod"/>
            </a:pPr>
            <a:endParaRPr lang="en-US" altLang="ko-KR" sz="2116" b="1" dirty="0">
              <a:latin typeface="Tw Cen MT" panose="020B0602020104020603" pitchFamily="34" charset="0"/>
              <a:cs typeface="Calibri" panose="020F0502020204030204" pitchFamily="34" charset="0"/>
            </a:endParaRPr>
          </a:p>
          <a:p>
            <a:pPr marL="601231" indent="-483672">
              <a:lnSpc>
                <a:spcPct val="90000"/>
              </a:lnSpc>
              <a:buFont typeface="+mj-lt"/>
              <a:buAutoNum type="arabicPeriod"/>
            </a:pPr>
            <a:r>
              <a:rPr lang="en-US" altLang="ko-KR" sz="2116" b="1" dirty="0">
                <a:latin typeface="Tw Cen MT" panose="020B0602020104020603" pitchFamily="34" charset="0"/>
                <a:cs typeface="Calibri" panose="020F0502020204030204" pitchFamily="34" charset="0"/>
              </a:rPr>
              <a:t>UK</a:t>
            </a:r>
            <a:r>
              <a:rPr lang="en-US" altLang="ko-KR" sz="2116" dirty="0">
                <a:latin typeface="Tw Cen MT" panose="020B0602020104020603" pitchFamily="34" charset="0"/>
                <a:cs typeface="Calibri" panose="020F0502020204030204" pitchFamily="34" charset="0"/>
              </a:rPr>
              <a:t> </a:t>
            </a:r>
            <a:r>
              <a:rPr lang="en-US" altLang="ko-KR" sz="2116" b="1" dirty="0">
                <a:latin typeface="Tw Cen MT" panose="020B0602020104020603" pitchFamily="34" charset="0"/>
                <a:cs typeface="Calibri" panose="020F0502020204030204" pitchFamily="34" charset="0"/>
              </a:rPr>
              <a:t>Met Office</a:t>
            </a:r>
            <a:r>
              <a:rPr lang="en-US" altLang="ko-KR" sz="2116" dirty="0">
                <a:latin typeface="Tw Cen MT" panose="020B0602020104020603" pitchFamily="34" charset="0"/>
                <a:cs typeface="Calibri" panose="020F0502020204030204" pitchFamily="34" charset="0"/>
              </a:rPr>
              <a:t>’s partnership with </a:t>
            </a:r>
            <a:r>
              <a:rPr lang="en-US" altLang="ko-KR" sz="2116" b="1" dirty="0">
                <a:latin typeface="Tw Cen MT" panose="020B0602020104020603" pitchFamily="34" charset="0"/>
                <a:cs typeface="Calibri" panose="020F0502020204030204" pitchFamily="34" charset="0"/>
              </a:rPr>
              <a:t>Microsoft</a:t>
            </a:r>
            <a:r>
              <a:rPr lang="en-US" altLang="ko-KR" sz="2116" dirty="0">
                <a:latin typeface="Tw Cen MT" panose="020B0602020104020603" pitchFamily="34" charset="0"/>
                <a:cs typeface="Calibri" panose="020F0502020204030204" pitchFamily="34" charset="0"/>
              </a:rPr>
              <a:t> to harness next generation of supercomputing capability and data technologies to deliver innovation for weather and climate forecasting (</a:t>
            </a:r>
            <a:r>
              <a:rPr lang="en-US" altLang="ko-KR" sz="2116" dirty="0">
                <a:latin typeface="Tw Cen MT" panose="020B0602020104020603" pitchFamily="34" charset="0"/>
                <a:cs typeface="Calibri" panose="020F0502020204030204" pitchFamily="34" charset="0"/>
                <a:hlinkClick r:id="rId3"/>
              </a:rPr>
              <a:t>link 1</a:t>
            </a:r>
            <a:r>
              <a:rPr lang="en-US" altLang="ko-KR" sz="2116" dirty="0">
                <a:latin typeface="Tw Cen MT" panose="020B0602020104020603" pitchFamily="34" charset="0"/>
                <a:cs typeface="Calibri" panose="020F0502020204030204" pitchFamily="34" charset="0"/>
              </a:rPr>
              <a:t> &amp; </a:t>
            </a:r>
            <a:r>
              <a:rPr lang="en-US" altLang="ko-KR" sz="2116" dirty="0">
                <a:latin typeface="Tw Cen MT" panose="020B0602020104020603" pitchFamily="34" charset="0"/>
                <a:cs typeface="Calibri" panose="020F0502020204030204" pitchFamily="34" charset="0"/>
                <a:hlinkClick r:id="rId9"/>
              </a:rPr>
              <a:t>2</a:t>
            </a:r>
            <a:r>
              <a:rPr lang="en-US" altLang="ko-KR" sz="2116" dirty="0">
                <a:latin typeface="Tw Cen MT" panose="020B0602020104020603" pitchFamily="34" charset="0"/>
                <a:cs typeface="Calibri" panose="020F0502020204030204" pitchFamily="34" charset="0"/>
              </a:rPr>
              <a:t>)</a:t>
            </a:r>
          </a:p>
        </p:txBody>
      </p:sp>
      <p:pic>
        <p:nvPicPr>
          <p:cNvPr id="5" name="Picture 4" descr="A picture containing text, nature, cloud&#10;&#10;Description automatically generated">
            <a:extLst>
              <a:ext uri="{FF2B5EF4-FFF2-40B4-BE49-F238E27FC236}">
                <a16:creationId xmlns:a16="http://schemas.microsoft.com/office/drawing/2014/main" id="{BACA8FF8-7123-4890-82E3-7223A775E0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4338" y="4114640"/>
            <a:ext cx="4355350" cy="2445353"/>
          </a:xfrm>
          <a:prstGeom prst="rect">
            <a:avLst/>
          </a:prstGeom>
        </p:spPr>
      </p:pic>
      <p:pic>
        <p:nvPicPr>
          <p:cNvPr id="11" name="Picture 10">
            <a:extLst>
              <a:ext uri="{FF2B5EF4-FFF2-40B4-BE49-F238E27FC236}">
                <a16:creationId xmlns:a16="http://schemas.microsoft.com/office/drawing/2014/main" id="{B0CA9BB4-DBC4-46EE-9C9E-2EC50801C663}"/>
              </a:ext>
            </a:extLst>
          </p:cNvPr>
          <p:cNvPicPr>
            <a:picLocks noChangeAspect="1"/>
          </p:cNvPicPr>
          <p:nvPr/>
        </p:nvPicPr>
        <p:blipFill rotWithShape="1">
          <a:blip r:embed="rId11"/>
          <a:srcRect l="16118" t="27031" r="17261" b="3653"/>
          <a:stretch/>
        </p:blipFill>
        <p:spPr>
          <a:xfrm>
            <a:off x="5234338" y="1399691"/>
            <a:ext cx="4355350" cy="2454584"/>
          </a:xfrm>
          <a:prstGeom prst="rect">
            <a:avLst/>
          </a:prstGeom>
        </p:spPr>
      </p:pic>
      <p:sp>
        <p:nvSpPr>
          <p:cNvPr id="14" name="TextBox 13">
            <a:extLst>
              <a:ext uri="{FF2B5EF4-FFF2-40B4-BE49-F238E27FC236}">
                <a16:creationId xmlns:a16="http://schemas.microsoft.com/office/drawing/2014/main" id="{79BA43D8-CCC7-41BC-8C6C-EF9B009C6FE4}"/>
              </a:ext>
            </a:extLst>
          </p:cNvPr>
          <p:cNvSpPr txBox="1"/>
          <p:nvPr/>
        </p:nvSpPr>
        <p:spPr>
          <a:xfrm>
            <a:off x="370967" y="5929920"/>
            <a:ext cx="4839605" cy="1003865"/>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buAutoNum type="arabicPeriod"/>
            </a:pPr>
            <a:r>
              <a:rPr lang="en-US" sz="1481" dirty="0">
                <a:solidFill>
                  <a:srgbClr val="444444"/>
                </a:solidFill>
                <a:latin typeface="Tw Cen MT" panose="020B0602020104020603" pitchFamily="34" charset="0"/>
              </a:rPr>
              <a:t>From </a:t>
            </a:r>
            <a:r>
              <a:rPr lang="en-US" sz="1481" dirty="0">
                <a:solidFill>
                  <a:srgbClr val="444444"/>
                </a:solidFill>
                <a:latin typeface="Tw Cen MT" panose="020B0602020104020603" pitchFamily="34" charset="0"/>
                <a:hlinkClick r:id="rId12"/>
              </a:rPr>
              <a:t>the WMO Data Conference Preparatory Workshop on Theme 2: "Business models and data policy issues“ </a:t>
            </a:r>
            <a:r>
              <a:rPr lang="en-US" sz="1481" dirty="0">
                <a:solidFill>
                  <a:srgbClr val="444444"/>
                </a:solidFill>
                <a:latin typeface="Tw Cen MT" panose="020B0602020104020603" pitchFamily="34" charset="0"/>
              </a:rPr>
              <a:t> (Oct 2020)</a:t>
            </a:r>
          </a:p>
          <a:p>
            <a:pPr marL="362754" indent="-362754">
              <a:buAutoNum type="arabicPeriod"/>
            </a:pPr>
            <a:r>
              <a:rPr lang="en-US" sz="1481" dirty="0">
                <a:solidFill>
                  <a:srgbClr val="444444"/>
                </a:solidFill>
                <a:latin typeface="Tw Cen MT" panose="020B0602020104020603" pitchFamily="34" charset="0"/>
              </a:rPr>
              <a:t>From a </a:t>
            </a:r>
            <a:r>
              <a:rPr lang="en-US" sz="1481" dirty="0">
                <a:solidFill>
                  <a:srgbClr val="444444"/>
                </a:solidFill>
                <a:latin typeface="Tw Cen MT" panose="020B0602020104020603" pitchFamily="34" charset="0"/>
                <a:hlinkClick r:id="rId9"/>
              </a:rPr>
              <a:t>WMO OCP Innovation Webinar</a:t>
            </a:r>
            <a:r>
              <a:rPr lang="en-US" sz="1481" dirty="0">
                <a:solidFill>
                  <a:srgbClr val="444444"/>
                </a:solidFill>
                <a:latin typeface="Tw Cen MT" panose="020B0602020104020603" pitchFamily="34" charset="0"/>
              </a:rPr>
              <a:t> (Oct 2021)</a:t>
            </a:r>
            <a:endParaRPr lang="en-US" sz="1481" dirty="0">
              <a:latin typeface="Tw Cen MT" panose="020B0602020104020603" pitchFamily="34" charset="0"/>
            </a:endParaRPr>
          </a:p>
        </p:txBody>
      </p:sp>
    </p:spTree>
    <p:extLst>
      <p:ext uri="{BB962C8B-B14F-4D97-AF65-F5344CB8AC3E}">
        <p14:creationId xmlns:p14="http://schemas.microsoft.com/office/powerpoint/2010/main" val="178373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B94C5-3319-0111-4B18-9FB984C59655}"/>
              </a:ext>
            </a:extLst>
          </p:cNvPr>
          <p:cNvSpPr>
            <a:spLocks noGrp="1"/>
          </p:cNvSpPr>
          <p:nvPr>
            <p:ph type="title"/>
          </p:nvPr>
        </p:nvSpPr>
        <p:spPr>
          <a:xfrm>
            <a:off x="0" y="0"/>
            <a:ext cx="9672638" cy="1402274"/>
          </a:xfrm>
        </p:spPr>
        <p:txBody>
          <a:bodyPr vert="horz" lIns="91440" tIns="45720" rIns="91440" bIns="45720" rtlCol="0" anchor="ctr">
            <a:normAutofit/>
          </a:bodyPr>
          <a:lstStyle/>
          <a:p>
            <a:pPr algn="ctr" defTabSz="967344"/>
            <a:r>
              <a:rPr lang="en-US" sz="4400" dirty="0">
                <a:solidFill>
                  <a:srgbClr val="0070C0"/>
                </a:solidFill>
                <a:latin typeface="Tw Cen MT" panose="020B0602020104020603" pitchFamily="34" charset="0"/>
              </a:rPr>
              <a:t>Legal status of                               National Meteorological Services </a:t>
            </a:r>
          </a:p>
        </p:txBody>
      </p:sp>
      <p:graphicFrame>
        <p:nvGraphicFramePr>
          <p:cNvPr id="6" name="Chart 5">
            <a:extLst>
              <a:ext uri="{FF2B5EF4-FFF2-40B4-BE49-F238E27FC236}">
                <a16:creationId xmlns:a16="http://schemas.microsoft.com/office/drawing/2014/main" id="{4A9EA8BA-14BD-4576-946E-22AB866156E1}"/>
              </a:ext>
            </a:extLst>
          </p:cNvPr>
          <p:cNvGraphicFramePr>
            <a:graphicFrameLocks/>
          </p:cNvGraphicFramePr>
          <p:nvPr>
            <p:extLst>
              <p:ext uri="{D42A27DB-BD31-4B8C-83A1-F6EECF244321}">
                <p14:modId xmlns:p14="http://schemas.microsoft.com/office/powerpoint/2010/main" val="1439807821"/>
              </p:ext>
            </p:extLst>
          </p:nvPr>
        </p:nvGraphicFramePr>
        <p:xfrm>
          <a:off x="0" y="1515534"/>
          <a:ext cx="4572000" cy="53170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82BD4DC-1B8F-448A-B735-E784815D9F56}"/>
              </a:ext>
            </a:extLst>
          </p:cNvPr>
          <p:cNvGraphicFramePr>
            <a:graphicFrameLocks/>
          </p:cNvGraphicFramePr>
          <p:nvPr>
            <p:extLst>
              <p:ext uri="{D42A27DB-BD31-4B8C-83A1-F6EECF244321}">
                <p14:modId xmlns:p14="http://schemas.microsoft.com/office/powerpoint/2010/main" val="2016949261"/>
              </p:ext>
            </p:extLst>
          </p:nvPr>
        </p:nvGraphicFramePr>
        <p:xfrm>
          <a:off x="5100638" y="1515534"/>
          <a:ext cx="4572000" cy="53170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A674F3C-D3D4-4F9E-225C-3368FD29D8AC}"/>
              </a:ext>
            </a:extLst>
          </p:cNvPr>
          <p:cNvSpPr txBox="1"/>
          <p:nvPr/>
        </p:nvSpPr>
        <p:spPr>
          <a:xfrm>
            <a:off x="6039538" y="6417733"/>
            <a:ext cx="2577180" cy="369332"/>
          </a:xfrm>
          <a:prstGeom prst="rect">
            <a:avLst/>
          </a:prstGeom>
          <a:noFill/>
        </p:spPr>
        <p:txBody>
          <a:bodyPr wrap="none" rtlCol="0">
            <a:spAutoFit/>
          </a:bodyPr>
          <a:lstStyle/>
          <a:p>
            <a:r>
              <a:rPr lang="en-US" dirty="0"/>
              <a:t>Number of answers: 7/24</a:t>
            </a:r>
          </a:p>
        </p:txBody>
      </p:sp>
      <p:sp>
        <p:nvSpPr>
          <p:cNvPr id="9" name="TextBox 8">
            <a:extLst>
              <a:ext uri="{FF2B5EF4-FFF2-40B4-BE49-F238E27FC236}">
                <a16:creationId xmlns:a16="http://schemas.microsoft.com/office/drawing/2014/main" id="{682B0E3B-72DD-24C1-5B1B-251DA23CACA4}"/>
              </a:ext>
            </a:extLst>
          </p:cNvPr>
          <p:cNvSpPr txBox="1"/>
          <p:nvPr/>
        </p:nvSpPr>
        <p:spPr>
          <a:xfrm>
            <a:off x="938900" y="6417733"/>
            <a:ext cx="2694199" cy="369332"/>
          </a:xfrm>
          <a:prstGeom prst="rect">
            <a:avLst/>
          </a:prstGeom>
          <a:noFill/>
        </p:spPr>
        <p:txBody>
          <a:bodyPr wrap="none" rtlCol="0">
            <a:spAutoFit/>
          </a:bodyPr>
          <a:lstStyle/>
          <a:p>
            <a:r>
              <a:rPr lang="en-US" dirty="0"/>
              <a:t>Number of answers: 17/35</a:t>
            </a:r>
          </a:p>
        </p:txBody>
      </p:sp>
    </p:spTree>
    <p:extLst>
      <p:ext uri="{BB962C8B-B14F-4D97-AF65-F5344CB8AC3E}">
        <p14:creationId xmlns:p14="http://schemas.microsoft.com/office/powerpoint/2010/main" val="391923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B94C5-3319-0111-4B18-9FB984C59655}"/>
              </a:ext>
            </a:extLst>
          </p:cNvPr>
          <p:cNvSpPr>
            <a:spLocks noGrp="1"/>
          </p:cNvSpPr>
          <p:nvPr>
            <p:ph type="title"/>
          </p:nvPr>
        </p:nvSpPr>
        <p:spPr>
          <a:xfrm>
            <a:off x="664994" y="13716"/>
            <a:ext cx="8342650" cy="1402274"/>
          </a:xfrm>
        </p:spPr>
        <p:txBody>
          <a:bodyPr vert="horz" lIns="91440" tIns="45720" rIns="91440" bIns="45720" rtlCol="0" anchor="ctr">
            <a:normAutofit/>
          </a:bodyPr>
          <a:lstStyle/>
          <a:p>
            <a:pPr algn="ctr" defTabSz="967344"/>
            <a:r>
              <a:rPr lang="en-US" sz="4400" dirty="0">
                <a:solidFill>
                  <a:srgbClr val="0070C0"/>
                </a:solidFill>
                <a:latin typeface="Tw Cen MT" panose="020B0602020104020603" pitchFamily="34" charset="0"/>
              </a:rPr>
              <a:t>Legislative act regulating meteorology (or hydrometeorology) </a:t>
            </a:r>
          </a:p>
        </p:txBody>
      </p:sp>
      <p:graphicFrame>
        <p:nvGraphicFramePr>
          <p:cNvPr id="2" name="Chart 1">
            <a:extLst>
              <a:ext uri="{FF2B5EF4-FFF2-40B4-BE49-F238E27FC236}">
                <a16:creationId xmlns:a16="http://schemas.microsoft.com/office/drawing/2014/main" id="{8769F1CB-B70C-4B76-8C50-95C46727D1F1}"/>
              </a:ext>
            </a:extLst>
          </p:cNvPr>
          <p:cNvGraphicFramePr>
            <a:graphicFrameLocks/>
          </p:cNvGraphicFramePr>
          <p:nvPr>
            <p:extLst>
              <p:ext uri="{D42A27DB-BD31-4B8C-83A1-F6EECF244321}">
                <p14:modId xmlns:p14="http://schemas.microsoft.com/office/powerpoint/2010/main" val="2128376407"/>
              </p:ext>
            </p:extLst>
          </p:nvPr>
        </p:nvGraphicFramePr>
        <p:xfrm>
          <a:off x="0" y="1524000"/>
          <a:ext cx="4572000" cy="53509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8B8E80DB-FEE3-4C53-B512-2550328BD809}"/>
              </a:ext>
            </a:extLst>
          </p:cNvPr>
          <p:cNvGraphicFramePr>
            <a:graphicFrameLocks/>
          </p:cNvGraphicFramePr>
          <p:nvPr>
            <p:extLst>
              <p:ext uri="{D42A27DB-BD31-4B8C-83A1-F6EECF244321}">
                <p14:modId xmlns:p14="http://schemas.microsoft.com/office/powerpoint/2010/main" val="2061832179"/>
              </p:ext>
            </p:extLst>
          </p:nvPr>
        </p:nvGraphicFramePr>
        <p:xfrm>
          <a:off x="4768586" y="1524000"/>
          <a:ext cx="4572000" cy="535093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40A183D-6323-7C6F-5CC7-5716AC61FF83}"/>
              </a:ext>
            </a:extLst>
          </p:cNvPr>
          <p:cNvSpPr txBox="1"/>
          <p:nvPr/>
        </p:nvSpPr>
        <p:spPr>
          <a:xfrm>
            <a:off x="6039538" y="6417733"/>
            <a:ext cx="2577180" cy="369332"/>
          </a:xfrm>
          <a:prstGeom prst="rect">
            <a:avLst/>
          </a:prstGeom>
          <a:noFill/>
        </p:spPr>
        <p:txBody>
          <a:bodyPr wrap="none" rtlCol="0">
            <a:spAutoFit/>
          </a:bodyPr>
          <a:lstStyle/>
          <a:p>
            <a:r>
              <a:rPr lang="en-US" dirty="0"/>
              <a:t>Number of answers: </a:t>
            </a:r>
            <a:r>
              <a:rPr lang="en-US" dirty="0">
                <a:solidFill>
                  <a:srgbClr val="FF0000"/>
                </a:solidFill>
              </a:rPr>
              <a:t>7</a:t>
            </a:r>
            <a:r>
              <a:rPr lang="en-US" dirty="0"/>
              <a:t>/24</a:t>
            </a:r>
          </a:p>
        </p:txBody>
      </p:sp>
      <p:sp>
        <p:nvSpPr>
          <p:cNvPr id="6" name="TextBox 5">
            <a:extLst>
              <a:ext uri="{FF2B5EF4-FFF2-40B4-BE49-F238E27FC236}">
                <a16:creationId xmlns:a16="http://schemas.microsoft.com/office/drawing/2014/main" id="{C06B12DA-FE28-98F3-3E67-66872D2DC1F4}"/>
              </a:ext>
            </a:extLst>
          </p:cNvPr>
          <p:cNvSpPr txBox="1"/>
          <p:nvPr/>
        </p:nvSpPr>
        <p:spPr>
          <a:xfrm>
            <a:off x="938900" y="6417733"/>
            <a:ext cx="2694199" cy="369332"/>
          </a:xfrm>
          <a:prstGeom prst="rect">
            <a:avLst/>
          </a:prstGeom>
          <a:noFill/>
        </p:spPr>
        <p:txBody>
          <a:bodyPr wrap="none" rtlCol="0">
            <a:spAutoFit/>
          </a:bodyPr>
          <a:lstStyle/>
          <a:p>
            <a:r>
              <a:rPr lang="en-US" dirty="0"/>
              <a:t>Number of answers: </a:t>
            </a:r>
            <a:r>
              <a:rPr lang="en-US" dirty="0">
                <a:solidFill>
                  <a:srgbClr val="FF0000"/>
                </a:solidFill>
              </a:rPr>
              <a:t>17</a:t>
            </a:r>
            <a:r>
              <a:rPr lang="en-US" dirty="0"/>
              <a:t>/35</a:t>
            </a:r>
          </a:p>
        </p:txBody>
      </p:sp>
    </p:spTree>
    <p:extLst>
      <p:ext uri="{BB962C8B-B14F-4D97-AF65-F5344CB8AC3E}">
        <p14:creationId xmlns:p14="http://schemas.microsoft.com/office/powerpoint/2010/main" val="96737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B94C5-3319-0111-4B18-9FB984C59655}"/>
              </a:ext>
            </a:extLst>
          </p:cNvPr>
          <p:cNvSpPr>
            <a:spLocks noGrp="1"/>
          </p:cNvSpPr>
          <p:nvPr>
            <p:ph type="title"/>
          </p:nvPr>
        </p:nvSpPr>
        <p:spPr>
          <a:xfrm>
            <a:off x="0" y="5254"/>
            <a:ext cx="9672638" cy="1402274"/>
          </a:xfrm>
        </p:spPr>
        <p:txBody>
          <a:bodyPr vert="horz" lIns="91440" tIns="45720" rIns="91440" bIns="45720" rtlCol="0" anchor="ctr">
            <a:normAutofit fontScale="90000"/>
          </a:bodyPr>
          <a:lstStyle/>
          <a:p>
            <a:pPr algn="ctr" defTabSz="967344"/>
            <a:r>
              <a:rPr lang="en-US" sz="4400" dirty="0">
                <a:solidFill>
                  <a:srgbClr val="0070C0"/>
                </a:solidFill>
                <a:latin typeface="Tw Cen MT" panose="020B0602020104020603" pitchFamily="34" charset="0"/>
              </a:rPr>
              <a:t>Legislation provisions concerning private sector participation in the delivery of information </a:t>
            </a:r>
          </a:p>
        </p:txBody>
      </p:sp>
      <p:graphicFrame>
        <p:nvGraphicFramePr>
          <p:cNvPr id="2" name="Chart 1">
            <a:extLst>
              <a:ext uri="{FF2B5EF4-FFF2-40B4-BE49-F238E27FC236}">
                <a16:creationId xmlns:a16="http://schemas.microsoft.com/office/drawing/2014/main" id="{A48414B7-A5B0-4199-AE70-51A9F6254000}"/>
              </a:ext>
            </a:extLst>
          </p:cNvPr>
          <p:cNvGraphicFramePr>
            <a:graphicFrameLocks/>
          </p:cNvGraphicFramePr>
          <p:nvPr>
            <p:extLst>
              <p:ext uri="{D42A27DB-BD31-4B8C-83A1-F6EECF244321}">
                <p14:modId xmlns:p14="http://schemas.microsoft.com/office/powerpoint/2010/main" val="1545667620"/>
              </p:ext>
            </p:extLst>
          </p:nvPr>
        </p:nvGraphicFramePr>
        <p:xfrm>
          <a:off x="0" y="1566333"/>
          <a:ext cx="4572000" cy="53001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D3F770B9-865D-4D20-BAE3-15798A790947}"/>
              </a:ext>
            </a:extLst>
          </p:cNvPr>
          <p:cNvGraphicFramePr>
            <a:graphicFrameLocks/>
          </p:cNvGraphicFramePr>
          <p:nvPr>
            <p:extLst>
              <p:ext uri="{D42A27DB-BD31-4B8C-83A1-F6EECF244321}">
                <p14:modId xmlns:p14="http://schemas.microsoft.com/office/powerpoint/2010/main" val="1045319968"/>
              </p:ext>
            </p:extLst>
          </p:nvPr>
        </p:nvGraphicFramePr>
        <p:xfrm>
          <a:off x="5100638" y="1566333"/>
          <a:ext cx="4572000" cy="530013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D950BDF-B840-C992-5245-6FC45847797B}"/>
              </a:ext>
            </a:extLst>
          </p:cNvPr>
          <p:cNvSpPr txBox="1"/>
          <p:nvPr/>
        </p:nvSpPr>
        <p:spPr>
          <a:xfrm>
            <a:off x="6039538" y="6858000"/>
            <a:ext cx="2577180" cy="369332"/>
          </a:xfrm>
          <a:prstGeom prst="rect">
            <a:avLst/>
          </a:prstGeom>
          <a:noFill/>
        </p:spPr>
        <p:txBody>
          <a:bodyPr wrap="none" rtlCol="0">
            <a:spAutoFit/>
          </a:bodyPr>
          <a:lstStyle/>
          <a:p>
            <a:r>
              <a:rPr lang="en-US" dirty="0"/>
              <a:t>Number of answers: </a:t>
            </a:r>
            <a:r>
              <a:rPr lang="en-US" dirty="0">
                <a:solidFill>
                  <a:srgbClr val="FF0000"/>
                </a:solidFill>
              </a:rPr>
              <a:t>6</a:t>
            </a:r>
            <a:r>
              <a:rPr lang="en-US" dirty="0"/>
              <a:t>/24</a:t>
            </a:r>
          </a:p>
        </p:txBody>
      </p:sp>
      <p:sp>
        <p:nvSpPr>
          <p:cNvPr id="6" name="TextBox 5">
            <a:extLst>
              <a:ext uri="{FF2B5EF4-FFF2-40B4-BE49-F238E27FC236}">
                <a16:creationId xmlns:a16="http://schemas.microsoft.com/office/drawing/2014/main" id="{1621AE15-B45D-E69C-7AE9-A1A10F249E9E}"/>
              </a:ext>
            </a:extLst>
          </p:cNvPr>
          <p:cNvSpPr txBox="1"/>
          <p:nvPr/>
        </p:nvSpPr>
        <p:spPr>
          <a:xfrm>
            <a:off x="938900" y="6858000"/>
            <a:ext cx="2694199" cy="369332"/>
          </a:xfrm>
          <a:prstGeom prst="rect">
            <a:avLst/>
          </a:prstGeom>
          <a:noFill/>
        </p:spPr>
        <p:txBody>
          <a:bodyPr wrap="none" rtlCol="0">
            <a:spAutoFit/>
          </a:bodyPr>
          <a:lstStyle/>
          <a:p>
            <a:r>
              <a:rPr lang="en-US" dirty="0"/>
              <a:t>Number of answers: </a:t>
            </a:r>
            <a:r>
              <a:rPr lang="en-US" dirty="0">
                <a:solidFill>
                  <a:srgbClr val="FF0000"/>
                </a:solidFill>
              </a:rPr>
              <a:t>16</a:t>
            </a:r>
            <a:r>
              <a:rPr lang="en-US" dirty="0"/>
              <a:t>/35</a:t>
            </a:r>
          </a:p>
        </p:txBody>
      </p:sp>
    </p:spTree>
    <p:extLst>
      <p:ext uri="{BB962C8B-B14F-4D97-AF65-F5344CB8AC3E}">
        <p14:creationId xmlns:p14="http://schemas.microsoft.com/office/powerpoint/2010/main" val="422088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B94C5-3319-0111-4B18-9FB984C59655}"/>
              </a:ext>
            </a:extLst>
          </p:cNvPr>
          <p:cNvSpPr>
            <a:spLocks noGrp="1"/>
          </p:cNvSpPr>
          <p:nvPr>
            <p:ph type="title"/>
          </p:nvPr>
        </p:nvSpPr>
        <p:spPr>
          <a:xfrm>
            <a:off x="664994" y="5257"/>
            <a:ext cx="8342650" cy="1402274"/>
          </a:xfrm>
        </p:spPr>
        <p:txBody>
          <a:bodyPr vert="horz" lIns="91440" tIns="45720" rIns="91440" bIns="45720" rtlCol="0" anchor="ctr">
            <a:normAutofit/>
          </a:bodyPr>
          <a:lstStyle/>
          <a:p>
            <a:pPr algn="ctr" defTabSz="967344"/>
            <a:r>
              <a:rPr lang="en-US" sz="4400" dirty="0">
                <a:solidFill>
                  <a:srgbClr val="0070C0"/>
                </a:solidFill>
                <a:latin typeface="Tw Cen MT" panose="020B0602020104020603" pitchFamily="34" charset="0"/>
              </a:rPr>
              <a:t>Role of NMS as authoritative voice of warning services </a:t>
            </a:r>
          </a:p>
        </p:txBody>
      </p:sp>
      <p:graphicFrame>
        <p:nvGraphicFramePr>
          <p:cNvPr id="2" name="Chart 1">
            <a:extLst>
              <a:ext uri="{FF2B5EF4-FFF2-40B4-BE49-F238E27FC236}">
                <a16:creationId xmlns:a16="http://schemas.microsoft.com/office/drawing/2014/main" id="{7FD5DB1A-B682-4257-9765-A63530300C50}"/>
              </a:ext>
            </a:extLst>
          </p:cNvPr>
          <p:cNvGraphicFramePr>
            <a:graphicFrameLocks/>
          </p:cNvGraphicFramePr>
          <p:nvPr>
            <p:extLst>
              <p:ext uri="{D42A27DB-BD31-4B8C-83A1-F6EECF244321}">
                <p14:modId xmlns:p14="http://schemas.microsoft.com/office/powerpoint/2010/main" val="1456292161"/>
              </p:ext>
            </p:extLst>
          </p:nvPr>
        </p:nvGraphicFramePr>
        <p:xfrm>
          <a:off x="0" y="1532468"/>
          <a:ext cx="4572000" cy="5350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3635D52F-3ACF-4B6F-90C0-A60F71D4DFE7}"/>
              </a:ext>
            </a:extLst>
          </p:cNvPr>
          <p:cNvGraphicFramePr>
            <a:graphicFrameLocks/>
          </p:cNvGraphicFramePr>
          <p:nvPr>
            <p:extLst>
              <p:ext uri="{D42A27DB-BD31-4B8C-83A1-F6EECF244321}">
                <p14:modId xmlns:p14="http://schemas.microsoft.com/office/powerpoint/2010/main" val="971642105"/>
              </p:ext>
            </p:extLst>
          </p:nvPr>
        </p:nvGraphicFramePr>
        <p:xfrm>
          <a:off x="5100640" y="1532468"/>
          <a:ext cx="4572000" cy="535093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57D6583-80EA-3B63-045A-A4C663F6F6A8}"/>
              </a:ext>
            </a:extLst>
          </p:cNvPr>
          <p:cNvSpPr txBox="1"/>
          <p:nvPr/>
        </p:nvSpPr>
        <p:spPr>
          <a:xfrm>
            <a:off x="6039538" y="6417733"/>
            <a:ext cx="2577180" cy="369332"/>
          </a:xfrm>
          <a:prstGeom prst="rect">
            <a:avLst/>
          </a:prstGeom>
          <a:noFill/>
        </p:spPr>
        <p:txBody>
          <a:bodyPr wrap="none" rtlCol="0">
            <a:spAutoFit/>
          </a:bodyPr>
          <a:lstStyle/>
          <a:p>
            <a:r>
              <a:rPr lang="en-US" dirty="0"/>
              <a:t>Number of answers: </a:t>
            </a:r>
            <a:r>
              <a:rPr lang="en-US" dirty="0">
                <a:solidFill>
                  <a:srgbClr val="FF0000"/>
                </a:solidFill>
              </a:rPr>
              <a:t>7</a:t>
            </a:r>
            <a:r>
              <a:rPr lang="en-US" dirty="0"/>
              <a:t>/24</a:t>
            </a:r>
          </a:p>
        </p:txBody>
      </p:sp>
      <p:sp>
        <p:nvSpPr>
          <p:cNvPr id="7" name="TextBox 6">
            <a:extLst>
              <a:ext uri="{FF2B5EF4-FFF2-40B4-BE49-F238E27FC236}">
                <a16:creationId xmlns:a16="http://schemas.microsoft.com/office/drawing/2014/main" id="{8C9E21E7-F59D-861B-029E-F0C9FCE64126}"/>
              </a:ext>
            </a:extLst>
          </p:cNvPr>
          <p:cNvSpPr txBox="1"/>
          <p:nvPr/>
        </p:nvSpPr>
        <p:spPr>
          <a:xfrm>
            <a:off x="938900" y="6417733"/>
            <a:ext cx="2694199" cy="369332"/>
          </a:xfrm>
          <a:prstGeom prst="rect">
            <a:avLst/>
          </a:prstGeom>
          <a:noFill/>
        </p:spPr>
        <p:txBody>
          <a:bodyPr wrap="none" rtlCol="0">
            <a:spAutoFit/>
          </a:bodyPr>
          <a:lstStyle/>
          <a:p>
            <a:r>
              <a:rPr lang="en-US" dirty="0"/>
              <a:t>Number of answers: </a:t>
            </a:r>
            <a:r>
              <a:rPr lang="en-US" dirty="0">
                <a:solidFill>
                  <a:srgbClr val="FF0000"/>
                </a:solidFill>
              </a:rPr>
              <a:t>17</a:t>
            </a:r>
            <a:r>
              <a:rPr lang="en-US" dirty="0"/>
              <a:t>/35</a:t>
            </a:r>
          </a:p>
        </p:txBody>
      </p:sp>
    </p:spTree>
    <p:extLst>
      <p:ext uri="{BB962C8B-B14F-4D97-AF65-F5344CB8AC3E}">
        <p14:creationId xmlns:p14="http://schemas.microsoft.com/office/powerpoint/2010/main" val="4275847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5C0BA28D-73EA-400A-9519-93C77C7C9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2" y="3261974"/>
            <a:ext cx="1037995" cy="1592264"/>
          </a:xfrm>
          <a:prstGeom prst="rect">
            <a:avLst/>
          </a:prstGeom>
        </p:spPr>
      </p:pic>
      <p:sp>
        <p:nvSpPr>
          <p:cNvPr id="3" name="Content Placeholder 2">
            <a:extLst>
              <a:ext uri="{FF2B5EF4-FFF2-40B4-BE49-F238E27FC236}">
                <a16:creationId xmlns:a16="http://schemas.microsoft.com/office/drawing/2014/main" id="{EFB52F4A-DCED-4ED6-B7E6-E1928D338743}"/>
              </a:ext>
            </a:extLst>
          </p:cNvPr>
          <p:cNvSpPr>
            <a:spLocks noGrp="1"/>
          </p:cNvSpPr>
          <p:nvPr>
            <p:ph idx="1"/>
          </p:nvPr>
        </p:nvSpPr>
        <p:spPr>
          <a:xfrm>
            <a:off x="41683" y="969958"/>
            <a:ext cx="9630956" cy="5436787"/>
          </a:xfrm>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241300" indent="-241300"/>
            <a:r>
              <a:rPr lang="en-US" dirty="0">
                <a:latin typeface="Tw Cen MT" panose="020B0602020104020603" pitchFamily="34" charset="0"/>
              </a:rPr>
              <a:t>The private sector’s evolution in capability and ongoing </a:t>
            </a:r>
            <a:r>
              <a:rPr lang="en-US" b="1" dirty="0">
                <a:latin typeface="Tw Cen MT" panose="020B0602020104020603" pitchFamily="34" charset="0"/>
              </a:rPr>
              <a:t>Digital Transformation (DX) provide opportunities to WMO Members</a:t>
            </a:r>
            <a:r>
              <a:rPr lang="en-US" dirty="0">
                <a:latin typeface="Tw Cen MT" panose="020B0602020104020603" pitchFamily="34" charset="0"/>
              </a:rPr>
              <a:t>, while in some/many Members there seems to remain </a:t>
            </a:r>
            <a:r>
              <a:rPr lang="en-US" b="1" dirty="0">
                <a:latin typeface="Tw Cen MT" panose="020B0602020104020603" pitchFamily="34" charset="0"/>
              </a:rPr>
              <a:t>deep-rooted fear</a:t>
            </a:r>
            <a:r>
              <a:rPr lang="en-US" dirty="0">
                <a:latin typeface="Tw Cen MT" panose="020B0602020104020603" pitchFamily="34" charset="0"/>
              </a:rPr>
              <a:t> to the private sector. </a:t>
            </a:r>
            <a:r>
              <a:rPr lang="en-US" b="1" dirty="0">
                <a:latin typeface="Tw Cen MT" panose="020B0602020104020603" pitchFamily="34" charset="0"/>
                <a:sym typeface="Wingdings" panose="05000000000000000000" pitchFamily="2" charset="2"/>
              </a:rPr>
              <a:t>How can we dispel deep-seated fears?</a:t>
            </a:r>
            <a:r>
              <a:rPr lang="en-US" dirty="0">
                <a:latin typeface="Tw Cen MT" panose="020B0602020104020603" pitchFamily="34" charset="0"/>
                <a:sym typeface="Wingdings" panose="05000000000000000000" pitchFamily="2" charset="2"/>
              </a:rPr>
              <a:t> </a:t>
            </a:r>
          </a:p>
          <a:p>
            <a:pPr marL="241300" indent="-241300"/>
            <a:r>
              <a:rPr lang="en-US" dirty="0">
                <a:latin typeface="Tw Cen MT" panose="020B0602020104020603" pitchFamily="34" charset="0"/>
                <a:sym typeface="Wingdings" panose="05000000000000000000" pitchFamily="2" charset="2"/>
              </a:rPr>
              <a:t>To go forward in PPE, it is necessary to break through existing barriers such as: 		</a:t>
            </a:r>
          </a:p>
        </p:txBody>
      </p:sp>
      <p:sp>
        <p:nvSpPr>
          <p:cNvPr id="8" name="Title 1">
            <a:extLst>
              <a:ext uri="{FF2B5EF4-FFF2-40B4-BE49-F238E27FC236}">
                <a16:creationId xmlns:a16="http://schemas.microsoft.com/office/drawing/2014/main" id="{84425CFC-C479-4903-9E8F-40BDD97D482C}"/>
              </a:ext>
            </a:extLst>
          </p:cNvPr>
          <p:cNvSpPr txBox="1">
            <a:spLocks/>
          </p:cNvSpPr>
          <p:nvPr/>
        </p:nvSpPr>
        <p:spPr>
          <a:xfrm>
            <a:off x="-16565" y="2655"/>
            <a:ext cx="9689203" cy="922546"/>
          </a:xfrm>
          <a:prstGeom prst="rect">
            <a:avLst/>
          </a:prstGeom>
        </p:spPr>
        <p:txBody>
          <a:bodyPr vert="horz" lIns="96732" tIns="48366" rIns="96732" bIns="48366" rtlCol="0" anchor="ctr">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5400" dirty="0">
                <a:solidFill>
                  <a:srgbClr val="0070C0"/>
                </a:solidFill>
                <a:latin typeface="Tw Cen MT" panose="020B0602020104020603" pitchFamily="34" charset="0"/>
              </a:rPr>
              <a:t>Challenges…</a:t>
            </a:r>
          </a:p>
        </p:txBody>
      </p:sp>
      <p:sp>
        <p:nvSpPr>
          <p:cNvPr id="11" name="TextBox 10">
            <a:extLst>
              <a:ext uri="{FF2B5EF4-FFF2-40B4-BE49-F238E27FC236}">
                <a16:creationId xmlns:a16="http://schemas.microsoft.com/office/drawing/2014/main" id="{2B2A675A-339A-4A8D-8C43-714843433A5D}"/>
              </a:ext>
            </a:extLst>
          </p:cNvPr>
          <p:cNvSpPr txBox="1"/>
          <p:nvPr/>
        </p:nvSpPr>
        <p:spPr>
          <a:xfrm>
            <a:off x="5054105" y="3498850"/>
            <a:ext cx="4586239" cy="363298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lnSpc>
                <a:spcPts val="2539"/>
              </a:lnSpc>
              <a:buFont typeface="Wingdings" panose="05000000000000000000" pitchFamily="2" charset="2"/>
              <a:buChar char="Ø"/>
            </a:pPr>
            <a:r>
              <a:rPr lang="en-US" sz="2800" b="1" u="sng" dirty="0">
                <a:solidFill>
                  <a:srgbClr val="00B050"/>
                </a:solidFill>
                <a:latin typeface="Tw Cen MT" panose="020B0602020104020603" pitchFamily="34" charset="0"/>
                <a:sym typeface="Wingdings" panose="05000000000000000000" pitchFamily="2" charset="2"/>
              </a:rPr>
              <a:t>Dialogues</a:t>
            </a:r>
            <a:r>
              <a:rPr lang="en-US" sz="2800" dirty="0">
                <a:solidFill>
                  <a:srgbClr val="00B050"/>
                </a:solidFill>
                <a:latin typeface="Tw Cen MT" panose="020B0602020104020603" pitchFamily="34" charset="0"/>
                <a:sym typeface="Wingdings" panose="05000000000000000000" pitchFamily="2" charset="2"/>
              </a:rPr>
              <a:t> through the Open Consultative Platform &amp; Regional Forums</a:t>
            </a:r>
          </a:p>
          <a:p>
            <a:pPr marL="362754" indent="-362754">
              <a:lnSpc>
                <a:spcPts val="2539"/>
              </a:lnSpc>
              <a:buFont typeface="Wingdings" panose="05000000000000000000" pitchFamily="2" charset="2"/>
              <a:buChar char="Ø"/>
            </a:pPr>
            <a:r>
              <a:rPr lang="en-US" sz="2800" b="1" u="sng" dirty="0">
                <a:solidFill>
                  <a:srgbClr val="00B050"/>
                </a:solidFill>
                <a:latin typeface="Tw Cen MT" panose="020B0602020104020603" pitchFamily="34" charset="0"/>
                <a:sym typeface="Wingdings" panose="05000000000000000000" pitchFamily="2" charset="2"/>
              </a:rPr>
              <a:t>Capacity Development </a:t>
            </a:r>
            <a:r>
              <a:rPr lang="en-US" sz="2800" dirty="0">
                <a:solidFill>
                  <a:srgbClr val="00B050"/>
                </a:solidFill>
                <a:latin typeface="Tw Cen MT" panose="020B0602020104020603" pitchFamily="34" charset="0"/>
                <a:sym typeface="Wingdings" panose="05000000000000000000" pitchFamily="2" charset="2"/>
              </a:rPr>
              <a:t>through sharing good practices and training</a:t>
            </a:r>
          </a:p>
          <a:p>
            <a:pPr marL="362754" indent="-362754">
              <a:lnSpc>
                <a:spcPts val="2539"/>
              </a:lnSpc>
              <a:buFont typeface="Wingdings" panose="05000000000000000000" pitchFamily="2" charset="2"/>
              <a:buChar char="Ø"/>
            </a:pPr>
            <a:r>
              <a:rPr lang="en-US" sz="2800" b="1" dirty="0">
                <a:solidFill>
                  <a:srgbClr val="00B050"/>
                </a:solidFill>
                <a:latin typeface="Tw Cen MT" panose="020B0602020104020603" pitchFamily="34" charset="0"/>
                <a:sym typeface="Wingdings" panose="05000000000000000000" pitchFamily="2" charset="2"/>
              </a:rPr>
              <a:t>Relevant </a:t>
            </a:r>
            <a:r>
              <a:rPr lang="en-US" sz="2800" b="1" u="sng" dirty="0">
                <a:solidFill>
                  <a:srgbClr val="00B050"/>
                </a:solidFill>
                <a:latin typeface="Tw Cen MT" panose="020B0602020104020603" pitchFamily="34" charset="0"/>
                <a:sym typeface="Wingdings" panose="05000000000000000000" pitchFamily="2" charset="2"/>
              </a:rPr>
              <a:t>assistance</a:t>
            </a:r>
            <a:r>
              <a:rPr lang="en-US" sz="2800" b="1" dirty="0">
                <a:solidFill>
                  <a:srgbClr val="00B050"/>
                </a:solidFill>
                <a:latin typeface="Tw Cen MT" panose="020B0602020104020603" pitchFamily="34" charset="0"/>
                <a:sym typeface="Wingdings" panose="05000000000000000000" pitchFamily="2" charset="2"/>
              </a:rPr>
              <a:t> to WMO Members</a:t>
            </a:r>
            <a:r>
              <a:rPr lang="en-US" sz="2800" dirty="0">
                <a:solidFill>
                  <a:srgbClr val="00B050"/>
                </a:solidFill>
                <a:latin typeface="Tw Cen MT" panose="020B0602020104020603" pitchFamily="34" charset="0"/>
                <a:sym typeface="Wingdings" panose="05000000000000000000" pitchFamily="2" charset="2"/>
              </a:rPr>
              <a:t> to ensure regulator/promoter’s roles</a:t>
            </a:r>
          </a:p>
          <a:p>
            <a:pPr marL="362754" indent="-362754">
              <a:lnSpc>
                <a:spcPts val="2539"/>
              </a:lnSpc>
              <a:buFont typeface="Wingdings" panose="05000000000000000000" pitchFamily="2" charset="2"/>
              <a:buChar char="Ø"/>
            </a:pPr>
            <a:r>
              <a:rPr lang="en-US" sz="2800" dirty="0">
                <a:solidFill>
                  <a:srgbClr val="00B050"/>
                </a:solidFill>
                <a:latin typeface="Tw Cen MT" panose="020B0602020104020603" pitchFamily="34" charset="0"/>
                <a:sym typeface="Wingdings" panose="05000000000000000000" pitchFamily="2" charset="2"/>
              </a:rPr>
              <a:t>Learning from </a:t>
            </a:r>
            <a:r>
              <a:rPr lang="en-US" sz="2800" b="1" u="sng" dirty="0">
                <a:solidFill>
                  <a:srgbClr val="00B050"/>
                </a:solidFill>
                <a:latin typeface="Tw Cen MT" panose="020B0602020104020603" pitchFamily="34" charset="0"/>
                <a:sym typeface="Wingdings" panose="05000000000000000000" pitchFamily="2" charset="2"/>
              </a:rPr>
              <a:t>business models; advocates needed</a:t>
            </a:r>
            <a:endParaRPr lang="en-US" sz="2800" dirty="0">
              <a:solidFill>
                <a:srgbClr val="00B050"/>
              </a:solidFill>
            </a:endParaRPr>
          </a:p>
        </p:txBody>
      </p:sp>
      <p:graphicFrame>
        <p:nvGraphicFramePr>
          <p:cNvPr id="6" name="Object 2">
            <a:extLst>
              <a:ext uri="{FF2B5EF4-FFF2-40B4-BE49-F238E27FC236}">
                <a16:creationId xmlns:a16="http://schemas.microsoft.com/office/drawing/2014/main" id="{EAF630A3-D610-4E00-9FB8-295415D131B6}"/>
              </a:ext>
            </a:extLst>
          </p:cNvPr>
          <p:cNvGraphicFramePr>
            <a:graphicFrameLocks noChangeAspect="1"/>
          </p:cNvGraphicFramePr>
          <p:nvPr>
            <p:extLst>
              <p:ext uri="{D42A27DB-BD31-4B8C-83A1-F6EECF244321}">
                <p14:modId xmlns:p14="http://schemas.microsoft.com/office/powerpoint/2010/main" val="2113799742"/>
              </p:ext>
            </p:extLst>
          </p:nvPr>
        </p:nvGraphicFramePr>
        <p:xfrm>
          <a:off x="8200119" y="93644"/>
          <a:ext cx="1282232" cy="972359"/>
        </p:xfrm>
        <a:graphic>
          <a:graphicData uri="http://schemas.openxmlformats.org/presentationml/2006/ole">
            <mc:AlternateContent xmlns:mc="http://schemas.openxmlformats.org/markup-compatibility/2006">
              <mc:Choice xmlns:v="urn:schemas-microsoft-com:vml" Requires="v">
                <p:oleObj name="ｸﾘｯﾌﾟ" r:id="rId4" imgW="3429000" imgH="2600280" progId="MS_ClipArt_Gallery.2">
                  <p:embed/>
                </p:oleObj>
              </mc:Choice>
              <mc:Fallback>
                <p:oleObj name="ｸﾘｯﾌﾟ" r:id="rId4" imgW="3429000" imgH="2600280" progId="MS_ClipArt_Gallery.2">
                  <p:embed/>
                  <p:pic>
                    <p:nvPicPr>
                      <p:cNvPr id="6" name="Object 2">
                        <a:extLst>
                          <a:ext uri="{FF2B5EF4-FFF2-40B4-BE49-F238E27FC236}">
                            <a16:creationId xmlns:a16="http://schemas.microsoft.com/office/drawing/2014/main" id="{EAF630A3-D610-4E00-9FB8-295415D13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0119" y="93644"/>
                        <a:ext cx="1282232" cy="972359"/>
                      </a:xfrm>
                      <a:prstGeom prst="rect">
                        <a:avLst/>
                      </a:prstGeom>
                      <a:noFill/>
                      <a:ln>
                        <a:noFill/>
                      </a:ln>
                      <a:effectLst/>
                    </p:spPr>
                  </p:pic>
                </p:oleObj>
              </mc:Fallback>
            </mc:AlternateContent>
          </a:graphicData>
        </a:graphic>
      </p:graphicFrame>
      <p:pic>
        <p:nvPicPr>
          <p:cNvPr id="1059" name="Picture 35">
            <a:extLst>
              <a:ext uri="{FF2B5EF4-FFF2-40B4-BE49-F238E27FC236}">
                <a16:creationId xmlns:a16="http://schemas.microsoft.com/office/drawing/2014/main" id="{A74EA49E-D0C9-48DB-9D86-5A9F6AB9A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723851">
            <a:off x="128302" y="5330296"/>
            <a:ext cx="910772" cy="904491"/>
          </a:xfrm>
          <a:prstGeom prst="rect">
            <a:avLst/>
          </a:prstGeom>
          <a:noFill/>
          <a:extLst>
            <a:ext uri="{909E8E84-426E-40DD-AFC4-6F175D3DCCD1}">
              <a14:hiddenFill xmlns:a14="http://schemas.microsoft.com/office/drawing/2010/main">
                <a:solidFill>
                  <a:srgbClr val="FFFFFF"/>
                </a:solidFill>
              </a14:hiddenFill>
            </a:ext>
          </a:extLst>
        </p:spPr>
      </p:pic>
      <p:sp>
        <p:nvSpPr>
          <p:cNvPr id="7" name="Multiplication Sign 6">
            <a:extLst>
              <a:ext uri="{FF2B5EF4-FFF2-40B4-BE49-F238E27FC236}">
                <a16:creationId xmlns:a16="http://schemas.microsoft.com/office/drawing/2014/main" id="{9EA87D9D-5DF1-4FF0-A5F6-F73CC1A857B9}"/>
              </a:ext>
            </a:extLst>
          </p:cNvPr>
          <p:cNvSpPr/>
          <p:nvPr/>
        </p:nvSpPr>
        <p:spPr>
          <a:xfrm>
            <a:off x="116679" y="3574449"/>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pic>
        <p:nvPicPr>
          <p:cNvPr id="14" name="Picture 13" descr="A picture containing text, envelope&#10;&#10;Description automatically generated">
            <a:extLst>
              <a:ext uri="{FF2B5EF4-FFF2-40B4-BE49-F238E27FC236}">
                <a16:creationId xmlns:a16="http://schemas.microsoft.com/office/drawing/2014/main" id="{937D6663-6C29-41DC-BAA5-1FB9CB2AA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71" y="6029232"/>
            <a:ext cx="1065035" cy="1065035"/>
          </a:xfrm>
          <a:prstGeom prst="rect">
            <a:avLst/>
          </a:prstGeom>
        </p:spPr>
      </p:pic>
      <p:sp>
        <p:nvSpPr>
          <p:cNvPr id="16" name="Multiplication Sign 15">
            <a:extLst>
              <a:ext uri="{FF2B5EF4-FFF2-40B4-BE49-F238E27FC236}">
                <a16:creationId xmlns:a16="http://schemas.microsoft.com/office/drawing/2014/main" id="{AC7043E5-6429-4383-AF0E-7BCD96A1B257}"/>
              </a:ext>
            </a:extLst>
          </p:cNvPr>
          <p:cNvSpPr/>
          <p:nvPr/>
        </p:nvSpPr>
        <p:spPr>
          <a:xfrm>
            <a:off x="124460" y="6076188"/>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sp>
        <p:nvSpPr>
          <p:cNvPr id="17" name="Multiplication Sign 16">
            <a:extLst>
              <a:ext uri="{FF2B5EF4-FFF2-40B4-BE49-F238E27FC236}">
                <a16:creationId xmlns:a16="http://schemas.microsoft.com/office/drawing/2014/main" id="{F64BEDBA-A61E-4039-82F5-78234640307A}"/>
              </a:ext>
            </a:extLst>
          </p:cNvPr>
          <p:cNvSpPr/>
          <p:nvPr/>
        </p:nvSpPr>
        <p:spPr>
          <a:xfrm>
            <a:off x="100029" y="5220894"/>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sp>
        <p:nvSpPr>
          <p:cNvPr id="2" name="TextBox 1">
            <a:extLst>
              <a:ext uri="{FF2B5EF4-FFF2-40B4-BE49-F238E27FC236}">
                <a16:creationId xmlns:a16="http://schemas.microsoft.com/office/drawing/2014/main" id="{A095B629-5DB9-4D06-9962-DD2170C85BB0}"/>
              </a:ext>
            </a:extLst>
          </p:cNvPr>
          <p:cNvSpPr txBox="1"/>
          <p:nvPr/>
        </p:nvSpPr>
        <p:spPr>
          <a:xfrm>
            <a:off x="586449" y="3563453"/>
            <a:ext cx="4662396" cy="3495124"/>
          </a:xfrm>
          <a:prstGeom prst="rect">
            <a:avLst/>
          </a:prstGeom>
          <a:noFill/>
        </p:spPr>
        <p:txBody>
          <a:bodyPr wrap="square" rtlCol="0">
            <a:spAutoFit/>
          </a:bodyPr>
          <a:lstStyle/>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Lack</a:t>
            </a:r>
            <a:r>
              <a:rPr lang="en-US" sz="2800" dirty="0">
                <a:latin typeface="Tw Cen MT" panose="020B0602020104020603" pitchFamily="34" charset="0"/>
                <a:sym typeface="Wingdings" panose="05000000000000000000" pitchFamily="2" charset="2"/>
              </a:rPr>
              <a:t> of</a:t>
            </a:r>
            <a:r>
              <a:rPr lang="en-US" sz="2800" b="1" dirty="0">
                <a:latin typeface="Tw Cen MT" panose="020B0602020104020603" pitchFamily="34" charset="0"/>
                <a:sym typeface="Wingdings" panose="05000000000000000000" pitchFamily="2" charset="2"/>
              </a:rPr>
              <a:t> mutual trust</a:t>
            </a:r>
          </a:p>
          <a:p>
            <a:pPr lvl="1">
              <a:lnSpc>
                <a:spcPts val="2400"/>
              </a:lnSpc>
              <a:buFont typeface="Wingdings" panose="05000000000000000000" pitchFamily="2" charset="2"/>
              <a:buChar char="Ø"/>
            </a:pPr>
            <a:endParaRPr lang="en-US" sz="2800" b="1" dirty="0">
              <a:latin typeface="Tw Cen MT" panose="020B0602020104020603" pitchFamily="34" charset="0"/>
              <a:sym typeface="Wingdings" panose="05000000000000000000" pitchFamily="2" charset="2"/>
            </a:endParaRPr>
          </a:p>
          <a:p>
            <a:pPr lvl="1">
              <a:lnSpc>
                <a:spcPts val="2400"/>
              </a:lnSpc>
              <a:buFont typeface="Wingdings" panose="05000000000000000000" pitchFamily="2" charset="2"/>
              <a:buChar char="Ø"/>
            </a:pPr>
            <a:endParaRPr lang="en-US" sz="2800" dirty="0">
              <a:latin typeface="Tw Cen MT" panose="020B0602020104020603" pitchFamily="34" charset="0"/>
              <a:sym typeface="Wingdings" panose="05000000000000000000" pitchFamily="2" charset="2"/>
            </a:endParaRPr>
          </a:p>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Lack</a:t>
            </a:r>
            <a:r>
              <a:rPr lang="en-US" sz="2800" dirty="0">
                <a:latin typeface="Tw Cen MT" panose="020B0602020104020603" pitchFamily="34" charset="0"/>
                <a:sym typeface="Wingdings" panose="05000000000000000000" pitchFamily="2" charset="2"/>
              </a:rPr>
              <a:t> of </a:t>
            </a:r>
            <a:r>
              <a:rPr lang="en-US" sz="2800" b="1" dirty="0">
                <a:latin typeface="Tw Cen MT" panose="020B0602020104020603" pitchFamily="34" charset="0"/>
                <a:sym typeface="Wingdings" panose="05000000000000000000" pitchFamily="2" charset="2"/>
              </a:rPr>
              <a:t>understanding</a:t>
            </a:r>
            <a:r>
              <a:rPr lang="en-US" sz="2800" dirty="0">
                <a:latin typeface="Tw Cen MT" panose="020B0602020104020603" pitchFamily="34" charset="0"/>
                <a:sym typeface="Wingdings" panose="05000000000000000000" pitchFamily="2" charset="2"/>
              </a:rPr>
              <a:t> 	in opportunities and risks 	of PPE                                                                                   </a:t>
            </a:r>
          </a:p>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Lack</a:t>
            </a:r>
            <a:r>
              <a:rPr lang="en-US" sz="2800" dirty="0">
                <a:latin typeface="Tw Cen MT" panose="020B0602020104020603" pitchFamily="34" charset="0"/>
                <a:sym typeface="Wingdings" panose="05000000000000000000" pitchFamily="2" charset="2"/>
              </a:rPr>
              <a:t> of legislative/ 	institutional </a:t>
            </a:r>
            <a:r>
              <a:rPr lang="en-US" sz="2800" b="1" dirty="0">
                <a:latin typeface="Tw Cen MT" panose="020B0602020104020603" pitchFamily="34" charset="0"/>
                <a:sym typeface="Wingdings" panose="05000000000000000000" pitchFamily="2" charset="2"/>
              </a:rPr>
              <a:t>framework</a:t>
            </a:r>
          </a:p>
          <a:p>
            <a:pPr lvl="1">
              <a:lnSpc>
                <a:spcPts val="2400"/>
              </a:lnSpc>
              <a:buFont typeface="Wingdings" panose="05000000000000000000" pitchFamily="2" charset="2"/>
              <a:buChar char="Ø"/>
            </a:pPr>
            <a:endParaRPr lang="en-US" sz="2800" dirty="0">
              <a:latin typeface="Tw Cen MT" panose="020B0602020104020603" pitchFamily="34" charset="0"/>
              <a:sym typeface="Wingdings" panose="05000000000000000000" pitchFamily="2" charset="2"/>
            </a:endParaRPr>
          </a:p>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Insufficient</a:t>
            </a:r>
            <a:r>
              <a:rPr lang="en-US" sz="2800" dirty="0">
                <a:latin typeface="Tw Cen MT" panose="020B0602020104020603" pitchFamily="34" charset="0"/>
                <a:sym typeface="Wingdings" panose="05000000000000000000" pitchFamily="2" charset="2"/>
              </a:rPr>
              <a:t> Gov 	</a:t>
            </a:r>
            <a:r>
              <a:rPr lang="en-US" sz="2800" b="1" dirty="0">
                <a:latin typeface="Tw Cen MT" panose="020B0602020104020603" pitchFamily="34" charset="0"/>
                <a:sym typeface="Wingdings" panose="05000000000000000000" pitchFamily="2" charset="2"/>
              </a:rPr>
              <a:t>funding</a:t>
            </a:r>
            <a:r>
              <a:rPr lang="en-US" sz="2800" dirty="0">
                <a:latin typeface="Tw Cen MT" panose="020B0602020104020603" pitchFamily="34" charset="0"/>
                <a:sym typeface="Wingdings" panose="05000000000000000000" pitchFamily="2" charset="2"/>
              </a:rPr>
              <a:t> 	(affects data sharing)	</a:t>
            </a:r>
            <a:endParaRPr lang="en-US" sz="2800" dirty="0"/>
          </a:p>
        </p:txBody>
      </p:sp>
      <p:graphicFrame>
        <p:nvGraphicFramePr>
          <p:cNvPr id="5" name="Object 2">
            <a:extLst>
              <a:ext uri="{FF2B5EF4-FFF2-40B4-BE49-F238E27FC236}">
                <a16:creationId xmlns:a16="http://schemas.microsoft.com/office/drawing/2014/main" id="{2FC2284E-31E2-46FF-8600-5B2EF1E8BFDD}"/>
              </a:ext>
            </a:extLst>
          </p:cNvPr>
          <p:cNvGraphicFramePr>
            <a:graphicFrameLocks noChangeAspect="1"/>
          </p:cNvGraphicFramePr>
          <p:nvPr>
            <p:extLst>
              <p:ext uri="{D42A27DB-BD31-4B8C-83A1-F6EECF244321}">
                <p14:modId xmlns:p14="http://schemas.microsoft.com/office/powerpoint/2010/main" val="2624960763"/>
              </p:ext>
            </p:extLst>
          </p:nvPr>
        </p:nvGraphicFramePr>
        <p:xfrm>
          <a:off x="197930" y="4495348"/>
          <a:ext cx="737923" cy="893797"/>
        </p:xfrm>
        <a:graphic>
          <a:graphicData uri="http://schemas.openxmlformats.org/presentationml/2006/ole">
            <mc:AlternateContent xmlns:mc="http://schemas.openxmlformats.org/markup-compatibility/2006">
              <mc:Choice xmlns:v="urn:schemas-microsoft-com:vml" Requires="v">
                <p:oleObj name="ｸﾘｯﾌﾟ" r:id="rId8" imgW="1390680" imgH="2990880" progId="MS_ClipArt_Gallery.2">
                  <p:embed/>
                </p:oleObj>
              </mc:Choice>
              <mc:Fallback>
                <p:oleObj name="ｸﾘｯﾌﾟ" r:id="rId8" imgW="1390680" imgH="2990880" progId="MS_ClipArt_Gallery.2">
                  <p:embed/>
                  <p:pic>
                    <p:nvPicPr>
                      <p:cNvPr id="5" name="Object 2">
                        <a:extLst>
                          <a:ext uri="{FF2B5EF4-FFF2-40B4-BE49-F238E27FC236}">
                            <a16:creationId xmlns:a16="http://schemas.microsoft.com/office/drawing/2014/main" id="{2FC2284E-31E2-46FF-8600-5B2EF1E8BF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30" y="4495348"/>
                        <a:ext cx="737923" cy="89379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2189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7ACC-F9E7-4CA7-B665-26008B0F6161}"/>
              </a:ext>
            </a:extLst>
          </p:cNvPr>
          <p:cNvSpPr>
            <a:spLocks noGrp="1"/>
          </p:cNvSpPr>
          <p:nvPr>
            <p:ph type="title"/>
          </p:nvPr>
        </p:nvSpPr>
        <p:spPr>
          <a:xfrm>
            <a:off x="1209080" y="136780"/>
            <a:ext cx="7254478" cy="1133885"/>
          </a:xfrm>
        </p:spPr>
        <p:txBody>
          <a:bodyPr>
            <a:normAutofit fontScale="90000"/>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3385" b="1" dirty="0">
                <a:solidFill>
                  <a:srgbClr val="0070C0"/>
                </a:solidFill>
                <a:latin typeface="Calibri" panose="020F0502020204030204" pitchFamily="34" charset="0"/>
                <a:cs typeface="Calibri" panose="020F0502020204030204" pitchFamily="34" charset="0"/>
              </a:rPr>
              <a:t>WMO’s Open Consultative Platform (OCP)</a:t>
            </a:r>
            <a:br>
              <a:rPr lang="en-US" sz="3385" b="1" dirty="0">
                <a:solidFill>
                  <a:srgbClr val="0070C0"/>
                </a:solidFill>
                <a:latin typeface="Calibri" panose="020F0502020204030204" pitchFamily="34" charset="0"/>
                <a:cs typeface="Calibri" panose="020F0502020204030204" pitchFamily="34" charset="0"/>
              </a:rPr>
            </a:br>
            <a:r>
              <a:rPr lang="en-US" sz="2539" b="1" dirty="0">
                <a:solidFill>
                  <a:srgbClr val="0070C0"/>
                </a:solidFill>
                <a:latin typeface="Calibri" panose="020F0502020204030204" pitchFamily="34" charset="0"/>
                <a:cs typeface="Calibri" panose="020F0502020204030204" pitchFamily="34" charset="0"/>
              </a:rPr>
              <a:t>“PARTNERSHIP AND INNOVATION FOR THE NEXT GENERATION OF WEATHER AND CLIMATE INTELLIGENCE”</a:t>
            </a:r>
            <a:endParaRPr lang="en-CH" sz="5712" b="1" dirty="0">
              <a:solidFill>
                <a:srgbClr val="0070C0"/>
              </a:solidFill>
              <a:latin typeface="Calibri" panose="020F0502020204030204" pitchFamily="34" charset="0"/>
              <a:cs typeface="Calibri" panose="020F0502020204030204" pitchFamily="34" charset="0"/>
            </a:endParaRPr>
          </a:p>
        </p:txBody>
      </p:sp>
      <p:pic>
        <p:nvPicPr>
          <p:cNvPr id="11" name="Picture 10" descr="A collage of people in a room&#10;&#10;Description automatically generated with low confidence">
            <a:extLst>
              <a:ext uri="{FF2B5EF4-FFF2-40B4-BE49-F238E27FC236}">
                <a16:creationId xmlns:a16="http://schemas.microsoft.com/office/drawing/2014/main" id="{B578683E-10A7-4E64-BBFD-25108A49AD07}"/>
              </a:ext>
            </a:extLst>
          </p:cNvPr>
          <p:cNvPicPr>
            <a:picLocks noChangeAspect="1"/>
          </p:cNvPicPr>
          <p:nvPr/>
        </p:nvPicPr>
        <p:blipFill rotWithShape="1">
          <a:blip r:embed="rId3">
            <a:extLst>
              <a:ext uri="{28A0092B-C50C-407E-A947-70E740481C1C}">
                <a14:useLocalDpi xmlns:a14="http://schemas.microsoft.com/office/drawing/2010/main" val="0"/>
              </a:ext>
            </a:extLst>
          </a:blip>
          <a:srcRect t="7226" r="75013" b="50444"/>
          <a:stretch/>
        </p:blipFill>
        <p:spPr>
          <a:xfrm>
            <a:off x="194321" y="1314341"/>
            <a:ext cx="3949244" cy="2229116"/>
          </a:xfrm>
          <a:prstGeom prst="rect">
            <a:avLst/>
          </a:prstGeom>
        </p:spPr>
      </p:pic>
      <p:sp>
        <p:nvSpPr>
          <p:cNvPr id="15" name="Content Placeholder 14">
            <a:extLst>
              <a:ext uri="{FF2B5EF4-FFF2-40B4-BE49-F238E27FC236}">
                <a16:creationId xmlns:a16="http://schemas.microsoft.com/office/drawing/2014/main" id="{8C9E8DA8-2054-493A-936A-DB0106FAA09C}"/>
              </a:ext>
            </a:extLst>
          </p:cNvPr>
          <p:cNvSpPr>
            <a:spLocks noGrp="1"/>
          </p:cNvSpPr>
          <p:nvPr>
            <p:ph idx="1"/>
          </p:nvPr>
        </p:nvSpPr>
        <p:spPr>
          <a:xfrm>
            <a:off x="5729147" y="1489943"/>
            <a:ext cx="3816934" cy="5640497"/>
          </a:xfrm>
        </p:spPr>
        <p:txBody>
          <a:bodyPr>
            <a:normAutofit lnSpcReduction="10000"/>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904" dirty="0">
                <a:latin typeface="Calibri" panose="020F0502020204030204" pitchFamily="34" charset="0"/>
                <a:cs typeface="Calibri" panose="020F0502020204030204" pitchFamily="34" charset="0"/>
              </a:rPr>
              <a:t>The </a:t>
            </a:r>
            <a:r>
              <a:rPr lang="en-US" sz="1904" b="1" dirty="0">
                <a:latin typeface="Calibri" panose="020F0502020204030204" pitchFamily="34" charset="0"/>
                <a:cs typeface="Calibri" panose="020F0502020204030204" pitchFamily="34" charset="0"/>
              </a:rPr>
              <a:t>Open Consultative Platform (OCP)</a:t>
            </a:r>
            <a:r>
              <a:rPr lang="en-US" sz="1904" dirty="0">
                <a:latin typeface="Calibri" panose="020F0502020204030204" pitchFamily="34" charset="0"/>
                <a:cs typeface="Calibri" panose="020F0502020204030204" pitchFamily="34" charset="0"/>
              </a:rPr>
              <a:t>, established on the occasions of the 18th World Meteorological Congress in 2019, </a:t>
            </a:r>
            <a:r>
              <a:rPr lang="en-US" sz="1904" b="1" dirty="0">
                <a:latin typeface="Calibri" panose="020F0502020204030204" pitchFamily="34" charset="0"/>
                <a:cs typeface="Calibri" panose="020F0502020204030204" pitchFamily="34" charset="0"/>
              </a:rPr>
              <a:t>serves as an open, constructive and participatory framework </a:t>
            </a:r>
            <a:r>
              <a:rPr lang="en-US" sz="1904" dirty="0">
                <a:latin typeface="Calibri" panose="020F0502020204030204" pitchFamily="34" charset="0"/>
                <a:cs typeface="Calibri" panose="020F0502020204030204" pitchFamily="34" charset="0"/>
              </a:rPr>
              <a:t>for addressing the grand challenges of the global weather enterprise. </a:t>
            </a:r>
          </a:p>
          <a:p>
            <a:r>
              <a:rPr lang="en-US" sz="1904" dirty="0">
                <a:latin typeface="Calibri" panose="020F0502020204030204" pitchFamily="34" charset="0"/>
                <a:cs typeface="Calibri" panose="020F0502020204030204" pitchFamily="34" charset="0"/>
              </a:rPr>
              <a:t>In the spirit of collaboration, mutual respect, and trust, </a:t>
            </a:r>
            <a:r>
              <a:rPr lang="en-US" sz="1904" b="1" dirty="0">
                <a:latin typeface="Calibri" panose="020F0502020204030204" pitchFamily="34" charset="0"/>
                <a:cs typeface="Calibri" panose="020F0502020204030204" pitchFamily="34" charset="0"/>
              </a:rPr>
              <a:t>the Platform enables all stakeholders to stay abreast of issues and opportunities</a:t>
            </a:r>
            <a:r>
              <a:rPr lang="en-US" sz="1904" dirty="0">
                <a:latin typeface="Calibri" panose="020F0502020204030204" pitchFamily="34" charset="0"/>
                <a:cs typeface="Calibri" panose="020F0502020204030204" pitchFamily="34" charset="0"/>
              </a:rPr>
              <a:t>, both institutional and technological, </a:t>
            </a:r>
            <a:r>
              <a:rPr lang="en-US" sz="1904" b="1" dirty="0">
                <a:latin typeface="Calibri" panose="020F0502020204030204" pitchFamily="34" charset="0"/>
                <a:cs typeface="Calibri" panose="020F0502020204030204" pitchFamily="34" charset="0"/>
              </a:rPr>
              <a:t>to motivate collaborative, win-win approaches and to nurture innovation</a:t>
            </a:r>
            <a:r>
              <a:rPr lang="en-US" sz="1904" dirty="0">
                <a:latin typeface="Calibri" panose="020F0502020204030204" pitchFamily="34" charset="0"/>
                <a:cs typeface="Calibri" panose="020F0502020204030204" pitchFamily="34" charset="0"/>
              </a:rPr>
              <a:t>.</a:t>
            </a:r>
          </a:p>
          <a:p>
            <a:r>
              <a:rPr lang="en-US" sz="1904" b="1" dirty="0">
                <a:latin typeface="Calibri" panose="020F0502020204030204" pitchFamily="34" charset="0"/>
                <a:cs typeface="Calibri" panose="020F0502020204030204" pitchFamily="34" charset="0"/>
              </a:rPr>
              <a:t>WMO plays a central global role </a:t>
            </a:r>
            <a:r>
              <a:rPr lang="en-US" sz="1904" dirty="0">
                <a:latin typeface="Calibri" panose="020F0502020204030204" pitchFamily="34" charset="0"/>
                <a:cs typeface="Calibri" panose="020F0502020204030204" pitchFamily="34" charset="0"/>
              </a:rPr>
              <a:t>in facilitating the cooperation of WMO Member states and territories and their weather enterprise stakeholders.</a:t>
            </a:r>
          </a:p>
          <a:p>
            <a:endParaRPr lang="en-US" sz="1904" dirty="0">
              <a:latin typeface="Calibri" panose="020F0502020204030204" pitchFamily="34" charset="0"/>
              <a:cs typeface="Calibri" panose="020F0502020204030204" pitchFamily="34" charset="0"/>
            </a:endParaRPr>
          </a:p>
        </p:txBody>
      </p:sp>
      <p:pic>
        <p:nvPicPr>
          <p:cNvPr id="17" name="Picture 16" descr="A collage of people in a room&#10;&#10;Description automatically generated with low confidence">
            <a:extLst>
              <a:ext uri="{FF2B5EF4-FFF2-40B4-BE49-F238E27FC236}">
                <a16:creationId xmlns:a16="http://schemas.microsoft.com/office/drawing/2014/main" id="{B97D091F-C9FE-4CB8-A6A3-A12A6E4B857D}"/>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5013" b="13805"/>
          <a:stretch/>
        </p:blipFill>
        <p:spPr>
          <a:xfrm>
            <a:off x="1481756" y="2785951"/>
            <a:ext cx="4017316" cy="1938956"/>
          </a:xfrm>
          <a:prstGeom prst="rect">
            <a:avLst/>
          </a:prstGeom>
        </p:spPr>
      </p:pic>
      <p:pic>
        <p:nvPicPr>
          <p:cNvPr id="4" name="Picture 3" descr="A group of people at a conference&#10;&#10;Description automatically generated with medium confidence">
            <a:extLst>
              <a:ext uri="{FF2B5EF4-FFF2-40B4-BE49-F238E27FC236}">
                <a16:creationId xmlns:a16="http://schemas.microsoft.com/office/drawing/2014/main" id="{0AD19CE0-52C4-03F3-AA13-2709382C13DD}"/>
              </a:ext>
            </a:extLst>
          </p:cNvPr>
          <p:cNvPicPr>
            <a:picLocks noChangeAspect="1"/>
          </p:cNvPicPr>
          <p:nvPr/>
        </p:nvPicPr>
        <p:blipFill rotWithShape="1">
          <a:blip r:embed="rId4">
            <a:extLst>
              <a:ext uri="{28A0092B-C50C-407E-A947-70E740481C1C}">
                <a14:useLocalDpi xmlns:a14="http://schemas.microsoft.com/office/drawing/2010/main" val="0"/>
              </a:ext>
            </a:extLst>
          </a:blip>
          <a:srcRect t="32248" b="3112"/>
          <a:stretch/>
        </p:blipFill>
        <p:spPr>
          <a:xfrm>
            <a:off x="216263" y="4519732"/>
            <a:ext cx="4487405" cy="1938956"/>
          </a:xfrm>
          <a:prstGeom prst="rect">
            <a:avLst/>
          </a:prstGeom>
        </p:spPr>
      </p:pic>
      <p:pic>
        <p:nvPicPr>
          <p:cNvPr id="12" name="Picture 11" descr="A picture containing text, person, person, suit&#10;&#10;Description automatically generated">
            <a:extLst>
              <a:ext uri="{FF2B5EF4-FFF2-40B4-BE49-F238E27FC236}">
                <a16:creationId xmlns:a16="http://schemas.microsoft.com/office/drawing/2014/main" id="{EAB27D53-93D8-EF21-1AE7-A97CD96FB5E2}"/>
              </a:ext>
            </a:extLst>
          </p:cNvPr>
          <p:cNvPicPr>
            <a:picLocks noChangeAspect="1"/>
          </p:cNvPicPr>
          <p:nvPr/>
        </p:nvPicPr>
        <p:blipFill rotWithShape="1">
          <a:blip r:embed="rId5">
            <a:extLst>
              <a:ext uri="{28A0092B-C50C-407E-A947-70E740481C1C}">
                <a14:useLocalDpi xmlns:a14="http://schemas.microsoft.com/office/drawing/2010/main" val="0"/>
              </a:ext>
            </a:extLst>
          </a:blip>
          <a:srcRect l="44170" r="9202"/>
          <a:stretch/>
        </p:blipFill>
        <p:spPr>
          <a:xfrm>
            <a:off x="4109400" y="4707251"/>
            <a:ext cx="1543544" cy="2215216"/>
          </a:xfrm>
          <a:prstGeom prst="rect">
            <a:avLst/>
          </a:prstGeom>
        </p:spPr>
      </p:pic>
      <p:sp>
        <p:nvSpPr>
          <p:cNvPr id="7" name="TextBox 6">
            <a:extLst>
              <a:ext uri="{FF2B5EF4-FFF2-40B4-BE49-F238E27FC236}">
                <a16:creationId xmlns:a16="http://schemas.microsoft.com/office/drawing/2014/main" id="{74E8E836-C299-D408-017A-19EFEF29F5A8}"/>
              </a:ext>
            </a:extLst>
          </p:cNvPr>
          <p:cNvSpPr txBox="1"/>
          <p:nvPr/>
        </p:nvSpPr>
        <p:spPr>
          <a:xfrm>
            <a:off x="194322" y="1304727"/>
            <a:ext cx="3915078" cy="553469"/>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81" b="1" dirty="0">
                <a:solidFill>
                  <a:schemeClr val="bg1"/>
                </a:solidFill>
                <a:latin typeface="Calibri" panose="020F0502020204030204" pitchFamily="34" charset="0"/>
                <a:cs typeface="Calibri" panose="020F0502020204030204" pitchFamily="34" charset="0"/>
              </a:rPr>
              <a:t>OCP-HL-1 (High-Level Round Table), June 2019 </a:t>
            </a:r>
          </a:p>
          <a:p>
            <a:endParaRPr lang="en-US" sz="1481" b="1"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DC16BC1-467E-726B-A445-EA1C89F09E52}"/>
              </a:ext>
            </a:extLst>
          </p:cNvPr>
          <p:cNvSpPr txBox="1"/>
          <p:nvPr/>
        </p:nvSpPr>
        <p:spPr>
          <a:xfrm>
            <a:off x="216262" y="5437651"/>
            <a:ext cx="3729894" cy="53719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28" b="1" dirty="0">
                <a:solidFill>
                  <a:schemeClr val="bg1"/>
                </a:solidFill>
                <a:latin typeface="Calibri" panose="020F0502020204030204" pitchFamily="34" charset="0"/>
                <a:cs typeface="Calibri" panose="020F0502020204030204" pitchFamily="34" charset="0"/>
              </a:rPr>
              <a:t>OCP-HL-3 on Evolving Roles and Responsibilities – Future of NMSs, June 2022 </a:t>
            </a:r>
          </a:p>
        </p:txBody>
      </p:sp>
    </p:spTree>
    <p:extLst>
      <p:ext uri="{BB962C8B-B14F-4D97-AF65-F5344CB8AC3E}">
        <p14:creationId xmlns:p14="http://schemas.microsoft.com/office/powerpoint/2010/main" val="227842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FFBABA-5996-4700-9C88-36C424106366}"/>
              </a:ext>
            </a:extLst>
          </p:cNvPr>
          <p:cNvSpPr txBox="1"/>
          <p:nvPr/>
        </p:nvSpPr>
        <p:spPr>
          <a:xfrm>
            <a:off x="342573" y="1556347"/>
            <a:ext cx="8987492" cy="5051421"/>
          </a:xfrm>
          <a:prstGeom prst="rect">
            <a:avLst/>
          </a:prstGeom>
          <a:noFill/>
        </p:spPr>
        <p:txBody>
          <a:bodyPr wrap="square" rtlCol="0">
            <a:spAutoFit/>
          </a:bodyPr>
          <a:lstStyle/>
          <a:p>
            <a:pPr algn="ctr"/>
            <a:endParaRPr lang="en-GB" sz="2400" dirty="0">
              <a:solidFill>
                <a:srgbClr val="5D7373"/>
              </a:solidFill>
            </a:endParaRPr>
          </a:p>
          <a:p>
            <a:pPr algn="ctr"/>
            <a:endParaRPr lang="en-GB" sz="2400" dirty="0">
              <a:solidFill>
                <a:srgbClr val="5D7373"/>
              </a:solidFill>
            </a:endParaRPr>
          </a:p>
          <a:p>
            <a:pPr algn="ctr"/>
            <a:endParaRPr lang="en-GB" sz="2400" dirty="0">
              <a:solidFill>
                <a:srgbClr val="5D7373"/>
              </a:solidFill>
            </a:endParaRPr>
          </a:p>
          <a:p>
            <a:pPr algn="ctr"/>
            <a:endParaRPr lang="en-GB" sz="2400" dirty="0">
              <a:solidFill>
                <a:srgbClr val="5D7373"/>
              </a:solidFill>
            </a:endParaRPr>
          </a:p>
          <a:p>
            <a:pPr algn="ctr"/>
            <a:endParaRPr lang="en-GB" sz="2400" dirty="0">
              <a:solidFill>
                <a:srgbClr val="5D7373"/>
              </a:solidFill>
            </a:endParaRPr>
          </a:p>
          <a:p>
            <a:pPr algn="ctr"/>
            <a:endParaRPr lang="en-GB" sz="2400" dirty="0">
              <a:solidFill>
                <a:srgbClr val="5D7373"/>
              </a:solidFill>
            </a:endParaRPr>
          </a:p>
          <a:p>
            <a:pPr algn="ctr"/>
            <a:endParaRPr lang="en-US" sz="2222" dirty="0">
              <a:latin typeface="Calibri" panose="020F0502020204030204" pitchFamily="34" charset="0"/>
              <a:ea typeface="Yu Gothic" panose="020B0400000000000000" pitchFamily="34" charset="-128"/>
            </a:endParaRPr>
          </a:p>
          <a:p>
            <a:pPr algn="ctr"/>
            <a:r>
              <a:rPr lang="en-US" sz="2222" dirty="0">
                <a:latin typeface="Calibri" panose="020F0502020204030204" pitchFamily="34" charset="0"/>
                <a:ea typeface="Yu Gothic" panose="020B0400000000000000" pitchFamily="34" charset="-128"/>
              </a:rPr>
              <a:t>A</a:t>
            </a:r>
            <a:r>
              <a:rPr lang="en-US" sz="2222" dirty="0">
                <a:effectLst/>
                <a:latin typeface="Calibri" panose="020F0502020204030204" pitchFamily="34" charset="0"/>
                <a:ea typeface="Yu Gothic" panose="020B0400000000000000" pitchFamily="34" charset="-128"/>
              </a:rPr>
              <a:t> self-directed training course on </a:t>
            </a:r>
            <a:r>
              <a:rPr lang="en-US" sz="2222" b="1" i="1" dirty="0">
                <a:effectLst/>
                <a:latin typeface="Calibri" panose="020F0502020204030204" pitchFamily="34" charset="0"/>
                <a:ea typeface="Yu Gothic" panose="020B0400000000000000" pitchFamily="34" charset="-128"/>
              </a:rPr>
              <a:t>Public-Private Engagement (PPE) </a:t>
            </a:r>
          </a:p>
          <a:p>
            <a:pPr algn="ctr"/>
            <a:r>
              <a:rPr lang="en-US" sz="2222" b="1" i="1" dirty="0">
                <a:effectLst/>
                <a:latin typeface="Calibri" panose="020F0502020204030204" pitchFamily="34" charset="0"/>
                <a:ea typeface="Yu Gothic" panose="020B0400000000000000" pitchFamily="34" charset="-128"/>
              </a:rPr>
              <a:t>in Weather, Climate and Water Services</a:t>
            </a:r>
            <a:r>
              <a:rPr lang="en-US" sz="2222" dirty="0">
                <a:effectLst/>
                <a:latin typeface="Calibri" panose="020F0502020204030204" pitchFamily="34" charset="0"/>
                <a:ea typeface="Yu Gothic" panose="020B0400000000000000" pitchFamily="34" charset="-128"/>
              </a:rPr>
              <a:t> </a:t>
            </a:r>
          </a:p>
          <a:p>
            <a:pPr algn="ctr"/>
            <a:r>
              <a:rPr lang="en-US" sz="2222" dirty="0">
                <a:latin typeface="Calibri" panose="020F0502020204030204" pitchFamily="34" charset="0"/>
                <a:ea typeface="Yu Gothic" panose="020B0400000000000000" pitchFamily="34" charset="-128"/>
              </a:rPr>
              <a:t>w</a:t>
            </a:r>
            <a:r>
              <a:rPr lang="en-US" sz="2222" dirty="0">
                <a:effectLst/>
                <a:latin typeface="Calibri" panose="020F0502020204030204" pitchFamily="34" charset="0"/>
                <a:ea typeface="Yu Gothic" panose="020B0400000000000000" pitchFamily="34" charset="-128"/>
              </a:rPr>
              <a:t>as launched </a:t>
            </a:r>
            <a:r>
              <a:rPr lang="en-US" sz="2222" dirty="0">
                <a:latin typeface="Calibri" panose="020F0502020204030204" pitchFamily="34" charset="0"/>
                <a:ea typeface="Yu Gothic" panose="020B0400000000000000" pitchFamily="34" charset="-128"/>
              </a:rPr>
              <a:t>on 27 February 2023</a:t>
            </a:r>
            <a:r>
              <a:rPr lang="en-US" sz="2222" dirty="0">
                <a:effectLst/>
                <a:latin typeface="Calibri" panose="020F0502020204030204" pitchFamily="34" charset="0"/>
                <a:ea typeface="Yu Gothic" panose="020B0400000000000000" pitchFamily="34" charset="-128"/>
              </a:rPr>
              <a:t> </a:t>
            </a:r>
          </a:p>
          <a:p>
            <a:pPr algn="ctr"/>
            <a:r>
              <a:rPr lang="en-US" sz="2222" dirty="0">
                <a:effectLst/>
                <a:latin typeface="Calibri" panose="020F0502020204030204" pitchFamily="34" charset="0"/>
                <a:ea typeface="Yu Gothic" panose="020B0400000000000000" pitchFamily="34" charset="-128"/>
              </a:rPr>
              <a:t>and is now freely </a:t>
            </a:r>
            <a:r>
              <a:rPr lang="en-US" sz="2222" b="1" dirty="0">
                <a:effectLst/>
                <a:latin typeface="Calibri" panose="020F0502020204030204" pitchFamily="34" charset="0"/>
                <a:ea typeface="Yu Gothic" panose="020B0400000000000000" pitchFamily="34" charset="-128"/>
              </a:rPr>
              <a:t>available</a:t>
            </a:r>
            <a:r>
              <a:rPr lang="en-US" sz="2222" dirty="0">
                <a:effectLst/>
                <a:latin typeface="Calibri" panose="020F0502020204030204" pitchFamily="34" charset="0"/>
                <a:ea typeface="Yu Gothic" panose="020B0400000000000000" pitchFamily="34" charset="-128"/>
              </a:rPr>
              <a:t> to all </a:t>
            </a:r>
            <a:r>
              <a:rPr lang="en-US" sz="2222" b="1" dirty="0">
                <a:effectLst/>
                <a:latin typeface="Calibri" panose="020F0502020204030204" pitchFamily="34" charset="0"/>
                <a:ea typeface="Yu Gothic" panose="020B0400000000000000" pitchFamily="34" charset="-128"/>
              </a:rPr>
              <a:t>at the learning platform of </a:t>
            </a:r>
          </a:p>
          <a:p>
            <a:pPr algn="ctr"/>
            <a:r>
              <a:rPr lang="en-US" sz="2222" b="1" dirty="0">
                <a:effectLst/>
                <a:latin typeface="Calibri" panose="020F0502020204030204" pitchFamily="34" charset="0"/>
                <a:ea typeface="Yu Gothic" panose="020B0400000000000000" pitchFamily="34" charset="-128"/>
              </a:rPr>
              <a:t>WMO Education and Training </a:t>
            </a:r>
            <a:r>
              <a:rPr lang="en-US" sz="2222" b="1" dirty="0" err="1">
                <a:effectLst/>
                <a:latin typeface="Calibri" panose="020F0502020204030204" pitchFamily="34" charset="0"/>
                <a:ea typeface="Yu Gothic" panose="020B0400000000000000" pitchFamily="34" charset="-128"/>
              </a:rPr>
              <a:t>Programme</a:t>
            </a:r>
            <a:r>
              <a:rPr lang="en-US" sz="2222" dirty="0">
                <a:effectLst/>
                <a:latin typeface="Calibri" panose="020F0502020204030204" pitchFamily="34" charset="0"/>
                <a:ea typeface="Yu Gothic" panose="020B0400000000000000" pitchFamily="34" charset="-128"/>
              </a:rPr>
              <a:t> </a:t>
            </a:r>
          </a:p>
          <a:p>
            <a:pPr algn="ctr"/>
            <a:r>
              <a:rPr lang="en-US" sz="2222" dirty="0">
                <a:effectLst/>
                <a:latin typeface="Calibri" panose="020F0502020204030204" pitchFamily="34" charset="0"/>
                <a:ea typeface="Yu Gothic" panose="020B0400000000000000" pitchFamily="34" charset="-128"/>
              </a:rPr>
              <a:t>(WMO ETRP Moodle site, </a:t>
            </a:r>
            <a:r>
              <a:rPr lang="en-US" sz="2222" dirty="0">
                <a:effectLst/>
                <a:latin typeface="Calibri" panose="020F0502020204030204" pitchFamily="34" charset="0"/>
                <a:ea typeface="Yu Gothic" panose="020B0400000000000000" pitchFamily="34" charset="-128"/>
                <a:hlinkClick r:id="rId2">
                  <a:extLst>
                    <a:ext uri="{A12FA001-AC4F-418D-AE19-62706E023703}">
                      <ahyp:hlinkClr xmlns:ahyp="http://schemas.microsoft.com/office/drawing/2018/hyperlinkcolor" val="tx"/>
                    </a:ext>
                  </a:extLst>
                </a:hlinkClick>
              </a:rPr>
              <a:t>https://etrp.wmo.int/)</a:t>
            </a:r>
            <a:endParaRPr lang="en-GB" sz="2222" dirty="0"/>
          </a:p>
          <a:p>
            <a:pPr algn="ctr"/>
            <a:endParaRPr lang="en-BB" sz="2400" dirty="0">
              <a:solidFill>
                <a:srgbClr val="5D7373"/>
              </a:solidFill>
            </a:endParaRPr>
          </a:p>
        </p:txBody>
      </p:sp>
      <p:pic>
        <p:nvPicPr>
          <p:cNvPr id="3" name="Picture 2" descr="A picture containing text, sign, screenshot&#10;&#10;Description automatically generated">
            <a:hlinkClick r:id="rId3"/>
            <a:extLst>
              <a:ext uri="{FF2B5EF4-FFF2-40B4-BE49-F238E27FC236}">
                <a16:creationId xmlns:a16="http://schemas.microsoft.com/office/drawing/2014/main" id="{70C1302B-A008-FB89-8A9E-6EDA1DF668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11251" y="2412264"/>
            <a:ext cx="7272468" cy="1398552"/>
          </a:xfrm>
          <a:prstGeom prst="rect">
            <a:avLst/>
          </a:prstGeom>
          <a:ln w="38100">
            <a:solidFill>
              <a:srgbClr val="00B0F0"/>
            </a:solidFill>
          </a:ln>
        </p:spPr>
      </p:pic>
      <p:sp>
        <p:nvSpPr>
          <p:cNvPr id="4" name="Speech Bubble: Rectangle with Corners Rounded 3">
            <a:extLst>
              <a:ext uri="{FF2B5EF4-FFF2-40B4-BE49-F238E27FC236}">
                <a16:creationId xmlns:a16="http://schemas.microsoft.com/office/drawing/2014/main" id="{90D8B322-056E-AA6F-79DB-A03565FC07B7}"/>
              </a:ext>
            </a:extLst>
          </p:cNvPr>
          <p:cNvSpPr/>
          <p:nvPr/>
        </p:nvSpPr>
        <p:spPr>
          <a:xfrm>
            <a:off x="7653474" y="1721121"/>
            <a:ext cx="1934528" cy="550365"/>
          </a:xfrm>
          <a:prstGeom prst="wedgeRoundRectCallout">
            <a:avLst>
              <a:gd name="adj1" fmla="val -58357"/>
              <a:gd name="adj2" fmla="val 678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56" b="1" i="1" dirty="0"/>
              <a:t>Click here!</a:t>
            </a:r>
          </a:p>
        </p:txBody>
      </p:sp>
      <p:sp>
        <p:nvSpPr>
          <p:cNvPr id="2" name="Title 5">
            <a:extLst>
              <a:ext uri="{FF2B5EF4-FFF2-40B4-BE49-F238E27FC236}">
                <a16:creationId xmlns:a16="http://schemas.microsoft.com/office/drawing/2014/main" id="{7FD66033-BFF1-C17E-8D1A-C9CB5937CDDF}"/>
              </a:ext>
            </a:extLst>
          </p:cNvPr>
          <p:cNvSpPr>
            <a:spLocks noGrp="1"/>
          </p:cNvSpPr>
          <p:nvPr>
            <p:ph type="title"/>
          </p:nvPr>
        </p:nvSpPr>
        <p:spPr>
          <a:xfrm>
            <a:off x="0" y="588750"/>
            <a:ext cx="9672638" cy="798496"/>
          </a:xfrm>
        </p:spPr>
        <p:txBody>
          <a:bodyPr>
            <a:noAutofit/>
          </a:bodyPr>
          <a:lstStyle/>
          <a:p>
            <a:pPr algn="ctr"/>
            <a:r>
              <a:rPr lang="en-US" sz="3600" b="1" dirty="0">
                <a:solidFill>
                  <a:srgbClr val="0070C0"/>
                </a:solidFill>
                <a:latin typeface="+mn-lt"/>
              </a:rPr>
              <a:t>Update on Activities in Support of                        WMO Members and Stakeholders</a:t>
            </a:r>
          </a:p>
        </p:txBody>
      </p:sp>
    </p:spTree>
    <p:extLst>
      <p:ext uri="{BB962C8B-B14F-4D97-AF65-F5344CB8AC3E}">
        <p14:creationId xmlns:p14="http://schemas.microsoft.com/office/powerpoint/2010/main" val="577029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B4C1FCD-EB91-4DE4-8058-666BE826409B}"/>
              </a:ext>
            </a:extLst>
          </p:cNvPr>
          <p:cNvSpPr txBox="1"/>
          <p:nvPr/>
        </p:nvSpPr>
        <p:spPr>
          <a:xfrm>
            <a:off x="989655" y="5508530"/>
            <a:ext cx="7693329" cy="348685"/>
          </a:xfrm>
          <a:prstGeom prst="rect">
            <a:avLst/>
          </a:prstGeom>
          <a:noFill/>
        </p:spPr>
        <p:txBody>
          <a:bodyPr wrap="square" rtlCol="0">
            <a:spAutoFit/>
          </a:bodyPr>
          <a:lstStyle/>
          <a:p>
            <a:pPr algn="ctr"/>
            <a:r>
              <a:rPr lang="en-GB" sz="1666" dirty="0">
                <a:solidFill>
                  <a:srgbClr val="5D7373"/>
                </a:solidFill>
                <a:latin typeface="Tw Cen MT" panose="020B0602020104020603" pitchFamily="34" charset="0"/>
                <a:hlinkClick r:id="rId3"/>
              </a:rPr>
              <a:t>https://public.wmo.int/ppe</a:t>
            </a:r>
            <a:endParaRPr lang="en-BB" sz="1666" dirty="0">
              <a:solidFill>
                <a:srgbClr val="5D7373"/>
              </a:solidFill>
              <a:latin typeface="Tw Cen MT" panose="020B0602020104020603" pitchFamily="34" charset="0"/>
            </a:endParaRPr>
          </a:p>
        </p:txBody>
      </p:sp>
      <p:sp>
        <p:nvSpPr>
          <p:cNvPr id="14" name="TextBox 13">
            <a:extLst>
              <a:ext uri="{FF2B5EF4-FFF2-40B4-BE49-F238E27FC236}">
                <a16:creationId xmlns:a16="http://schemas.microsoft.com/office/drawing/2014/main" id="{E779099B-FC07-3044-BFEE-EF1C96E0FA80}"/>
              </a:ext>
            </a:extLst>
          </p:cNvPr>
          <p:cNvSpPr txBox="1"/>
          <p:nvPr/>
        </p:nvSpPr>
        <p:spPr>
          <a:xfrm>
            <a:off x="2466594" y="3540213"/>
            <a:ext cx="4767227" cy="707886"/>
          </a:xfrm>
          <a:prstGeom prst="rect">
            <a:avLst/>
          </a:prstGeom>
          <a:noFill/>
        </p:spPr>
        <p:txBody>
          <a:bodyPr wrap="square" rtlCol="0">
            <a:spAutoFit/>
          </a:bodyPr>
          <a:lstStyle/>
          <a:p>
            <a:pPr algn="ctr"/>
            <a:r>
              <a:rPr lang="en-US" sz="4000" b="1" dirty="0">
                <a:solidFill>
                  <a:srgbClr val="0070C0"/>
                </a:solidFill>
                <a:latin typeface="Tw Cen MT" panose="020B0602020104020603" pitchFamily="34" charset="0"/>
              </a:rPr>
              <a:t>THANK YOU</a:t>
            </a:r>
          </a:p>
        </p:txBody>
      </p:sp>
      <p:sp>
        <p:nvSpPr>
          <p:cNvPr id="15" name="TextBox 14">
            <a:extLst>
              <a:ext uri="{FF2B5EF4-FFF2-40B4-BE49-F238E27FC236}">
                <a16:creationId xmlns:a16="http://schemas.microsoft.com/office/drawing/2014/main" id="{3FD074E8-BCAE-1941-B00F-B02E82AA73F6}"/>
              </a:ext>
            </a:extLst>
          </p:cNvPr>
          <p:cNvSpPr txBox="1"/>
          <p:nvPr/>
        </p:nvSpPr>
        <p:spPr>
          <a:xfrm>
            <a:off x="2632865" y="5893875"/>
            <a:ext cx="5694009" cy="348685"/>
          </a:xfrm>
          <a:prstGeom prst="rect">
            <a:avLst/>
          </a:prstGeom>
          <a:noFill/>
        </p:spPr>
        <p:txBody>
          <a:bodyPr wrap="square" rtlCol="0">
            <a:spAutoFit/>
          </a:bodyPr>
          <a:lstStyle/>
          <a:p>
            <a:pPr algn="r"/>
            <a:r>
              <a:rPr lang="en-GB" sz="1666" dirty="0">
                <a:solidFill>
                  <a:srgbClr val="5D7373"/>
                </a:solidFill>
                <a:latin typeface="Tw Cen MT" panose="020B0602020104020603" pitchFamily="34" charset="0"/>
              </a:rPr>
              <a:t>Your feedback and contribution are welcome to </a:t>
            </a:r>
            <a:r>
              <a:rPr lang="en-GB" sz="1666" b="1" dirty="0" err="1">
                <a:solidFill>
                  <a:srgbClr val="5D7373"/>
                </a:solidFill>
                <a:latin typeface="Tw Cen MT" panose="020B0602020104020603" pitchFamily="34" charset="0"/>
              </a:rPr>
              <a:t>ppe@wmo.int</a:t>
            </a:r>
            <a:endParaRPr lang="en-US" sz="1666" b="1" dirty="0">
              <a:solidFill>
                <a:srgbClr val="5D7373"/>
              </a:solidFill>
              <a:latin typeface="Tw Cen MT" panose="020B0602020104020603" pitchFamily="34" charset="0"/>
            </a:endParaRPr>
          </a:p>
        </p:txBody>
      </p:sp>
      <p:sp>
        <p:nvSpPr>
          <p:cNvPr id="2" name="Slide Number Placeholder 1">
            <a:extLst>
              <a:ext uri="{FF2B5EF4-FFF2-40B4-BE49-F238E27FC236}">
                <a16:creationId xmlns:a16="http://schemas.microsoft.com/office/drawing/2014/main" id="{921CD624-121A-4196-AB87-477B6D5CFCEC}"/>
              </a:ext>
            </a:extLst>
          </p:cNvPr>
          <p:cNvSpPr>
            <a:spLocks noGrp="1"/>
          </p:cNvSpPr>
          <p:nvPr>
            <p:ph type="sldNum" sz="quarter" idx="12"/>
          </p:nvPr>
        </p:nvSpPr>
        <p:spPr/>
        <p:txBody>
          <a:bodyPr/>
          <a:lstStyle/>
          <a:p>
            <a:fld id="{A4489FD0-501B-4C6F-9CB2-8996B7BF4EFE}" type="slidenum">
              <a:rPr lang="de-DE" sz="2222" smtClean="0">
                <a:latin typeface="+mj-lt"/>
              </a:rPr>
              <a:t>18</a:t>
            </a:fld>
            <a:endParaRPr lang="de-DE" sz="2222" dirty="0">
              <a:latin typeface="+mj-lt"/>
            </a:endParaRPr>
          </a:p>
        </p:txBody>
      </p:sp>
      <p:sp>
        <p:nvSpPr>
          <p:cNvPr id="6" name="Content Placeholder 3">
            <a:extLst>
              <a:ext uri="{FF2B5EF4-FFF2-40B4-BE49-F238E27FC236}">
                <a16:creationId xmlns:a16="http://schemas.microsoft.com/office/drawing/2014/main" id="{813F4E04-BE2A-6848-FABE-09DD66396F00}"/>
              </a:ext>
            </a:extLst>
          </p:cNvPr>
          <p:cNvSpPr txBox="1">
            <a:spLocks/>
          </p:cNvSpPr>
          <p:nvPr/>
        </p:nvSpPr>
        <p:spPr>
          <a:xfrm>
            <a:off x="664994" y="1576322"/>
            <a:ext cx="8342650" cy="136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222" dirty="0">
                <a:latin typeface="Tw Cen MT" panose="020B0602020104020603" pitchFamily="34" charset="0"/>
              </a:rPr>
              <a:t>WMO will continue to facilitate the dialogue between the sectors and work with the private, academic and civil sectors in line with general policy established through the Geneva Declaration and other Guidelines.  </a:t>
            </a:r>
          </a:p>
          <a:p>
            <a:pPr marL="0" indent="0" algn="just">
              <a:buNone/>
            </a:pPr>
            <a:r>
              <a:rPr lang="en-US" sz="2222" dirty="0">
                <a:latin typeface="Tw Cen MT" panose="020B0602020104020603" pitchFamily="34" charset="0"/>
              </a:rPr>
              <a:t>Let’s work together.</a:t>
            </a:r>
          </a:p>
        </p:txBody>
      </p:sp>
    </p:spTree>
    <p:extLst>
      <p:ext uri="{BB962C8B-B14F-4D97-AF65-F5344CB8AC3E}">
        <p14:creationId xmlns:p14="http://schemas.microsoft.com/office/powerpoint/2010/main" val="263175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470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EAA1AD-ECC5-4D71-82E6-364E9F01B7C1}"/>
              </a:ext>
            </a:extLst>
          </p:cNvPr>
          <p:cNvSpPr txBox="1"/>
          <p:nvPr/>
        </p:nvSpPr>
        <p:spPr>
          <a:xfrm>
            <a:off x="439922" y="1024461"/>
            <a:ext cx="8789126" cy="3970318"/>
          </a:xfrm>
          <a:prstGeom prst="rect">
            <a:avLst/>
          </a:prstGeom>
          <a:noFill/>
        </p:spPr>
        <p:txBody>
          <a:bodyPr wrap="square">
            <a:spAutoFit/>
          </a:bodyPr>
          <a:lstStyle/>
          <a:p>
            <a:r>
              <a:rPr lang="en-US" sz="2800" i="1" dirty="0">
                <a:solidFill>
                  <a:srgbClr val="00B050"/>
                </a:solidFill>
              </a:rPr>
              <a:t>“</a:t>
            </a:r>
            <a:r>
              <a:rPr lang="en-US" sz="2800" b="1" i="1" dirty="0">
                <a:solidFill>
                  <a:srgbClr val="00B050"/>
                </a:solidFill>
              </a:rPr>
              <a:t>We WELCOME</a:t>
            </a:r>
          </a:p>
          <a:p>
            <a:pPr marL="287338" indent="-174625"/>
            <a:r>
              <a:rPr lang="en-US" sz="2800" i="1" dirty="0">
                <a:solidFill>
                  <a:srgbClr val="00B050"/>
                </a:solidFill>
              </a:rPr>
              <a:t>- The </a:t>
            </a:r>
            <a:r>
              <a:rPr lang="en-US" sz="2800" b="1" i="1" dirty="0">
                <a:solidFill>
                  <a:srgbClr val="00B050"/>
                </a:solidFill>
              </a:rPr>
              <a:t>opportunities </a:t>
            </a:r>
            <a:r>
              <a:rPr lang="en-US" sz="2800" i="1" dirty="0">
                <a:solidFill>
                  <a:srgbClr val="00B050"/>
                </a:solidFill>
              </a:rPr>
              <a:t>for all stakeholders and the broader user community </a:t>
            </a:r>
            <a:r>
              <a:rPr lang="en-US" sz="2800" b="1" i="1" dirty="0">
                <a:solidFill>
                  <a:srgbClr val="00B050"/>
                </a:solidFill>
              </a:rPr>
              <a:t>that will result from a closer collaboration </a:t>
            </a:r>
            <a:r>
              <a:rPr lang="en-US" sz="2800" i="1" dirty="0">
                <a:solidFill>
                  <a:srgbClr val="00B050"/>
                </a:solidFill>
              </a:rPr>
              <a:t>among public, private and academic sectors;</a:t>
            </a:r>
          </a:p>
          <a:p>
            <a:pPr marL="287338" indent="-174625"/>
            <a:r>
              <a:rPr lang="en-US" sz="2800" i="1" dirty="0">
                <a:solidFill>
                  <a:srgbClr val="00B050"/>
                </a:solidFill>
              </a:rPr>
              <a:t>- </a:t>
            </a:r>
            <a:r>
              <a:rPr lang="en-US" sz="2800" b="1" i="1" dirty="0">
                <a:solidFill>
                  <a:srgbClr val="00B050"/>
                </a:solidFill>
              </a:rPr>
              <a:t>The engagement of all sectors in addressing the societal needs </a:t>
            </a:r>
            <a:r>
              <a:rPr lang="en-US" sz="2800" i="1" dirty="0">
                <a:solidFill>
                  <a:srgbClr val="00B050"/>
                </a:solidFill>
              </a:rPr>
              <a:t>through weather, climate, water and other environmental information and services;”                                 </a:t>
            </a:r>
          </a:p>
          <a:p>
            <a:pPr algn="r"/>
            <a:r>
              <a:rPr lang="en-US" sz="2800" i="1" dirty="0">
                <a:solidFill>
                  <a:srgbClr val="00B050"/>
                </a:solidFill>
              </a:rPr>
              <a:t>Geneva Declaration – 2019</a:t>
            </a:r>
          </a:p>
        </p:txBody>
      </p:sp>
      <p:pic>
        <p:nvPicPr>
          <p:cNvPr id="2" name="Picture 1">
            <a:hlinkClick r:id="rId2"/>
            <a:extLst>
              <a:ext uri="{FF2B5EF4-FFF2-40B4-BE49-F238E27FC236}">
                <a16:creationId xmlns:a16="http://schemas.microsoft.com/office/drawing/2014/main" id="{4615801C-57B5-76F7-785E-6E3DB02026D6}"/>
              </a:ext>
            </a:extLst>
          </p:cNvPr>
          <p:cNvPicPr>
            <a:picLocks noChangeAspect="1"/>
          </p:cNvPicPr>
          <p:nvPr/>
        </p:nvPicPr>
        <p:blipFill>
          <a:blip r:embed="rId3"/>
          <a:stretch>
            <a:fillRect/>
          </a:stretch>
        </p:blipFill>
        <p:spPr>
          <a:xfrm>
            <a:off x="1037620" y="5084337"/>
            <a:ext cx="1477244" cy="2018108"/>
          </a:xfrm>
          <a:prstGeom prst="rect">
            <a:avLst/>
          </a:prstGeom>
          <a:ln w="19050">
            <a:solidFill>
              <a:srgbClr val="0070C0"/>
            </a:solidFill>
          </a:ln>
        </p:spPr>
      </p:pic>
    </p:spTree>
    <p:extLst>
      <p:ext uri="{BB962C8B-B14F-4D97-AF65-F5344CB8AC3E}">
        <p14:creationId xmlns:p14="http://schemas.microsoft.com/office/powerpoint/2010/main" val="41067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0813FB-96F2-5DC9-AE3A-1C90112F471C}"/>
              </a:ext>
            </a:extLst>
          </p:cNvPr>
          <p:cNvSpPr>
            <a:spLocks noGrp="1"/>
          </p:cNvSpPr>
          <p:nvPr>
            <p:ph type="ctrTitle"/>
          </p:nvPr>
        </p:nvSpPr>
        <p:spPr>
          <a:xfrm>
            <a:off x="725448" y="2279517"/>
            <a:ext cx="8221742" cy="2525771"/>
          </a:xfrm>
        </p:spPr>
        <p:txBody>
          <a:bodyPr vert="horz" lIns="96732" tIns="48366" rIns="96732" bIns="48366" rtlCol="0" anchor="ctr">
            <a:noAutofit/>
          </a:bodyPr>
          <a:lstStyle/>
          <a:p>
            <a:pPr defTabSz="692475"/>
            <a:r>
              <a:rPr lang="en-US" sz="5400" dirty="0">
                <a:solidFill>
                  <a:srgbClr val="0070C0"/>
                </a:solidFill>
                <a:latin typeface="Tw Cen MT" panose="020B0602020104020603" pitchFamily="34" charset="0"/>
                <a:ea typeface="+mn-ea"/>
                <a:cs typeface="+mn-cs"/>
              </a:rPr>
              <a:t>Other useful slides</a:t>
            </a:r>
          </a:p>
        </p:txBody>
      </p:sp>
    </p:spTree>
    <p:extLst>
      <p:ext uri="{BB962C8B-B14F-4D97-AF65-F5344CB8AC3E}">
        <p14:creationId xmlns:p14="http://schemas.microsoft.com/office/powerpoint/2010/main" val="201978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E30F-CF24-C01D-05CD-56B6BF39942A}"/>
              </a:ext>
            </a:extLst>
          </p:cNvPr>
          <p:cNvSpPr txBox="1">
            <a:spLocks/>
          </p:cNvSpPr>
          <p:nvPr/>
        </p:nvSpPr>
        <p:spPr>
          <a:xfrm>
            <a:off x="39744" y="339842"/>
            <a:ext cx="6015328" cy="914163"/>
          </a:xfrm>
          <a:prstGeom prst="rect">
            <a:avLst/>
          </a:prstGeom>
        </p:spPr>
        <p:txBody>
          <a:bodyPr vert="horz" lIns="72545" tIns="36272" rIns="72545" bIns="36272" rtlCol="0" anchor="ct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altLang="ko-KR" sz="2856" b="1" dirty="0">
                <a:solidFill>
                  <a:srgbClr val="0070C0"/>
                </a:solidFill>
                <a:latin typeface="+mn-lt"/>
              </a:rPr>
              <a:t>Supercomputing &amp; cloud computing</a:t>
            </a:r>
          </a:p>
        </p:txBody>
      </p:sp>
      <p:sp>
        <p:nvSpPr>
          <p:cNvPr id="3" name="TextBox 2">
            <a:extLst>
              <a:ext uri="{FF2B5EF4-FFF2-40B4-BE49-F238E27FC236}">
                <a16:creationId xmlns:a16="http://schemas.microsoft.com/office/drawing/2014/main" id="{7CCAF7BA-DB3D-F4A0-B0FB-3B8D4259AC68}"/>
              </a:ext>
            </a:extLst>
          </p:cNvPr>
          <p:cNvSpPr txBox="1"/>
          <p:nvPr/>
        </p:nvSpPr>
        <p:spPr>
          <a:xfrm>
            <a:off x="2988513" y="6608365"/>
            <a:ext cx="5387404" cy="317430"/>
          </a:xfrm>
          <a:prstGeom prst="rect">
            <a:avLst/>
          </a:prstGeom>
          <a:noFill/>
        </p:spPr>
        <p:txBody>
          <a:bodyPr wrap="square">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28" dirty="0">
                <a:latin typeface="Tw Cen MT" panose="020B0602020104020603" pitchFamily="34" charset="0"/>
                <a:hlinkClick r:id="rId2"/>
              </a:rPr>
              <a:t>Supercomputing leap in weather and climate forecasting - Met Office</a:t>
            </a:r>
            <a:endParaRPr lang="en-US" sz="1428" dirty="0">
              <a:latin typeface="Tw Cen MT" panose="020B0602020104020603" pitchFamily="34" charset="0"/>
            </a:endParaRPr>
          </a:p>
        </p:txBody>
      </p:sp>
      <p:sp>
        <p:nvSpPr>
          <p:cNvPr id="4" name="TextBox 3">
            <a:extLst>
              <a:ext uri="{FF2B5EF4-FFF2-40B4-BE49-F238E27FC236}">
                <a16:creationId xmlns:a16="http://schemas.microsoft.com/office/drawing/2014/main" id="{FE22165C-F068-9285-E82B-9D7A92FD30C0}"/>
              </a:ext>
            </a:extLst>
          </p:cNvPr>
          <p:cNvSpPr txBox="1"/>
          <p:nvPr/>
        </p:nvSpPr>
        <p:spPr>
          <a:xfrm>
            <a:off x="582816" y="2810626"/>
            <a:ext cx="8325142" cy="1035312"/>
          </a:xfrm>
          <a:prstGeom prst="rect">
            <a:avLst/>
          </a:prstGeom>
          <a:noFill/>
        </p:spPr>
        <p:txBody>
          <a:bodyPr wrap="square">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450881" indent="-362720" algn="l">
              <a:lnSpc>
                <a:spcPct val="90000"/>
              </a:lnSpc>
              <a:buFont typeface="+mj-lt"/>
              <a:buAutoNum type="arabicPeriod"/>
            </a:pPr>
            <a:r>
              <a:rPr lang="en-US" altLang="ko-KR" sz="1692" dirty="0">
                <a:solidFill>
                  <a:schemeClr val="tx1"/>
                </a:solidFill>
                <a:cs typeface="Calibri" panose="020F0502020204030204" pitchFamily="34" charset="0"/>
              </a:rPr>
              <a:t>In April 2021, the </a:t>
            </a:r>
            <a:r>
              <a:rPr lang="en-US" altLang="ko-KR" sz="1692" u="sng" dirty="0">
                <a:solidFill>
                  <a:schemeClr val="tx1"/>
                </a:solidFill>
                <a:cs typeface="Calibri" panose="020F0502020204030204" pitchFamily="34" charset="0"/>
              </a:rPr>
              <a:t>UK Met Office signed a multimillion-pound agreement with Microsoft for the provision of a world-leading </a:t>
            </a:r>
            <a:r>
              <a:rPr lang="en-US" altLang="ko-KR" sz="1692" b="1" u="sng" dirty="0">
                <a:solidFill>
                  <a:srgbClr val="0070C0"/>
                </a:solidFill>
                <a:cs typeface="Calibri" panose="020F0502020204030204" pitchFamily="34" charset="0"/>
              </a:rPr>
              <a:t>supercomputing</a:t>
            </a:r>
            <a:r>
              <a:rPr lang="en-US" altLang="ko-KR" sz="1692" u="sng" dirty="0">
                <a:solidFill>
                  <a:schemeClr val="tx1"/>
                </a:solidFill>
                <a:cs typeface="Calibri" panose="020F0502020204030204" pitchFamily="34" charset="0"/>
              </a:rPr>
              <a:t> capability that will take weather and climate forecasting to the next level, and help the UK stay safe and thrive</a:t>
            </a:r>
            <a:r>
              <a:rPr lang="en-US" altLang="ko-KR" sz="1692" dirty="0">
                <a:solidFill>
                  <a:schemeClr val="tx1"/>
                </a:solidFill>
                <a:cs typeface="Calibri" panose="020F0502020204030204" pitchFamily="34" charset="0"/>
              </a:rPr>
              <a:t>. </a:t>
            </a:r>
          </a:p>
          <a:p>
            <a:pPr marL="450881" indent="-362720" algn="l">
              <a:lnSpc>
                <a:spcPct val="90000"/>
              </a:lnSpc>
              <a:buFont typeface="+mj-lt"/>
              <a:buAutoNum type="arabicPeriod"/>
            </a:pPr>
            <a:endParaRPr lang="en-US" altLang="ko-KR" sz="1692" dirty="0">
              <a:solidFill>
                <a:schemeClr val="tx1"/>
              </a:solidFill>
              <a:cs typeface="Calibri" panose="020F0502020204030204" pitchFamily="34" charset="0"/>
            </a:endParaRPr>
          </a:p>
        </p:txBody>
      </p:sp>
      <p:sp>
        <p:nvSpPr>
          <p:cNvPr id="6" name="TextBox 5">
            <a:extLst>
              <a:ext uri="{FF2B5EF4-FFF2-40B4-BE49-F238E27FC236}">
                <a16:creationId xmlns:a16="http://schemas.microsoft.com/office/drawing/2014/main" id="{D71FEC4C-A511-AB61-E947-32A3D751ACA4}"/>
              </a:ext>
            </a:extLst>
          </p:cNvPr>
          <p:cNvSpPr txBox="1"/>
          <p:nvPr/>
        </p:nvSpPr>
        <p:spPr>
          <a:xfrm>
            <a:off x="2988512" y="6211109"/>
            <a:ext cx="6290549" cy="439519"/>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111" dirty="0">
                <a:solidFill>
                  <a:srgbClr val="444444"/>
                </a:solidFill>
                <a:latin typeface="Tw Cen MT" panose="020B0602020104020603" pitchFamily="34" charset="0"/>
              </a:rPr>
              <a:t>Paragraph 1 and the slide (top right) from a </a:t>
            </a:r>
            <a:r>
              <a:rPr lang="en-US" sz="1111" dirty="0">
                <a:solidFill>
                  <a:srgbClr val="444444"/>
                </a:solidFill>
                <a:latin typeface="Tw Cen MT" panose="020B0602020104020603" pitchFamily="34" charset="0"/>
                <a:hlinkClick r:id="rId3"/>
              </a:rPr>
              <a:t>WMO Open Consultative Platform (OCP) Innovation Webinar</a:t>
            </a:r>
            <a:r>
              <a:rPr lang="en-US" sz="1111" dirty="0">
                <a:solidFill>
                  <a:srgbClr val="444444"/>
                </a:solidFill>
                <a:latin typeface="Tw Cen MT" panose="020B0602020104020603" pitchFamily="34" charset="0"/>
              </a:rPr>
              <a:t> (Oct 2021); </a:t>
            </a:r>
            <a:r>
              <a:rPr lang="en-US" sz="1111" dirty="0" err="1">
                <a:solidFill>
                  <a:srgbClr val="444444"/>
                </a:solidFill>
                <a:latin typeface="Tw Cen MT" panose="020B0602020104020603" pitchFamily="34" charset="0"/>
              </a:rPr>
              <a:t>paragragh</a:t>
            </a:r>
            <a:r>
              <a:rPr lang="en-US" sz="1111" dirty="0">
                <a:solidFill>
                  <a:srgbClr val="444444"/>
                </a:solidFill>
                <a:latin typeface="Tw Cen MT" panose="020B0602020104020603" pitchFamily="34" charset="0"/>
              </a:rPr>
              <a:t> 2 and the photo from </a:t>
            </a:r>
            <a:r>
              <a:rPr lang="en-US" sz="1111" dirty="0">
                <a:solidFill>
                  <a:srgbClr val="444444"/>
                </a:solidFill>
                <a:latin typeface="Tw Cen MT" panose="020B0602020104020603" pitchFamily="34" charset="0"/>
                <a:hlinkClick r:id="rId4"/>
              </a:rPr>
              <a:t>WMO’s third high-level session of OCP</a:t>
            </a:r>
            <a:r>
              <a:rPr lang="en-US" sz="1111" dirty="0">
                <a:solidFill>
                  <a:srgbClr val="444444"/>
                </a:solidFill>
                <a:latin typeface="Tw Cen MT" panose="020B0602020104020603" pitchFamily="34" charset="0"/>
              </a:rPr>
              <a:t> (June 2022))</a:t>
            </a:r>
            <a:endParaRPr lang="en-US" sz="1111" dirty="0">
              <a:latin typeface="Tw Cen MT" panose="020B0602020104020603" pitchFamily="34" charset="0"/>
            </a:endParaRPr>
          </a:p>
        </p:txBody>
      </p:sp>
      <p:sp>
        <p:nvSpPr>
          <p:cNvPr id="7" name="TextBox 6">
            <a:extLst>
              <a:ext uri="{FF2B5EF4-FFF2-40B4-BE49-F238E27FC236}">
                <a16:creationId xmlns:a16="http://schemas.microsoft.com/office/drawing/2014/main" id="{D4BE34BB-4305-7D1C-299E-D1B9FD434C13}"/>
              </a:ext>
            </a:extLst>
          </p:cNvPr>
          <p:cNvSpPr txBox="1"/>
          <p:nvPr/>
        </p:nvSpPr>
        <p:spPr>
          <a:xfrm>
            <a:off x="170882" y="1351175"/>
            <a:ext cx="5718533" cy="133216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2014" b="1" dirty="0">
                <a:solidFill>
                  <a:srgbClr val="0070C0"/>
                </a:solidFill>
              </a:rPr>
              <a:t>UK Met Office’s partnership with Microsoft </a:t>
            </a:r>
            <a:r>
              <a:rPr lang="en-US" sz="2014" dirty="0">
                <a:solidFill>
                  <a:srgbClr val="0070C0"/>
                </a:solidFill>
              </a:rPr>
              <a:t>to harness next generation of </a:t>
            </a:r>
            <a:r>
              <a:rPr lang="en-US" sz="2014" b="1" dirty="0">
                <a:solidFill>
                  <a:srgbClr val="0070C0"/>
                </a:solidFill>
              </a:rPr>
              <a:t>supercomputing</a:t>
            </a:r>
            <a:r>
              <a:rPr lang="en-US" sz="2014" dirty="0">
                <a:solidFill>
                  <a:srgbClr val="0070C0"/>
                </a:solidFill>
              </a:rPr>
              <a:t> capability and </a:t>
            </a:r>
            <a:r>
              <a:rPr lang="en-US" sz="2014" b="1" dirty="0">
                <a:solidFill>
                  <a:srgbClr val="0070C0"/>
                </a:solidFill>
              </a:rPr>
              <a:t>data technologies</a:t>
            </a:r>
            <a:r>
              <a:rPr lang="en-US" sz="2014" dirty="0">
                <a:solidFill>
                  <a:srgbClr val="0070C0"/>
                </a:solidFill>
              </a:rPr>
              <a:t> to deliver innovation for weather and climate forecasting</a:t>
            </a:r>
          </a:p>
        </p:txBody>
      </p:sp>
      <p:pic>
        <p:nvPicPr>
          <p:cNvPr id="11" name="Picture 10" descr="A picture containing person, computer, indoor&#10;&#10;Description automatically generated">
            <a:extLst>
              <a:ext uri="{FF2B5EF4-FFF2-40B4-BE49-F238E27FC236}">
                <a16:creationId xmlns:a16="http://schemas.microsoft.com/office/drawing/2014/main" id="{78C30CE8-2646-0D1D-C033-8833CB3F96E6}"/>
              </a:ext>
            </a:extLst>
          </p:cNvPr>
          <p:cNvPicPr>
            <a:picLocks noChangeAspect="1"/>
          </p:cNvPicPr>
          <p:nvPr/>
        </p:nvPicPr>
        <p:blipFill rotWithShape="1">
          <a:blip r:embed="rId5"/>
          <a:srcRect l="22510" t="10112" r="27255"/>
          <a:stretch/>
        </p:blipFill>
        <p:spPr>
          <a:xfrm>
            <a:off x="250194" y="3794482"/>
            <a:ext cx="2002917" cy="2396771"/>
          </a:xfrm>
          <a:prstGeom prst="rect">
            <a:avLst/>
          </a:prstGeom>
        </p:spPr>
      </p:pic>
      <p:pic>
        <p:nvPicPr>
          <p:cNvPr id="15" name="Picture 14">
            <a:extLst>
              <a:ext uri="{FF2B5EF4-FFF2-40B4-BE49-F238E27FC236}">
                <a16:creationId xmlns:a16="http://schemas.microsoft.com/office/drawing/2014/main" id="{FFB8AFE9-F3DF-FA7E-AEDD-23F1F9F22130}"/>
              </a:ext>
            </a:extLst>
          </p:cNvPr>
          <p:cNvPicPr>
            <a:picLocks noChangeAspect="1"/>
          </p:cNvPicPr>
          <p:nvPr/>
        </p:nvPicPr>
        <p:blipFill rotWithShape="1">
          <a:blip r:embed="rId6"/>
          <a:srcRect l="14552" t="22497" r="15724" b="3341"/>
          <a:stretch/>
        </p:blipFill>
        <p:spPr>
          <a:xfrm>
            <a:off x="6004680" y="493572"/>
            <a:ext cx="3563731" cy="2033474"/>
          </a:xfrm>
          <a:prstGeom prst="rect">
            <a:avLst/>
          </a:prstGeom>
        </p:spPr>
      </p:pic>
      <p:sp>
        <p:nvSpPr>
          <p:cNvPr id="16" name="TextBox 15">
            <a:extLst>
              <a:ext uri="{FF2B5EF4-FFF2-40B4-BE49-F238E27FC236}">
                <a16:creationId xmlns:a16="http://schemas.microsoft.com/office/drawing/2014/main" id="{E7773383-DD83-D1F3-6038-F54760D4A614}"/>
              </a:ext>
            </a:extLst>
          </p:cNvPr>
          <p:cNvSpPr txBox="1"/>
          <p:nvPr/>
        </p:nvSpPr>
        <p:spPr>
          <a:xfrm>
            <a:off x="2253112" y="3700629"/>
            <a:ext cx="6873436" cy="2441774"/>
          </a:xfrm>
          <a:prstGeom prst="rect">
            <a:avLst/>
          </a:prstGeom>
          <a:noFill/>
        </p:spPr>
        <p:txBody>
          <a:bodyPr wrap="square">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450881" indent="-362720" algn="l">
              <a:lnSpc>
                <a:spcPct val="90000"/>
              </a:lnSpc>
              <a:buFont typeface="+mj-lt"/>
              <a:buAutoNum type="arabicPeriod"/>
            </a:pPr>
            <a:endParaRPr lang="en-US" altLang="ko-KR" sz="1692" dirty="0">
              <a:solidFill>
                <a:schemeClr val="tx1"/>
              </a:solidFill>
              <a:cs typeface="Calibri" panose="020F0502020204030204" pitchFamily="34" charset="0"/>
            </a:endParaRPr>
          </a:p>
          <a:p>
            <a:pPr marL="450881" indent="-362720" algn="l">
              <a:lnSpc>
                <a:spcPct val="90000"/>
              </a:lnSpc>
              <a:buFont typeface="+mj-lt"/>
              <a:buAutoNum type="arabicPeriod" startAt="2"/>
            </a:pPr>
            <a:r>
              <a:rPr lang="en-US" altLang="ko-KR" sz="1692" dirty="0">
                <a:solidFill>
                  <a:schemeClr val="tx1"/>
                </a:solidFill>
                <a:cs typeface="Calibri" panose="020F0502020204030204" pitchFamily="34" charset="0"/>
              </a:rPr>
              <a:t>“Up until recently, the owning and operating of our supercomputing infrastructure have been set as another of those areas that we need to be experts ourselves. But our recent contract with Microsoft reflects the fact that </a:t>
            </a:r>
            <a:r>
              <a:rPr lang="en-US" altLang="ko-KR" sz="1692" u="sng" dirty="0">
                <a:solidFill>
                  <a:schemeClr val="tx1"/>
                </a:solidFill>
                <a:cs typeface="Calibri" panose="020F0502020204030204" pitchFamily="34" charset="0"/>
              </a:rPr>
              <a:t>we now see this as an area we can partner with industry to bring the best combination of expertise and capability together</a:t>
            </a:r>
            <a:r>
              <a:rPr lang="en-US" altLang="ko-KR" sz="1692" dirty="0">
                <a:solidFill>
                  <a:schemeClr val="tx1"/>
                </a:solidFill>
                <a:cs typeface="Calibri" panose="020F0502020204030204" pitchFamily="34" charset="0"/>
              </a:rPr>
              <a:t>.… And moving </a:t>
            </a:r>
            <a:r>
              <a:rPr lang="en-US" altLang="ko-KR" sz="1692" u="sng" dirty="0">
                <a:solidFill>
                  <a:schemeClr val="tx1"/>
                </a:solidFill>
                <a:cs typeface="Calibri" panose="020F0502020204030204" pitchFamily="34" charset="0"/>
              </a:rPr>
              <a:t>our supercomputer to be close to a public </a:t>
            </a:r>
            <a:r>
              <a:rPr lang="en-US" altLang="ko-KR" sz="1692" b="1" u="sng" dirty="0">
                <a:solidFill>
                  <a:srgbClr val="0070C0"/>
                </a:solidFill>
                <a:cs typeface="Calibri" panose="020F0502020204030204" pitchFamily="34" charset="0"/>
              </a:rPr>
              <a:t>cloud</a:t>
            </a:r>
            <a:r>
              <a:rPr lang="en-US" altLang="ko-KR" sz="1692" u="sng" dirty="0">
                <a:solidFill>
                  <a:schemeClr val="tx1"/>
                </a:solidFill>
                <a:cs typeface="Calibri" panose="020F0502020204030204" pitchFamily="34" charset="0"/>
              </a:rPr>
              <a:t> provides us with opportunities to</a:t>
            </a:r>
            <a:r>
              <a:rPr lang="en-US" altLang="ko-KR" sz="1692" dirty="0">
                <a:solidFill>
                  <a:schemeClr val="tx1"/>
                </a:solidFill>
                <a:cs typeface="Calibri" panose="020F0502020204030204" pitchFamily="34" charset="0"/>
              </a:rPr>
              <a:t> leverage the elasticity and scalability of cloud and </a:t>
            </a:r>
            <a:r>
              <a:rPr lang="en-US" altLang="ko-KR" sz="1692" u="sng" dirty="0">
                <a:solidFill>
                  <a:schemeClr val="tx1"/>
                </a:solidFill>
                <a:cs typeface="Calibri" panose="020F0502020204030204" pitchFamily="34" charset="0"/>
              </a:rPr>
              <a:t>make our really huge data readily available to clients and partners</a:t>
            </a:r>
            <a:r>
              <a:rPr lang="en-US" altLang="ko-KR" sz="1692" dirty="0">
                <a:solidFill>
                  <a:schemeClr val="tx1"/>
                </a:solidFill>
                <a:cs typeface="Calibri" panose="020F0502020204030204" pitchFamily="34" charset="0"/>
              </a:rPr>
              <a:t>.”</a:t>
            </a:r>
          </a:p>
          <a:p>
            <a:pPr marL="450881" indent="-362720" algn="l">
              <a:lnSpc>
                <a:spcPct val="90000"/>
              </a:lnSpc>
              <a:buFont typeface="+mj-lt"/>
              <a:buAutoNum type="arabicPeriod" startAt="2"/>
            </a:pPr>
            <a:endParaRPr lang="en-US" altLang="ko-KR" sz="1692" dirty="0">
              <a:solidFill>
                <a:schemeClr val="tx1"/>
              </a:solidFill>
              <a:cs typeface="Calibri" panose="020F0502020204030204" pitchFamily="34" charset="0"/>
            </a:endParaRPr>
          </a:p>
        </p:txBody>
      </p:sp>
    </p:spTree>
    <p:extLst>
      <p:ext uri="{BB962C8B-B14F-4D97-AF65-F5344CB8AC3E}">
        <p14:creationId xmlns:p14="http://schemas.microsoft.com/office/powerpoint/2010/main" val="937489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55F3-11FF-4847-4C10-23B380145A6F}"/>
              </a:ext>
            </a:extLst>
          </p:cNvPr>
          <p:cNvSpPr txBox="1">
            <a:spLocks/>
          </p:cNvSpPr>
          <p:nvPr/>
        </p:nvSpPr>
        <p:spPr>
          <a:xfrm>
            <a:off x="0" y="904154"/>
            <a:ext cx="9672638" cy="1188928"/>
          </a:xfrm>
          <a:prstGeom prst="rect">
            <a:avLst/>
          </a:prstGeom>
        </p:spPr>
        <p:txBody>
          <a:bodyPr vert="horz" lIns="72545" tIns="36272" rIns="72545" bIns="36272" rtlCol="0" anchor="ct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endParaRPr lang="en-US" altLang="ko-KR" sz="2539" dirty="0">
              <a:solidFill>
                <a:srgbClr val="0070C0"/>
              </a:solidFill>
              <a:latin typeface="Tw Cen MT" panose="020B0602020104020603" pitchFamily="34" charset="0"/>
            </a:endParaRPr>
          </a:p>
        </p:txBody>
      </p:sp>
      <p:pic>
        <p:nvPicPr>
          <p:cNvPr id="4" name="Picture 4" descr="partnerstations">
            <a:extLst>
              <a:ext uri="{FF2B5EF4-FFF2-40B4-BE49-F238E27FC236}">
                <a16:creationId xmlns:a16="http://schemas.microsoft.com/office/drawing/2014/main" id="{6632129F-2941-B6EE-5ACC-38C4D0DB0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442" y="5416877"/>
            <a:ext cx="2635797" cy="15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3328CBB-9658-A95D-588C-C7E9F280A930}"/>
              </a:ext>
            </a:extLst>
          </p:cNvPr>
          <p:cNvSpPr txBox="1"/>
          <p:nvPr/>
        </p:nvSpPr>
        <p:spPr>
          <a:xfrm>
            <a:off x="2960607" y="6921878"/>
            <a:ext cx="3884557" cy="31743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28" dirty="0">
                <a:latin typeface="Tw Cen MT" panose="020B0602020104020603" pitchFamily="34" charset="0"/>
                <a:hlinkClick r:id="rId3"/>
              </a:rPr>
              <a:t>Details</a:t>
            </a:r>
            <a:r>
              <a:rPr lang="en-US" sz="1428" dirty="0">
                <a:latin typeface="Tw Cen MT" panose="020B0602020104020603" pitchFamily="34" charset="0"/>
              </a:rPr>
              <a:t> in </a:t>
            </a:r>
            <a:r>
              <a:rPr lang="en-US" sz="1428" dirty="0">
                <a:latin typeface="Tw Cen MT" panose="020B0602020104020603" pitchFamily="34" charset="0"/>
                <a:hlinkClick r:id="rId4"/>
              </a:rPr>
              <a:t>PPE Resources</a:t>
            </a:r>
            <a:r>
              <a:rPr lang="en-US" sz="1428" dirty="0">
                <a:latin typeface="Tw Cen MT" panose="020B0602020104020603" pitchFamily="34" charset="0"/>
              </a:rPr>
              <a:t> in the </a:t>
            </a:r>
            <a:r>
              <a:rPr lang="en-US" sz="1428" dirty="0">
                <a:latin typeface="Tw Cen MT" panose="020B0602020104020603" pitchFamily="34" charset="0"/>
                <a:hlinkClick r:id="rId5"/>
              </a:rPr>
              <a:t>WMO PPE website </a:t>
            </a:r>
            <a:endParaRPr lang="en-US" sz="1428" dirty="0">
              <a:latin typeface="Tw Cen MT" panose="020B0602020104020603" pitchFamily="34" charset="0"/>
            </a:endParaRPr>
          </a:p>
        </p:txBody>
      </p:sp>
      <p:sp>
        <p:nvSpPr>
          <p:cNvPr id="7" name="Title 1">
            <a:extLst>
              <a:ext uri="{FF2B5EF4-FFF2-40B4-BE49-F238E27FC236}">
                <a16:creationId xmlns:a16="http://schemas.microsoft.com/office/drawing/2014/main" id="{60050F6E-6A53-E440-C376-0535DFE3D5E1}"/>
              </a:ext>
            </a:extLst>
          </p:cNvPr>
          <p:cNvSpPr txBox="1">
            <a:spLocks/>
          </p:cNvSpPr>
          <p:nvPr/>
        </p:nvSpPr>
        <p:spPr>
          <a:xfrm>
            <a:off x="77381" y="252343"/>
            <a:ext cx="9498530" cy="914163"/>
          </a:xfrm>
          <a:prstGeom prst="rect">
            <a:avLst/>
          </a:prstGeom>
        </p:spPr>
        <p:txBody>
          <a:bodyPr vert="horz" lIns="72545" tIns="36272" rIns="72545" bIns="36272" rtlCol="0" anchor="ct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altLang="ko-KR" sz="2014" dirty="0"/>
              <a:t>Innovative Scientific Approach</a:t>
            </a:r>
          </a:p>
          <a:p>
            <a:r>
              <a:rPr lang="en-US" altLang="ko-KR" sz="2014" b="1" dirty="0"/>
              <a:t>Use of private-sector data for monitoring</a:t>
            </a:r>
          </a:p>
        </p:txBody>
      </p:sp>
      <p:sp>
        <p:nvSpPr>
          <p:cNvPr id="8" name="TextBox 7">
            <a:extLst>
              <a:ext uri="{FF2B5EF4-FFF2-40B4-BE49-F238E27FC236}">
                <a16:creationId xmlns:a16="http://schemas.microsoft.com/office/drawing/2014/main" id="{6E53E004-4350-5B29-A01A-C836E5C8E11D}"/>
              </a:ext>
            </a:extLst>
          </p:cNvPr>
          <p:cNvSpPr txBox="1"/>
          <p:nvPr/>
        </p:nvSpPr>
        <p:spPr>
          <a:xfrm>
            <a:off x="983385" y="1203892"/>
            <a:ext cx="7721989" cy="929293"/>
          </a:xfrm>
          <a:prstGeom prst="rect">
            <a:avLst/>
          </a:prstGeom>
          <a:noFill/>
        </p:spPr>
        <p:txBody>
          <a:bodyPr wrap="square">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136019" algn="ctr">
              <a:lnSpc>
                <a:spcPct val="90000"/>
              </a:lnSpc>
            </a:pPr>
            <a:r>
              <a:rPr lang="en-US" altLang="ko-KR" sz="2014" dirty="0">
                <a:solidFill>
                  <a:srgbClr val="0070C0"/>
                </a:solidFill>
                <a:cs typeface="Calibri" panose="020F0502020204030204" pitchFamily="34" charset="0"/>
              </a:rPr>
              <a:t>Since 2011, </a:t>
            </a:r>
            <a:r>
              <a:rPr lang="en-US" altLang="ko-KR" sz="2014" b="1" dirty="0">
                <a:solidFill>
                  <a:srgbClr val="0070C0"/>
                </a:solidFill>
                <a:cs typeface="Calibri" panose="020F0502020204030204" pitchFamily="34" charset="0"/>
              </a:rPr>
              <a:t>MeteoSwiss </a:t>
            </a:r>
            <a:r>
              <a:rPr lang="en-US" altLang="ko-KR" sz="2014" dirty="0">
                <a:solidFill>
                  <a:srgbClr val="0070C0"/>
                </a:solidFill>
                <a:cs typeface="Calibri" panose="020F0502020204030204" pitchFamily="34" charset="0"/>
              </a:rPr>
              <a:t>has collaborated with </a:t>
            </a:r>
            <a:r>
              <a:rPr lang="en-US" altLang="ko-KR" sz="2014" b="1" dirty="0" err="1">
                <a:solidFill>
                  <a:srgbClr val="0070C0"/>
                </a:solidFill>
                <a:cs typeface="Calibri" panose="020F0502020204030204" pitchFamily="34" charset="0"/>
              </a:rPr>
              <a:t>MeteoGroup</a:t>
            </a:r>
            <a:r>
              <a:rPr lang="en-US" altLang="ko-KR" sz="2014" b="1" dirty="0">
                <a:solidFill>
                  <a:srgbClr val="0070C0"/>
                </a:solidFill>
                <a:cs typeface="Calibri" panose="020F0502020204030204" pitchFamily="34" charset="0"/>
              </a:rPr>
              <a:t> (now DTN) and public partners to fill the measurement gaps </a:t>
            </a:r>
            <a:r>
              <a:rPr lang="en-US" altLang="ko-KR" sz="2014" dirty="0">
                <a:solidFill>
                  <a:srgbClr val="0070C0"/>
                </a:solidFill>
                <a:cs typeface="Calibri" panose="020F0502020204030204" pitchFamily="34" charset="0"/>
              </a:rPr>
              <a:t>by integrating partner stations to provide warnings to 140 regions.</a:t>
            </a:r>
          </a:p>
        </p:txBody>
      </p:sp>
      <p:sp>
        <p:nvSpPr>
          <p:cNvPr id="9" name="TextBox 8">
            <a:extLst>
              <a:ext uri="{FF2B5EF4-FFF2-40B4-BE49-F238E27FC236}">
                <a16:creationId xmlns:a16="http://schemas.microsoft.com/office/drawing/2014/main" id="{8008058E-F0E2-5C6A-7E90-25DB64605230}"/>
              </a:ext>
            </a:extLst>
          </p:cNvPr>
          <p:cNvSpPr txBox="1"/>
          <p:nvPr/>
        </p:nvSpPr>
        <p:spPr>
          <a:xfrm>
            <a:off x="753753" y="2275867"/>
            <a:ext cx="8298267" cy="3223142"/>
          </a:xfrm>
          <a:prstGeom prst="rect">
            <a:avLst/>
          </a:prstGeom>
          <a:noFill/>
        </p:spPr>
        <p:txBody>
          <a:bodyPr wrap="square">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302266" indent="-302266">
              <a:buFont typeface="Arial" panose="020B0604020202020204" pitchFamily="34" charset="0"/>
              <a:buChar char="•"/>
            </a:pPr>
            <a:r>
              <a:rPr lang="en-US" sz="1692" dirty="0"/>
              <a:t>In 2009, a warning concept, which divided Switzerland into around 140 warning regions, was operationally put in place with the goal to ensure at least one automatic weather station in each warning region measuring on a near-real-time basis.</a:t>
            </a:r>
          </a:p>
          <a:p>
            <a:pPr marL="302266" indent="-302266">
              <a:buFont typeface="Arial" panose="020B0604020202020204" pitchFamily="34" charset="0"/>
              <a:buChar char="•"/>
            </a:pPr>
            <a:r>
              <a:rPr lang="en-US" sz="1692" dirty="0"/>
              <a:t>Based on an analysis it was shown that the existing gaps could be filled either by expanding the MeteoSwiss automatic weather stations network or by integrating existing partner stations. In addition to the already existing data exchange with </a:t>
            </a:r>
            <a:r>
              <a:rPr lang="en-US" sz="1692" b="1" dirty="0">
                <a:solidFill>
                  <a:srgbClr val="0070C0"/>
                </a:solidFill>
              </a:rPr>
              <a:t>public partners</a:t>
            </a:r>
            <a:r>
              <a:rPr lang="en-US" sz="1692" dirty="0"/>
              <a:t>, in 2010, MeteoSwiss decided to also start cooperation with </a:t>
            </a:r>
            <a:r>
              <a:rPr lang="en-US" sz="1692" b="1" dirty="0">
                <a:solidFill>
                  <a:srgbClr val="0070C0"/>
                </a:solidFill>
              </a:rPr>
              <a:t>private data providers</a:t>
            </a:r>
            <a:r>
              <a:rPr lang="en-US" sz="1692" dirty="0"/>
              <a:t>, while developing a procedure to evaluate a station’s quality. </a:t>
            </a:r>
          </a:p>
          <a:p>
            <a:pPr marL="302266" indent="-302266">
              <a:buFont typeface="Arial" panose="020B0604020202020204" pitchFamily="34" charset="0"/>
              <a:buChar char="•"/>
            </a:pPr>
            <a:r>
              <a:rPr lang="en-US" sz="1692" dirty="0"/>
              <a:t>Analyzing </a:t>
            </a:r>
            <a:r>
              <a:rPr lang="en-US" sz="1692" dirty="0" err="1"/>
              <a:t>MeteoGroup’s</a:t>
            </a:r>
            <a:r>
              <a:rPr lang="en-US" sz="1692" dirty="0"/>
              <a:t> (now DTN) weather station network, 50 </a:t>
            </a:r>
            <a:r>
              <a:rPr lang="en-US" sz="1692" dirty="0" err="1"/>
              <a:t>MeteoGroup</a:t>
            </a:r>
            <a:r>
              <a:rPr lang="en-US" sz="1692" dirty="0"/>
              <a:t> stations, together with a number of stations operated by governmental agencies, have been integrated into the central data platform of MeteoSwiss since 2012, </a:t>
            </a:r>
            <a:r>
              <a:rPr lang="en-US" sz="1692" b="1" dirty="0">
                <a:solidFill>
                  <a:srgbClr val="0070C0"/>
                </a:solidFill>
              </a:rPr>
              <a:t>adding great value to MeteoSwiss official duty tasks</a:t>
            </a:r>
            <a:r>
              <a:rPr lang="en-US" sz="1692" dirty="0"/>
              <a:t> such as forecasts, warnings or verification.</a:t>
            </a:r>
            <a:endParaRPr lang="en-US" sz="1692" b="1" dirty="0"/>
          </a:p>
        </p:txBody>
      </p:sp>
      <p:pic>
        <p:nvPicPr>
          <p:cNvPr id="11" name="Picture 10">
            <a:extLst>
              <a:ext uri="{FF2B5EF4-FFF2-40B4-BE49-F238E27FC236}">
                <a16:creationId xmlns:a16="http://schemas.microsoft.com/office/drawing/2014/main" id="{7666A355-5530-FFFA-6A28-BC93CFE9B043}"/>
              </a:ext>
            </a:extLst>
          </p:cNvPr>
          <p:cNvPicPr>
            <a:picLocks noChangeAspect="1"/>
          </p:cNvPicPr>
          <p:nvPr/>
        </p:nvPicPr>
        <p:blipFill rotWithShape="1">
          <a:blip r:embed="rId6"/>
          <a:srcRect l="20276" t="28692" r="21586" b="15515"/>
          <a:stretch/>
        </p:blipFill>
        <p:spPr>
          <a:xfrm>
            <a:off x="5303208" y="5420923"/>
            <a:ext cx="3041945" cy="1566079"/>
          </a:xfrm>
          <a:prstGeom prst="rect">
            <a:avLst/>
          </a:prstGeom>
        </p:spPr>
      </p:pic>
      <p:sp>
        <p:nvSpPr>
          <p:cNvPr id="12" name="TextBox 11">
            <a:extLst>
              <a:ext uri="{FF2B5EF4-FFF2-40B4-BE49-F238E27FC236}">
                <a16:creationId xmlns:a16="http://schemas.microsoft.com/office/drawing/2014/main" id="{468F5C4B-336D-D013-3805-D653EE7ACCE5}"/>
              </a:ext>
            </a:extLst>
          </p:cNvPr>
          <p:cNvSpPr txBox="1"/>
          <p:nvPr/>
        </p:nvSpPr>
        <p:spPr>
          <a:xfrm>
            <a:off x="8328069" y="5385969"/>
            <a:ext cx="1050815" cy="1635988"/>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111" dirty="0"/>
              <a:t>The amount of MeteoSwiss (blue) and partner (red) weather stations in the MeteoSwiss data warehouse.</a:t>
            </a:r>
          </a:p>
        </p:txBody>
      </p:sp>
      <p:sp>
        <p:nvSpPr>
          <p:cNvPr id="13" name="TextBox 12">
            <a:extLst>
              <a:ext uri="{FF2B5EF4-FFF2-40B4-BE49-F238E27FC236}">
                <a16:creationId xmlns:a16="http://schemas.microsoft.com/office/drawing/2014/main" id="{59817248-9A8D-B9F6-F7CB-1FF81E5FCE1C}"/>
              </a:ext>
            </a:extLst>
          </p:cNvPr>
          <p:cNvSpPr txBox="1"/>
          <p:nvPr/>
        </p:nvSpPr>
        <p:spPr>
          <a:xfrm>
            <a:off x="956203" y="5556177"/>
            <a:ext cx="1484180" cy="952291"/>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r"/>
            <a:r>
              <a:rPr lang="en-US" sz="1111" dirty="0"/>
              <a:t>Current map of private and public partner stations integrated in the MeteoSwiss systems</a:t>
            </a:r>
          </a:p>
        </p:txBody>
      </p:sp>
    </p:spTree>
    <p:extLst>
      <p:ext uri="{BB962C8B-B14F-4D97-AF65-F5344CB8AC3E}">
        <p14:creationId xmlns:p14="http://schemas.microsoft.com/office/powerpoint/2010/main" val="258070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3584-509D-9B32-25E8-45B944487DD4}"/>
              </a:ext>
            </a:extLst>
          </p:cNvPr>
          <p:cNvSpPr>
            <a:spLocks noGrp="1"/>
          </p:cNvSpPr>
          <p:nvPr>
            <p:ph type="title"/>
          </p:nvPr>
        </p:nvSpPr>
        <p:spPr>
          <a:xfrm>
            <a:off x="664994" y="147660"/>
            <a:ext cx="8342650" cy="1051648"/>
          </a:xfrm>
        </p:spPr>
        <p:txBody>
          <a:bodyP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altLang="ko-KR" sz="2856" dirty="0">
                <a:solidFill>
                  <a:srgbClr val="0070C0"/>
                </a:solidFill>
                <a:latin typeface="+mn-lt"/>
              </a:rPr>
              <a:t>Concession</a:t>
            </a:r>
            <a:r>
              <a:rPr lang="en-US" altLang="ko-KR" sz="2856" b="0" dirty="0">
                <a:solidFill>
                  <a:srgbClr val="0070C0"/>
                </a:solidFill>
                <a:latin typeface="+mn-lt"/>
              </a:rPr>
              <a:t> supported by legislation --- </a:t>
            </a:r>
            <a:br>
              <a:rPr lang="en-US" altLang="ko-KR" sz="2856" b="0" dirty="0">
                <a:solidFill>
                  <a:srgbClr val="0070C0"/>
                </a:solidFill>
                <a:latin typeface="+mn-lt"/>
              </a:rPr>
            </a:br>
            <a:r>
              <a:rPr lang="en-US" altLang="ko-KR" sz="2856" b="1" dirty="0">
                <a:solidFill>
                  <a:srgbClr val="0070C0"/>
                </a:solidFill>
                <a:latin typeface="+mn-lt"/>
              </a:rPr>
              <a:t>NiMet’s collaboration with mobile service providers</a:t>
            </a:r>
          </a:p>
        </p:txBody>
      </p:sp>
      <p:pic>
        <p:nvPicPr>
          <p:cNvPr id="3" name="Picture 2">
            <a:extLst>
              <a:ext uri="{FF2B5EF4-FFF2-40B4-BE49-F238E27FC236}">
                <a16:creationId xmlns:a16="http://schemas.microsoft.com/office/drawing/2014/main" id="{0C5629E5-0848-FBF0-1E12-5971154D1D68}"/>
              </a:ext>
            </a:extLst>
          </p:cNvPr>
          <p:cNvPicPr>
            <a:picLocks noChangeAspect="1"/>
          </p:cNvPicPr>
          <p:nvPr/>
        </p:nvPicPr>
        <p:blipFill rotWithShape="1">
          <a:blip r:embed="rId2"/>
          <a:srcRect l="9279" t="14719" r="10077" b="2119"/>
          <a:stretch/>
        </p:blipFill>
        <p:spPr>
          <a:xfrm>
            <a:off x="1647328" y="2310527"/>
            <a:ext cx="7800434" cy="4367645"/>
          </a:xfrm>
          <a:prstGeom prst="rect">
            <a:avLst/>
          </a:prstGeom>
        </p:spPr>
      </p:pic>
      <p:sp>
        <p:nvSpPr>
          <p:cNvPr id="4" name="TextBox 3">
            <a:extLst>
              <a:ext uri="{FF2B5EF4-FFF2-40B4-BE49-F238E27FC236}">
                <a16:creationId xmlns:a16="http://schemas.microsoft.com/office/drawing/2014/main" id="{7C70245A-CA40-A386-48F1-F1F39B69B5F7}"/>
              </a:ext>
            </a:extLst>
          </p:cNvPr>
          <p:cNvSpPr txBox="1"/>
          <p:nvPr/>
        </p:nvSpPr>
        <p:spPr>
          <a:xfrm>
            <a:off x="3289907" y="6721329"/>
            <a:ext cx="4883364" cy="439519"/>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l"/>
            <a:r>
              <a:rPr lang="en-US" sz="1111" b="0" i="0" u="none" strike="noStrike" dirty="0">
                <a:solidFill>
                  <a:srgbClr val="666666"/>
                </a:solidFill>
                <a:effectLst/>
                <a:latin typeface="Tw Cen MT" panose="020B0602020104020603" pitchFamily="34" charset="0"/>
                <a:hlinkClick r:id="rId3"/>
              </a:rPr>
              <a:t>Presentation</a:t>
            </a:r>
            <a:r>
              <a:rPr lang="en-US" sz="1111" b="0" i="0" dirty="0">
                <a:solidFill>
                  <a:srgbClr val="444444"/>
                </a:solidFill>
                <a:effectLst/>
                <a:latin typeface="Tw Cen MT" panose="020B0602020104020603" pitchFamily="34" charset="0"/>
              </a:rPr>
              <a:t> ¦ </a:t>
            </a:r>
            <a:r>
              <a:rPr lang="en-US" sz="1111" b="0" i="0" u="none" strike="noStrike" dirty="0">
                <a:solidFill>
                  <a:srgbClr val="666666"/>
                </a:solidFill>
                <a:effectLst/>
                <a:latin typeface="Tw Cen MT" panose="020B0602020104020603" pitchFamily="34" charset="0"/>
                <a:hlinkClick r:id="rId4"/>
              </a:rPr>
              <a:t>Video</a:t>
            </a:r>
            <a:r>
              <a:rPr lang="en-US" sz="1111" b="0" i="0" dirty="0">
                <a:solidFill>
                  <a:srgbClr val="444444"/>
                </a:solidFill>
                <a:effectLst/>
                <a:latin typeface="Tw Cen MT" panose="020B0602020104020603" pitchFamily="34" charset="0"/>
              </a:rPr>
              <a:t> ¦ </a:t>
            </a:r>
            <a:r>
              <a:rPr lang="en-US" sz="1111" b="0" i="0" u="none" strike="noStrike" dirty="0">
                <a:solidFill>
                  <a:srgbClr val="666666"/>
                </a:solidFill>
                <a:effectLst/>
                <a:latin typeface="Tw Cen MT" panose="020B0602020104020603" pitchFamily="34" charset="0"/>
                <a:hlinkClick r:id="rId5"/>
              </a:rPr>
              <a:t>Summary</a:t>
            </a:r>
            <a:r>
              <a:rPr lang="en-US" sz="1111" b="0" i="0" dirty="0">
                <a:solidFill>
                  <a:srgbClr val="444444"/>
                </a:solidFill>
                <a:effectLst/>
                <a:latin typeface="Tw Cen MT" panose="020B0602020104020603" pitchFamily="34" charset="0"/>
              </a:rPr>
              <a:t> ¦ </a:t>
            </a:r>
            <a:r>
              <a:rPr lang="en-US" sz="1111" b="0" i="0" u="none" strike="noStrike" dirty="0">
                <a:solidFill>
                  <a:srgbClr val="666666"/>
                </a:solidFill>
                <a:effectLst/>
                <a:latin typeface="Tw Cen MT" panose="020B0602020104020603" pitchFamily="34" charset="0"/>
                <a:hlinkClick r:id="rId6"/>
              </a:rPr>
              <a:t>Details</a:t>
            </a:r>
            <a:endParaRPr lang="en-US" sz="1111" b="0" i="0" dirty="0">
              <a:solidFill>
                <a:srgbClr val="444444"/>
              </a:solidFill>
              <a:effectLst/>
              <a:latin typeface="Tw Cen MT" panose="020B0602020104020603" pitchFamily="34" charset="0"/>
            </a:endParaRPr>
          </a:p>
          <a:p>
            <a:r>
              <a:rPr lang="en-US" sz="1111" b="0" i="0" dirty="0">
                <a:solidFill>
                  <a:srgbClr val="444444"/>
                </a:solidFill>
                <a:effectLst/>
                <a:latin typeface="Tw Cen MT" panose="020B0602020104020603" pitchFamily="34" charset="0"/>
              </a:rPr>
              <a:t>from </a:t>
            </a:r>
            <a:r>
              <a:rPr lang="en-US" sz="1111" b="0" i="0" dirty="0">
                <a:solidFill>
                  <a:srgbClr val="444444"/>
                </a:solidFill>
                <a:effectLst/>
                <a:latin typeface="Tw Cen MT" panose="020B0602020104020603" pitchFamily="34" charset="0"/>
                <a:hlinkClick r:id="rId7"/>
              </a:rPr>
              <a:t>the Second High-level Session of the Open Consultative Platform (OCP-HL-2)</a:t>
            </a:r>
            <a:endParaRPr lang="en-US" sz="1111" dirty="0">
              <a:latin typeface="Tw Cen MT" panose="020B0602020104020603" pitchFamily="34" charset="0"/>
            </a:endParaRPr>
          </a:p>
        </p:txBody>
      </p:sp>
      <p:pic>
        <p:nvPicPr>
          <p:cNvPr id="5" name="Picture 4">
            <a:extLst>
              <a:ext uri="{FF2B5EF4-FFF2-40B4-BE49-F238E27FC236}">
                <a16:creationId xmlns:a16="http://schemas.microsoft.com/office/drawing/2014/main" id="{9069D471-06BA-7C06-93D3-DBF761C4A5C5}"/>
              </a:ext>
            </a:extLst>
          </p:cNvPr>
          <p:cNvPicPr>
            <a:picLocks noChangeAspect="1"/>
          </p:cNvPicPr>
          <p:nvPr/>
        </p:nvPicPr>
        <p:blipFill rotWithShape="1">
          <a:blip r:embed="rId8"/>
          <a:srcRect l="39412" t="25779" r="44632" b="9282"/>
          <a:stretch/>
        </p:blipFill>
        <p:spPr>
          <a:xfrm>
            <a:off x="99572" y="2295268"/>
            <a:ext cx="1543356" cy="3410527"/>
          </a:xfrm>
          <a:prstGeom prst="rect">
            <a:avLst/>
          </a:prstGeom>
        </p:spPr>
      </p:pic>
      <p:sp>
        <p:nvSpPr>
          <p:cNvPr id="6" name="TextBox 5">
            <a:extLst>
              <a:ext uri="{FF2B5EF4-FFF2-40B4-BE49-F238E27FC236}">
                <a16:creationId xmlns:a16="http://schemas.microsoft.com/office/drawing/2014/main" id="{531863FE-9B05-1223-404B-2368D4E8426A}"/>
              </a:ext>
            </a:extLst>
          </p:cNvPr>
          <p:cNvSpPr txBox="1"/>
          <p:nvPr/>
        </p:nvSpPr>
        <p:spPr>
          <a:xfrm>
            <a:off x="28253" y="5645963"/>
            <a:ext cx="1689465" cy="53719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1428" dirty="0" err="1">
                <a:latin typeface="Tw Cen MT" panose="020B0602020104020603" pitchFamily="34" charset="0"/>
              </a:rPr>
              <a:t>NiMeT’s</a:t>
            </a:r>
            <a:r>
              <a:rPr lang="en-US" sz="1428" dirty="0">
                <a:latin typeface="Tw Cen MT" panose="020B0602020104020603" pitchFamily="34" charset="0"/>
              </a:rPr>
              <a:t> Weather App</a:t>
            </a:r>
          </a:p>
        </p:txBody>
      </p:sp>
      <p:sp>
        <p:nvSpPr>
          <p:cNvPr id="8" name="TextBox 7">
            <a:extLst>
              <a:ext uri="{FF2B5EF4-FFF2-40B4-BE49-F238E27FC236}">
                <a16:creationId xmlns:a16="http://schemas.microsoft.com/office/drawing/2014/main" id="{D160D753-F28B-6967-EEDC-85AEFEEF2764}"/>
              </a:ext>
            </a:extLst>
          </p:cNvPr>
          <p:cNvSpPr txBox="1"/>
          <p:nvPr/>
        </p:nvSpPr>
        <p:spPr>
          <a:xfrm>
            <a:off x="664995" y="1129997"/>
            <a:ext cx="8419224" cy="133216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2014" b="1" dirty="0">
                <a:solidFill>
                  <a:srgbClr val="0070C0"/>
                </a:solidFill>
              </a:rPr>
              <a:t>Nigerian Meteorological Agency (NiMet)</a:t>
            </a:r>
            <a:r>
              <a:rPr lang="en-US" sz="2014" dirty="0">
                <a:solidFill>
                  <a:srgbClr val="0070C0"/>
                </a:solidFill>
              </a:rPr>
              <a:t>’s Partnership </a:t>
            </a:r>
            <a:r>
              <a:rPr lang="en-US" sz="2014" b="1" dirty="0">
                <a:solidFill>
                  <a:srgbClr val="0070C0"/>
                </a:solidFill>
              </a:rPr>
              <a:t>with the four major GSM service providers</a:t>
            </a:r>
            <a:r>
              <a:rPr lang="en-US" sz="2014" dirty="0">
                <a:solidFill>
                  <a:srgbClr val="0070C0"/>
                </a:solidFill>
              </a:rPr>
              <a:t> in the country, based on which they’ve developed an App that could easily </a:t>
            </a:r>
            <a:r>
              <a:rPr lang="en-US" sz="2014" b="1" dirty="0">
                <a:solidFill>
                  <a:srgbClr val="0070C0"/>
                </a:solidFill>
              </a:rPr>
              <a:t>relay information of real-time</a:t>
            </a:r>
            <a:r>
              <a:rPr lang="en-US" sz="2014" dirty="0">
                <a:solidFill>
                  <a:srgbClr val="0070C0"/>
                </a:solidFill>
              </a:rPr>
              <a:t> including short range and long-range forecast to farmers and other users in Nigeria. </a:t>
            </a:r>
          </a:p>
        </p:txBody>
      </p:sp>
    </p:spTree>
    <p:extLst>
      <p:ext uri="{BB962C8B-B14F-4D97-AF65-F5344CB8AC3E}">
        <p14:creationId xmlns:p14="http://schemas.microsoft.com/office/powerpoint/2010/main" val="2392515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0940-6F13-7E52-FA5B-8CF3ECCD2C6F}"/>
              </a:ext>
            </a:extLst>
          </p:cNvPr>
          <p:cNvSpPr>
            <a:spLocks noGrp="1"/>
          </p:cNvSpPr>
          <p:nvPr>
            <p:ph type="title"/>
          </p:nvPr>
        </p:nvSpPr>
        <p:spPr>
          <a:xfrm>
            <a:off x="664994" y="308532"/>
            <a:ext cx="8342650" cy="1051648"/>
          </a:xfrm>
        </p:spPr>
        <p:txBody>
          <a:bodyP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2962" dirty="0">
                <a:solidFill>
                  <a:srgbClr val="0070C0"/>
                </a:solidFill>
                <a:latin typeface="Calibri" panose="020F0502020204030204" pitchFamily="34" charset="0"/>
                <a:cs typeface="Calibri" panose="020F0502020204030204" pitchFamily="34" charset="0"/>
              </a:rPr>
              <a:t>Prompt and Clear Dissemination</a:t>
            </a:r>
            <a:br>
              <a:rPr lang="en-US" dirty="0">
                <a:solidFill>
                  <a:srgbClr val="0070C0"/>
                </a:solidFill>
                <a:latin typeface="Calibri" panose="020F0502020204030204" pitchFamily="34" charset="0"/>
                <a:cs typeface="Calibri" panose="020F0502020204030204" pitchFamily="34" charset="0"/>
              </a:rPr>
            </a:br>
            <a:r>
              <a:rPr lang="en-US" sz="2962" b="0" dirty="0">
                <a:solidFill>
                  <a:srgbClr val="0070C0"/>
                </a:solidFill>
                <a:latin typeface="Calibri" panose="020F0502020204030204" pitchFamily="34" charset="0"/>
                <a:cs typeface="Calibri" panose="020F0502020204030204" pitchFamily="34" charset="0"/>
              </a:rPr>
              <a:t>Risk notification via Push-type communication</a:t>
            </a:r>
            <a:endParaRPr lang="en-US" b="0" dirty="0">
              <a:solidFill>
                <a:srgbClr val="0070C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1F67C9E-956A-2D72-E277-6A2603CB7AF2}"/>
              </a:ext>
            </a:extLst>
          </p:cNvPr>
          <p:cNvSpPr txBox="1">
            <a:spLocks/>
          </p:cNvSpPr>
          <p:nvPr/>
        </p:nvSpPr>
        <p:spPr>
          <a:xfrm>
            <a:off x="3619761" y="2541765"/>
            <a:ext cx="5387883" cy="3889901"/>
          </a:xfrm>
          <a:prstGeom prst="rect">
            <a:avLst/>
          </a:prstGeom>
        </p:spPr>
        <p:txBody>
          <a:bodyPr vert="horz" lIns="96726" tIns="48363" rIns="96726" bIns="48363" rtlCol="0">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184718" indent="-184718">
              <a:buFont typeface="Arial" panose="020B0604020202020204" pitchFamily="34" charset="0"/>
              <a:buChar char="•"/>
            </a:pPr>
            <a:r>
              <a:rPr lang="en-US" sz="1904" dirty="0">
                <a:latin typeface="Calibri" panose="020F0502020204030204" pitchFamily="34" charset="0"/>
                <a:cs typeface="Calibri" panose="020F0502020204030204" pitchFamily="34" charset="0"/>
              </a:rPr>
              <a:t>In May 2019, the Japanese Meteorological Agency (JMA) invited applications from those (i.e., the private sector) who would like to participate in a </a:t>
            </a:r>
            <a:r>
              <a:rPr lang="en-US" sz="1904" b="1" dirty="0">
                <a:solidFill>
                  <a:srgbClr val="0070C0"/>
                </a:solidFill>
                <a:latin typeface="Calibri" panose="020F0502020204030204" pitchFamily="34" charset="0"/>
                <a:cs typeface="Calibri" panose="020F0502020204030204" pitchFamily="34" charset="0"/>
              </a:rPr>
              <a:t>new push notification </a:t>
            </a:r>
            <a:r>
              <a:rPr lang="en-US" sz="1904" dirty="0">
                <a:latin typeface="Calibri" panose="020F0502020204030204" pitchFamily="34" charset="0"/>
                <a:cs typeface="Calibri" panose="020F0502020204030204" pitchFamily="34" charset="0"/>
              </a:rPr>
              <a:t>service of the state-of-the-art Real-time Inundation Risk Map and Real-time Flood Risk Map. </a:t>
            </a:r>
          </a:p>
          <a:p>
            <a:pPr marL="184718" indent="-184718">
              <a:buFont typeface="Arial" panose="020B0604020202020204" pitchFamily="34" charset="0"/>
              <a:buChar char="•"/>
            </a:pPr>
            <a:r>
              <a:rPr lang="en-US" sz="1904" dirty="0">
                <a:latin typeface="Calibri" panose="020F0502020204030204" pitchFamily="34" charset="0"/>
                <a:cs typeface="Calibri" panose="020F0502020204030204" pitchFamily="34" charset="0"/>
              </a:rPr>
              <a:t>The new push notification service </a:t>
            </a:r>
            <a:r>
              <a:rPr lang="en-US" sz="1904" b="1" dirty="0">
                <a:solidFill>
                  <a:srgbClr val="0070C0"/>
                </a:solidFill>
                <a:latin typeface="Calibri" panose="020F0502020204030204" pitchFamily="34" charset="0"/>
                <a:cs typeface="Calibri" panose="020F0502020204030204" pitchFamily="34" charset="0"/>
              </a:rPr>
              <a:t>by five accepted collaborators</a:t>
            </a:r>
            <a:r>
              <a:rPr lang="en-US" sz="1904" dirty="0">
                <a:latin typeface="Calibri" panose="020F0502020204030204" pitchFamily="34" charset="0"/>
                <a:cs typeface="Calibri" panose="020F0502020204030204" pitchFamily="34" charset="0"/>
              </a:rPr>
              <a:t> has started from 2019 summer onwards.</a:t>
            </a:r>
          </a:p>
          <a:p>
            <a:pPr marL="184718" indent="-184718">
              <a:buFont typeface="Arial" panose="020B0604020202020204" pitchFamily="34" charset="0"/>
              <a:buChar char="•"/>
            </a:pPr>
            <a:r>
              <a:rPr lang="en-US" sz="1904" dirty="0">
                <a:latin typeface="Calibri" panose="020F0502020204030204" pitchFamily="34" charset="0"/>
                <a:cs typeface="Calibri" panose="020F0502020204030204" pitchFamily="34" charset="0"/>
              </a:rPr>
              <a:t>Those collaborators are companies who have been proactive in weather-for-business activities in Japan.</a:t>
            </a:r>
          </a:p>
        </p:txBody>
      </p:sp>
      <p:pic>
        <p:nvPicPr>
          <p:cNvPr id="4" name="Picture 3">
            <a:extLst>
              <a:ext uri="{FF2B5EF4-FFF2-40B4-BE49-F238E27FC236}">
                <a16:creationId xmlns:a16="http://schemas.microsoft.com/office/drawing/2014/main" id="{749CA145-1ABA-AB6E-C9B2-6C0C8F61899B}"/>
              </a:ext>
            </a:extLst>
          </p:cNvPr>
          <p:cNvPicPr>
            <a:picLocks noChangeAspect="1"/>
          </p:cNvPicPr>
          <p:nvPr/>
        </p:nvPicPr>
        <p:blipFill rotWithShape="1">
          <a:blip r:embed="rId2"/>
          <a:srcRect l="50396" t="36412" r="22465" b="10473"/>
          <a:stretch/>
        </p:blipFill>
        <p:spPr>
          <a:xfrm>
            <a:off x="375002" y="2771907"/>
            <a:ext cx="3159467" cy="3357495"/>
          </a:xfrm>
          <a:prstGeom prst="rect">
            <a:avLst/>
          </a:prstGeom>
        </p:spPr>
      </p:pic>
      <p:sp>
        <p:nvSpPr>
          <p:cNvPr id="5" name="TextBox 4">
            <a:extLst>
              <a:ext uri="{FF2B5EF4-FFF2-40B4-BE49-F238E27FC236}">
                <a16:creationId xmlns:a16="http://schemas.microsoft.com/office/drawing/2014/main" id="{B1DD5027-F52B-07CF-5461-3F8658200310}"/>
              </a:ext>
            </a:extLst>
          </p:cNvPr>
          <p:cNvSpPr txBox="1"/>
          <p:nvPr/>
        </p:nvSpPr>
        <p:spPr>
          <a:xfrm>
            <a:off x="2506356" y="6601376"/>
            <a:ext cx="6318680" cy="439519"/>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111" b="0" i="0" dirty="0">
                <a:solidFill>
                  <a:srgbClr val="444444"/>
                </a:solidFill>
                <a:effectLst/>
                <a:latin typeface="Tw Cen MT" panose="020B0602020104020603" pitchFamily="34" charset="0"/>
              </a:rPr>
              <a:t>From (1) </a:t>
            </a:r>
            <a:r>
              <a:rPr lang="en-US" sz="1111" b="0" i="0" dirty="0">
                <a:solidFill>
                  <a:srgbClr val="444444"/>
                </a:solidFill>
                <a:effectLst/>
                <a:latin typeface="Tw Cen MT" panose="020B0602020104020603" pitchFamily="34" charset="0"/>
                <a:hlinkClick r:id="rId3"/>
              </a:rPr>
              <a:t>the Second High-level Session of the Open Consultative Platform (OCP-HL-2)</a:t>
            </a:r>
            <a:r>
              <a:rPr lang="en-US" sz="1111" b="0" i="0" dirty="0">
                <a:solidFill>
                  <a:srgbClr val="444444"/>
                </a:solidFill>
                <a:effectLst/>
                <a:latin typeface="Tw Cen MT" panose="020B0602020104020603" pitchFamily="34" charset="0"/>
              </a:rPr>
              <a:t> (</a:t>
            </a:r>
            <a:r>
              <a:rPr lang="en-US" sz="1111" b="0" i="0" u="none" strike="noStrike" dirty="0">
                <a:solidFill>
                  <a:srgbClr val="1268B8"/>
                </a:solidFill>
                <a:effectLst/>
                <a:latin typeface="Tw Cen MT" panose="020B0602020104020603" pitchFamily="34" charset="0"/>
                <a:hlinkClick r:id="rId4"/>
              </a:rPr>
              <a:t>Presentation</a:t>
            </a:r>
            <a:r>
              <a:rPr lang="en-US" sz="1111" b="0" i="0" dirty="0">
                <a:solidFill>
                  <a:srgbClr val="444444"/>
                </a:solidFill>
                <a:effectLst/>
                <a:latin typeface="Tw Cen MT" panose="020B0602020104020603" pitchFamily="34" charset="0"/>
              </a:rPr>
              <a:t> ¦ </a:t>
            </a:r>
            <a:r>
              <a:rPr lang="en-US" sz="1111" b="0" i="0" u="none" strike="noStrike" dirty="0">
                <a:solidFill>
                  <a:srgbClr val="666666"/>
                </a:solidFill>
                <a:effectLst/>
                <a:latin typeface="Tw Cen MT" panose="020B0602020104020603" pitchFamily="34" charset="0"/>
                <a:hlinkClick r:id="rId5"/>
              </a:rPr>
              <a:t>Video</a:t>
            </a:r>
            <a:r>
              <a:rPr lang="en-US" sz="1111" b="0" i="0" dirty="0">
                <a:solidFill>
                  <a:srgbClr val="444444"/>
                </a:solidFill>
                <a:effectLst/>
                <a:latin typeface="Tw Cen MT" panose="020B0602020104020603" pitchFamily="34" charset="0"/>
              </a:rPr>
              <a:t> ¦ </a:t>
            </a:r>
            <a:r>
              <a:rPr lang="en-US" sz="1111" b="0" i="0" u="none" strike="noStrike" dirty="0">
                <a:solidFill>
                  <a:srgbClr val="666666"/>
                </a:solidFill>
                <a:effectLst/>
                <a:latin typeface="Tw Cen MT" panose="020B0602020104020603" pitchFamily="34" charset="0"/>
                <a:hlinkClick r:id="rId6"/>
              </a:rPr>
              <a:t>Summary</a:t>
            </a:r>
            <a:r>
              <a:rPr lang="en-US" sz="1111" b="0" i="0" dirty="0">
                <a:solidFill>
                  <a:srgbClr val="444444"/>
                </a:solidFill>
                <a:effectLst/>
                <a:latin typeface="Tw Cen MT" panose="020B0602020104020603" pitchFamily="34" charset="0"/>
              </a:rPr>
              <a:t> ¦ </a:t>
            </a:r>
            <a:r>
              <a:rPr lang="en-US" sz="1111" b="0" i="0" u="none" strike="noStrike" dirty="0">
                <a:solidFill>
                  <a:srgbClr val="666666"/>
                </a:solidFill>
                <a:effectLst/>
                <a:latin typeface="Tw Cen MT" panose="020B0602020104020603" pitchFamily="34" charset="0"/>
                <a:hlinkClick r:id="rId7"/>
              </a:rPr>
              <a:t>Details</a:t>
            </a:r>
            <a:r>
              <a:rPr lang="en-US" sz="1111" b="0" i="0" dirty="0">
                <a:solidFill>
                  <a:srgbClr val="444444"/>
                </a:solidFill>
                <a:effectLst/>
                <a:latin typeface="Tw Cen MT" panose="020B0602020104020603" pitchFamily="34" charset="0"/>
              </a:rPr>
              <a:t>) and a </a:t>
            </a:r>
            <a:r>
              <a:rPr lang="en-US" sz="1111" b="0" i="0" dirty="0">
                <a:solidFill>
                  <a:srgbClr val="444444"/>
                </a:solidFill>
                <a:effectLst/>
                <a:latin typeface="Tw Cen MT" panose="020B0602020104020603" pitchFamily="34" charset="0"/>
                <a:hlinkClick r:id="rId8"/>
              </a:rPr>
              <a:t>good practice</a:t>
            </a:r>
            <a:endParaRPr lang="en-US" sz="1111" b="0" i="0" dirty="0">
              <a:solidFill>
                <a:srgbClr val="444444"/>
              </a:solidFill>
              <a:effectLst/>
              <a:latin typeface="Tw Cen MT" panose="020B0602020104020603" pitchFamily="34" charset="0"/>
            </a:endParaRPr>
          </a:p>
        </p:txBody>
      </p:sp>
      <p:sp>
        <p:nvSpPr>
          <p:cNvPr id="6" name="TextBox 5">
            <a:extLst>
              <a:ext uri="{FF2B5EF4-FFF2-40B4-BE49-F238E27FC236}">
                <a16:creationId xmlns:a16="http://schemas.microsoft.com/office/drawing/2014/main" id="{A37D62B7-D493-F98A-8207-D1CF2C6EE3EE}"/>
              </a:ext>
            </a:extLst>
          </p:cNvPr>
          <p:cNvSpPr txBox="1"/>
          <p:nvPr/>
        </p:nvSpPr>
        <p:spPr>
          <a:xfrm>
            <a:off x="1237014" y="1487894"/>
            <a:ext cx="7198611" cy="888806"/>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lnSpc>
                <a:spcPct val="90000"/>
              </a:lnSpc>
            </a:pPr>
            <a:r>
              <a:rPr lang="en-US" altLang="ko-KR" sz="1904" dirty="0">
                <a:solidFill>
                  <a:srgbClr val="0070C0"/>
                </a:solidFill>
                <a:latin typeface="+mn-lt"/>
              </a:rPr>
              <a:t>Five companies that responded to a public call for proposals                     cooperate in the </a:t>
            </a:r>
            <a:r>
              <a:rPr lang="en-US" altLang="ko-KR" sz="1904" b="1" dirty="0">
                <a:solidFill>
                  <a:srgbClr val="0070C0"/>
                </a:solidFill>
                <a:latin typeface="+mn-lt"/>
              </a:rPr>
              <a:t>push-type communication of </a:t>
            </a:r>
            <a:r>
              <a:rPr lang="en-US" altLang="ko-KR" sz="1904" dirty="0">
                <a:solidFill>
                  <a:srgbClr val="0070C0"/>
                </a:solidFill>
                <a:latin typeface="+mn-lt"/>
              </a:rPr>
              <a:t>the Japanese Meteorological Agency’s </a:t>
            </a:r>
            <a:r>
              <a:rPr lang="en-US" altLang="ko-KR" sz="1904" b="1" dirty="0">
                <a:solidFill>
                  <a:srgbClr val="0070C0"/>
                </a:solidFill>
                <a:latin typeface="+mn-lt"/>
              </a:rPr>
              <a:t>state-of-the-art real-time risk maps</a:t>
            </a:r>
            <a:r>
              <a:rPr lang="en-US" altLang="ko-KR" sz="1904" dirty="0">
                <a:solidFill>
                  <a:srgbClr val="0070C0"/>
                </a:solidFill>
                <a:latin typeface="+mn-lt"/>
              </a:rPr>
              <a:t>.</a:t>
            </a:r>
          </a:p>
        </p:txBody>
      </p:sp>
    </p:spTree>
    <p:extLst>
      <p:ext uri="{BB962C8B-B14F-4D97-AF65-F5344CB8AC3E}">
        <p14:creationId xmlns:p14="http://schemas.microsoft.com/office/powerpoint/2010/main" val="1304826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D555FE-775B-8B7B-9DAF-1A39796B80EC}"/>
              </a:ext>
            </a:extLst>
          </p:cNvPr>
          <p:cNvSpPr>
            <a:spLocks noGrp="1"/>
          </p:cNvSpPr>
          <p:nvPr>
            <p:ph type="title"/>
          </p:nvPr>
        </p:nvSpPr>
        <p:spPr>
          <a:xfrm>
            <a:off x="251489" y="57564"/>
            <a:ext cx="9040692" cy="1402197"/>
          </a:xfrm>
        </p:spPr>
        <p:txBody>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defTabSz="483626"/>
            <a:r>
              <a:rPr lang="en-US" sz="2433" b="1" dirty="0">
                <a:solidFill>
                  <a:srgbClr val="0070C0"/>
                </a:solidFill>
                <a:latin typeface="+mn-lt"/>
              </a:rPr>
              <a:t>Dialogue</a:t>
            </a:r>
            <a:r>
              <a:rPr lang="en-US" sz="2433" dirty="0">
                <a:solidFill>
                  <a:srgbClr val="0070C0"/>
                </a:solidFill>
                <a:latin typeface="+mn-lt"/>
              </a:rPr>
              <a:t> among sectors –</a:t>
            </a:r>
            <a:br>
              <a:rPr lang="en-US" sz="2433" dirty="0">
                <a:solidFill>
                  <a:srgbClr val="0070C0"/>
                </a:solidFill>
                <a:latin typeface="+mn-lt"/>
              </a:rPr>
            </a:br>
            <a:r>
              <a:rPr lang="en-US" sz="2433" dirty="0">
                <a:solidFill>
                  <a:srgbClr val="0070C0"/>
                </a:solidFill>
                <a:latin typeface="+mn-lt"/>
              </a:rPr>
              <a:t>National communication platform btw the government and the private sector</a:t>
            </a:r>
          </a:p>
        </p:txBody>
      </p:sp>
      <p:sp>
        <p:nvSpPr>
          <p:cNvPr id="6" name="Content Placeholder 5">
            <a:extLst>
              <a:ext uri="{FF2B5EF4-FFF2-40B4-BE49-F238E27FC236}">
                <a16:creationId xmlns:a16="http://schemas.microsoft.com/office/drawing/2014/main" id="{D65243E0-1E43-F13C-ED03-22C86D1E8425}"/>
              </a:ext>
            </a:extLst>
          </p:cNvPr>
          <p:cNvSpPr>
            <a:spLocks noGrp="1"/>
          </p:cNvSpPr>
          <p:nvPr>
            <p:ph idx="1"/>
          </p:nvPr>
        </p:nvSpPr>
        <p:spPr>
          <a:xfrm>
            <a:off x="689499" y="2311824"/>
            <a:ext cx="5855652" cy="3994934"/>
          </a:xfrm>
        </p:spPr>
        <p:txBody>
          <a:bodyPr>
            <a:normAutofit lnSpcReduction="10000"/>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692" dirty="0"/>
              <a:t>China Meteorological Service Association (CMSA), established in May 2015, is the first nationwide industrial and non-profit civil society representing meteorological service providers in China. </a:t>
            </a:r>
          </a:p>
          <a:p>
            <a:r>
              <a:rPr lang="en-US" sz="1692" dirty="0"/>
              <a:t>The CMSA was founded in a context where the government in China developed policies and took </a:t>
            </a:r>
            <a:r>
              <a:rPr lang="en-US" sz="1692" b="1" dirty="0">
                <a:solidFill>
                  <a:srgbClr val="0070C0"/>
                </a:solidFill>
              </a:rPr>
              <a:t>measures to create a favorable environment for business growth, fair competition and quality service</a:t>
            </a:r>
            <a:r>
              <a:rPr lang="en-US" sz="1692" dirty="0"/>
              <a:t>. </a:t>
            </a:r>
          </a:p>
          <a:p>
            <a:r>
              <a:rPr lang="en-US" sz="1692" dirty="0"/>
              <a:t>The CMSA </a:t>
            </a:r>
            <a:r>
              <a:rPr lang="en-US" sz="1692" b="1" dirty="0">
                <a:solidFill>
                  <a:srgbClr val="0070C0"/>
                </a:solidFill>
              </a:rPr>
              <a:t>aims to build a communication platform between the government and enterprises</a:t>
            </a:r>
            <a:r>
              <a:rPr lang="en-US" sz="1692" dirty="0"/>
              <a:t>, boost the weather service industry's prosperity, and enhance the benefits of weather and climate services to all economic and social sectors. </a:t>
            </a:r>
          </a:p>
          <a:p>
            <a:r>
              <a:rPr lang="en-US" sz="1692" dirty="0"/>
              <a:t>The CMSA represents the views and concerns of its members and the weather service industry at large, safeguards the legitimate rights and interests of the enterprises, and promotes industry self-discipline and compliance with standards and regulations.</a:t>
            </a:r>
          </a:p>
        </p:txBody>
      </p:sp>
      <p:pic>
        <p:nvPicPr>
          <p:cNvPr id="8" name="Picture 7">
            <a:extLst>
              <a:ext uri="{FF2B5EF4-FFF2-40B4-BE49-F238E27FC236}">
                <a16:creationId xmlns:a16="http://schemas.microsoft.com/office/drawing/2014/main" id="{1BE3644A-B700-1371-3D46-05EC067F67D5}"/>
              </a:ext>
            </a:extLst>
          </p:cNvPr>
          <p:cNvPicPr>
            <a:picLocks noChangeAspect="1"/>
          </p:cNvPicPr>
          <p:nvPr/>
        </p:nvPicPr>
        <p:blipFill rotWithShape="1">
          <a:blip r:embed="rId2"/>
          <a:srcRect l="12828" t="22135" r="16897" b="2401"/>
          <a:stretch/>
        </p:blipFill>
        <p:spPr>
          <a:xfrm>
            <a:off x="6596739" y="4188440"/>
            <a:ext cx="2959828" cy="1705023"/>
          </a:xfrm>
          <a:prstGeom prst="rect">
            <a:avLst/>
          </a:prstGeom>
        </p:spPr>
      </p:pic>
      <p:pic>
        <p:nvPicPr>
          <p:cNvPr id="10" name="Picture 9">
            <a:extLst>
              <a:ext uri="{FF2B5EF4-FFF2-40B4-BE49-F238E27FC236}">
                <a16:creationId xmlns:a16="http://schemas.microsoft.com/office/drawing/2014/main" id="{8DD3D375-AE56-4968-290D-773F879B5FB1}"/>
              </a:ext>
            </a:extLst>
          </p:cNvPr>
          <p:cNvPicPr>
            <a:picLocks noChangeAspect="1"/>
          </p:cNvPicPr>
          <p:nvPr/>
        </p:nvPicPr>
        <p:blipFill rotWithShape="1">
          <a:blip r:embed="rId3"/>
          <a:srcRect l="17393" t="31264" r="18752" b="16156"/>
          <a:stretch/>
        </p:blipFill>
        <p:spPr>
          <a:xfrm>
            <a:off x="6596739" y="2248186"/>
            <a:ext cx="2959828" cy="1816726"/>
          </a:xfrm>
          <a:prstGeom prst="rect">
            <a:avLst/>
          </a:prstGeom>
        </p:spPr>
      </p:pic>
      <p:sp>
        <p:nvSpPr>
          <p:cNvPr id="11" name="TextBox 10">
            <a:extLst>
              <a:ext uri="{FF2B5EF4-FFF2-40B4-BE49-F238E27FC236}">
                <a16:creationId xmlns:a16="http://schemas.microsoft.com/office/drawing/2014/main" id="{94940A2C-2613-6C00-0C5D-869A0849A576}"/>
              </a:ext>
            </a:extLst>
          </p:cNvPr>
          <p:cNvSpPr txBox="1"/>
          <p:nvPr/>
        </p:nvSpPr>
        <p:spPr>
          <a:xfrm>
            <a:off x="7083121" y="3775847"/>
            <a:ext cx="2023756" cy="32557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81" b="1" dirty="0">
                <a:solidFill>
                  <a:schemeClr val="bg1"/>
                </a:solidFill>
              </a:rPr>
              <a:t>Annual Forum of CMSA</a:t>
            </a:r>
          </a:p>
        </p:txBody>
      </p:sp>
      <p:sp>
        <p:nvSpPr>
          <p:cNvPr id="13" name="TextBox 12">
            <a:extLst>
              <a:ext uri="{FF2B5EF4-FFF2-40B4-BE49-F238E27FC236}">
                <a16:creationId xmlns:a16="http://schemas.microsoft.com/office/drawing/2014/main" id="{B86F618D-0B9E-6CB9-4DF0-CE4E79881060}"/>
              </a:ext>
            </a:extLst>
          </p:cNvPr>
          <p:cNvSpPr txBox="1"/>
          <p:nvPr/>
        </p:nvSpPr>
        <p:spPr>
          <a:xfrm>
            <a:off x="1644349" y="6347263"/>
            <a:ext cx="7886424" cy="488355"/>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269" dirty="0"/>
              <a:t>Photos from a good practice: </a:t>
            </a:r>
            <a:r>
              <a:rPr lang="en-US" sz="1269" dirty="0">
                <a:hlinkClick r:id="rId4"/>
              </a:rPr>
              <a:t>Boosting innovation and national dialogue: 2nd Meteorological Service Technology Innovation Competition and Annual Forum, Beijing, China</a:t>
            </a:r>
            <a:r>
              <a:rPr lang="en-US" sz="1269" dirty="0"/>
              <a:t> (February 2020) in </a:t>
            </a:r>
            <a:r>
              <a:rPr lang="en-US" sz="1269" dirty="0">
                <a:hlinkClick r:id="rId5"/>
              </a:rPr>
              <a:t>PPE Resources </a:t>
            </a:r>
            <a:r>
              <a:rPr lang="en-US" sz="1269" dirty="0"/>
              <a:t>page</a:t>
            </a:r>
          </a:p>
        </p:txBody>
      </p:sp>
      <p:sp>
        <p:nvSpPr>
          <p:cNvPr id="14" name="TextBox 13">
            <a:extLst>
              <a:ext uri="{FF2B5EF4-FFF2-40B4-BE49-F238E27FC236}">
                <a16:creationId xmlns:a16="http://schemas.microsoft.com/office/drawing/2014/main" id="{92BD66A8-B2F2-9A47-A64A-913F54BC3A31}"/>
              </a:ext>
            </a:extLst>
          </p:cNvPr>
          <p:cNvSpPr txBox="1"/>
          <p:nvPr/>
        </p:nvSpPr>
        <p:spPr>
          <a:xfrm>
            <a:off x="1047869" y="1440960"/>
            <a:ext cx="7577068" cy="712246"/>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it-IT" sz="2014" dirty="0">
                <a:solidFill>
                  <a:srgbClr val="0070C0"/>
                </a:solidFill>
              </a:rPr>
              <a:t>The </a:t>
            </a:r>
            <a:r>
              <a:rPr lang="it-IT" sz="2014" b="1" dirty="0">
                <a:solidFill>
                  <a:srgbClr val="0070C0"/>
                </a:solidFill>
              </a:rPr>
              <a:t>China Meteorological Service Association (CMSA)</a:t>
            </a:r>
            <a:r>
              <a:rPr lang="it-IT" sz="2014" dirty="0">
                <a:solidFill>
                  <a:srgbClr val="0070C0"/>
                </a:solidFill>
              </a:rPr>
              <a:t> </a:t>
            </a:r>
            <a:r>
              <a:rPr lang="en-US" sz="2014" dirty="0">
                <a:solidFill>
                  <a:srgbClr val="0070C0"/>
                </a:solidFill>
              </a:rPr>
              <a:t>aims to build a </a:t>
            </a:r>
            <a:r>
              <a:rPr lang="en-US" sz="2014" b="1" dirty="0">
                <a:solidFill>
                  <a:srgbClr val="0070C0"/>
                </a:solidFill>
              </a:rPr>
              <a:t>communication platform </a:t>
            </a:r>
            <a:r>
              <a:rPr lang="en-US" sz="2014" dirty="0">
                <a:solidFill>
                  <a:srgbClr val="0070C0"/>
                </a:solidFill>
              </a:rPr>
              <a:t>between the government and enterprises.</a:t>
            </a:r>
          </a:p>
        </p:txBody>
      </p:sp>
      <p:sp>
        <p:nvSpPr>
          <p:cNvPr id="15" name="TextBox 14">
            <a:extLst>
              <a:ext uri="{FF2B5EF4-FFF2-40B4-BE49-F238E27FC236}">
                <a16:creationId xmlns:a16="http://schemas.microsoft.com/office/drawing/2014/main" id="{021A7D8B-7DF3-4A3C-AE16-F2D222D5243E}"/>
              </a:ext>
            </a:extLst>
          </p:cNvPr>
          <p:cNvSpPr txBox="1"/>
          <p:nvPr/>
        </p:nvSpPr>
        <p:spPr>
          <a:xfrm>
            <a:off x="6596737" y="5301024"/>
            <a:ext cx="2959829" cy="634861"/>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1164" b="1" dirty="0">
                <a:solidFill>
                  <a:schemeClr val="bg1"/>
                </a:solidFill>
              </a:rPr>
              <a:t>Award-winners at the 2nd Meteorological Service Technology Innovation Competition of China and Annual Forum of CMSA</a:t>
            </a:r>
          </a:p>
        </p:txBody>
      </p:sp>
    </p:spTree>
    <p:extLst>
      <p:ext uri="{BB962C8B-B14F-4D97-AF65-F5344CB8AC3E}">
        <p14:creationId xmlns:p14="http://schemas.microsoft.com/office/powerpoint/2010/main" val="35095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D6F433-D35D-7835-1BC6-43A927A6415A}"/>
              </a:ext>
            </a:extLst>
          </p:cNvPr>
          <p:cNvSpPr txBox="1"/>
          <p:nvPr/>
        </p:nvSpPr>
        <p:spPr>
          <a:xfrm>
            <a:off x="227691" y="2422480"/>
            <a:ext cx="3993468" cy="4397635"/>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438287" indent="-302266" algn="l">
              <a:lnSpc>
                <a:spcPct val="90000"/>
              </a:lnSpc>
              <a:buFont typeface="Arial" panose="020B0604020202020204" pitchFamily="34" charset="0"/>
              <a:buChar char="•"/>
            </a:pPr>
            <a:r>
              <a:rPr lang="en-US" sz="1481" dirty="0">
                <a:latin typeface="+mn-lt"/>
              </a:rPr>
              <a:t>“Hungary was the country which has the highest prices for meteorological data and information in Europe. To get out of this tricky financial situation here in Hungary, a new business model has been settled.”</a:t>
            </a:r>
          </a:p>
          <a:p>
            <a:pPr marL="438287" indent="-302266" algn="l">
              <a:lnSpc>
                <a:spcPct val="90000"/>
              </a:lnSpc>
              <a:buFont typeface="Arial" panose="020B0604020202020204" pitchFamily="34" charset="0"/>
              <a:buChar char="•"/>
            </a:pPr>
            <a:r>
              <a:rPr lang="en-US" sz="1481" dirty="0">
                <a:latin typeface="+mn-lt"/>
              </a:rPr>
              <a:t>“</a:t>
            </a:r>
            <a:r>
              <a:rPr lang="en-US" sz="1481" b="1" dirty="0">
                <a:solidFill>
                  <a:srgbClr val="0070C0"/>
                </a:solidFill>
                <a:latin typeface="+mn-lt"/>
              </a:rPr>
              <a:t>Recognizing the advantages and importance of free and unrestricted exchange of meteorological data</a:t>
            </a:r>
            <a:r>
              <a:rPr lang="en-US" sz="1481" dirty="0">
                <a:latin typeface="+mn-lt"/>
              </a:rPr>
              <a:t>, a consultation has been initiated in 2015 to advocate </a:t>
            </a:r>
            <a:r>
              <a:rPr lang="en-US" sz="1481" b="1" dirty="0">
                <a:solidFill>
                  <a:srgbClr val="0070C0"/>
                </a:solidFill>
                <a:latin typeface="+mn-lt"/>
              </a:rPr>
              <a:t>open data policy </a:t>
            </a:r>
            <a:r>
              <a:rPr lang="en-US" sz="1481" dirty="0">
                <a:latin typeface="+mn-lt"/>
              </a:rPr>
              <a:t>in the government. As a result of our efforts, the Hungarian Metrological Service could introduce open data policy from 1 January 2020. We have got the </a:t>
            </a:r>
            <a:r>
              <a:rPr lang="en-US" sz="1481" b="1" dirty="0">
                <a:solidFill>
                  <a:srgbClr val="0070C0"/>
                </a:solidFill>
                <a:latin typeface="+mn-lt"/>
              </a:rPr>
              <a:t>legal mandate </a:t>
            </a:r>
            <a:r>
              <a:rPr lang="en-US" sz="1481" dirty="0">
                <a:latin typeface="+mn-lt"/>
              </a:rPr>
              <a:t>to make weather and climate information available through an open data server.” </a:t>
            </a:r>
          </a:p>
          <a:p>
            <a:pPr marL="438287" indent="-302266" algn="l">
              <a:lnSpc>
                <a:spcPct val="90000"/>
              </a:lnSpc>
              <a:buFont typeface="Arial" panose="020B0604020202020204" pitchFamily="34" charset="0"/>
              <a:buChar char="•"/>
            </a:pPr>
            <a:r>
              <a:rPr lang="en-US" sz="1481" dirty="0">
                <a:latin typeface="+mn-lt"/>
              </a:rPr>
              <a:t>“As a result of this budget compensation, we received from the government our state budget with a super increase from 20% to 85%.”</a:t>
            </a:r>
            <a:endParaRPr lang="en-US" altLang="ko-KR" sz="1587" dirty="0">
              <a:solidFill>
                <a:schemeClr val="tx1"/>
              </a:solidFill>
              <a:latin typeface="+mn-lt"/>
              <a:cs typeface="Calibri" panose="020F0502020204030204" pitchFamily="34" charset="0"/>
            </a:endParaRPr>
          </a:p>
          <a:p>
            <a:pPr marL="408060" indent="-272040" algn="l">
              <a:lnSpc>
                <a:spcPct val="90000"/>
              </a:lnSpc>
              <a:buFont typeface="+mj-lt"/>
              <a:buAutoNum type="arabicPeriod"/>
            </a:pPr>
            <a:endParaRPr lang="en-US" altLang="ko-KR" sz="1428" b="1" dirty="0">
              <a:solidFill>
                <a:schemeClr val="tx1"/>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A8506A17-3005-FF85-26D5-922CD360C31C}"/>
              </a:ext>
            </a:extLst>
          </p:cNvPr>
          <p:cNvPicPr>
            <a:picLocks noChangeAspect="1"/>
          </p:cNvPicPr>
          <p:nvPr/>
        </p:nvPicPr>
        <p:blipFill rotWithShape="1">
          <a:blip r:embed="rId2"/>
          <a:srcRect l="16246" t="19173" r="17365" b="12082"/>
          <a:stretch/>
        </p:blipFill>
        <p:spPr>
          <a:xfrm>
            <a:off x="4287280" y="2896984"/>
            <a:ext cx="4692741" cy="2632121"/>
          </a:xfrm>
          <a:prstGeom prst="rect">
            <a:avLst/>
          </a:prstGeom>
        </p:spPr>
      </p:pic>
      <p:sp>
        <p:nvSpPr>
          <p:cNvPr id="7" name="TextBox 6">
            <a:extLst>
              <a:ext uri="{FF2B5EF4-FFF2-40B4-BE49-F238E27FC236}">
                <a16:creationId xmlns:a16="http://schemas.microsoft.com/office/drawing/2014/main" id="{E43A9354-2ABB-79F9-DE43-71D314BB355F}"/>
              </a:ext>
            </a:extLst>
          </p:cNvPr>
          <p:cNvSpPr txBox="1"/>
          <p:nvPr/>
        </p:nvSpPr>
        <p:spPr>
          <a:xfrm>
            <a:off x="4216013" y="5797710"/>
            <a:ext cx="4889610" cy="610443"/>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111" b="0" i="0" dirty="0">
                <a:solidFill>
                  <a:srgbClr val="444444"/>
                </a:solidFill>
                <a:effectLst/>
                <a:latin typeface="Tw Cen MT" panose="020B0602020104020603" pitchFamily="34" charset="0"/>
              </a:rPr>
              <a:t>From (1) </a:t>
            </a:r>
            <a:r>
              <a:rPr lang="en-US" sz="1111" b="0" i="0" dirty="0">
                <a:solidFill>
                  <a:srgbClr val="444444"/>
                </a:solidFill>
                <a:effectLst/>
                <a:latin typeface="Tw Cen MT" panose="020B0602020104020603" pitchFamily="34" charset="0"/>
                <a:hlinkClick r:id="rId3"/>
              </a:rPr>
              <a:t>the Second High-level Session of the Open Consultative Platform (OCP-HL-2)</a:t>
            </a:r>
            <a:r>
              <a:rPr lang="en-US" sz="1111" b="0" i="0" dirty="0">
                <a:solidFill>
                  <a:srgbClr val="444444"/>
                </a:solidFill>
                <a:effectLst/>
                <a:latin typeface="Tw Cen MT" panose="020B0602020104020603" pitchFamily="34" charset="0"/>
              </a:rPr>
              <a:t> and (2) </a:t>
            </a:r>
            <a:r>
              <a:rPr lang="en-US" sz="1111" b="0" i="0" dirty="0">
                <a:solidFill>
                  <a:srgbClr val="444444"/>
                </a:solidFill>
                <a:effectLst/>
                <a:latin typeface="Tw Cen MT" panose="020B0602020104020603" pitchFamily="34" charset="0"/>
                <a:hlinkClick r:id="rId4"/>
              </a:rPr>
              <a:t>the WMO Data Conference Preparatory Workshop on Theme 2: "Business models and data policy issues“ </a:t>
            </a:r>
            <a:r>
              <a:rPr lang="en-US" sz="1111" b="0" i="0" dirty="0">
                <a:solidFill>
                  <a:srgbClr val="444444"/>
                </a:solidFill>
                <a:effectLst/>
                <a:latin typeface="Tw Cen MT" panose="020B0602020104020603" pitchFamily="34" charset="0"/>
              </a:rPr>
              <a:t>(Oct 2020)</a:t>
            </a:r>
          </a:p>
        </p:txBody>
      </p:sp>
      <p:pic>
        <p:nvPicPr>
          <p:cNvPr id="8" name="Picture 7" descr="A picture containing person, clothing, black, posing&#10;&#10;Description automatically generated">
            <a:extLst>
              <a:ext uri="{FF2B5EF4-FFF2-40B4-BE49-F238E27FC236}">
                <a16:creationId xmlns:a16="http://schemas.microsoft.com/office/drawing/2014/main" id="{62E18A4D-921E-BBF8-055D-EE8235ED3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128" y="1668054"/>
            <a:ext cx="1469892" cy="1469892"/>
          </a:xfrm>
          <a:prstGeom prst="rect">
            <a:avLst/>
          </a:prstGeom>
        </p:spPr>
      </p:pic>
      <p:sp>
        <p:nvSpPr>
          <p:cNvPr id="10" name="TextBox 9">
            <a:extLst>
              <a:ext uri="{FF2B5EF4-FFF2-40B4-BE49-F238E27FC236}">
                <a16:creationId xmlns:a16="http://schemas.microsoft.com/office/drawing/2014/main" id="{62D54569-3F7F-2277-4CF6-A23211BF5B78}"/>
              </a:ext>
            </a:extLst>
          </p:cNvPr>
          <p:cNvSpPr txBox="1"/>
          <p:nvPr/>
        </p:nvSpPr>
        <p:spPr>
          <a:xfrm>
            <a:off x="6895457" y="2889875"/>
            <a:ext cx="2084563" cy="756951"/>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r"/>
            <a:r>
              <a:rPr lang="en-US" sz="1428" b="0" i="0" dirty="0">
                <a:solidFill>
                  <a:schemeClr val="bg1"/>
                </a:solidFill>
                <a:effectLst/>
                <a:latin typeface="OpenSansRegular"/>
              </a:rPr>
              <a:t>Dr Kornélia Radics</a:t>
            </a:r>
          </a:p>
          <a:p>
            <a:pPr algn="r"/>
            <a:r>
              <a:rPr lang="en-US" sz="1428" b="0" i="0" dirty="0">
                <a:solidFill>
                  <a:schemeClr val="bg1"/>
                </a:solidFill>
                <a:effectLst/>
                <a:latin typeface="OpenSansRegular"/>
              </a:rPr>
              <a:t>RA VI president and                     PR of Hungary with WMO</a:t>
            </a:r>
            <a:endParaRPr lang="en-US" sz="1428" dirty="0">
              <a:solidFill>
                <a:schemeClr val="bg1"/>
              </a:solidFill>
            </a:endParaRPr>
          </a:p>
        </p:txBody>
      </p:sp>
      <p:sp>
        <p:nvSpPr>
          <p:cNvPr id="11" name="Title 1">
            <a:extLst>
              <a:ext uri="{FF2B5EF4-FFF2-40B4-BE49-F238E27FC236}">
                <a16:creationId xmlns:a16="http://schemas.microsoft.com/office/drawing/2014/main" id="{33F5EECD-8F44-3123-C32F-C775906737C6}"/>
              </a:ext>
            </a:extLst>
          </p:cNvPr>
          <p:cNvSpPr txBox="1">
            <a:spLocks/>
          </p:cNvSpPr>
          <p:nvPr/>
        </p:nvSpPr>
        <p:spPr>
          <a:xfrm>
            <a:off x="269239" y="252343"/>
            <a:ext cx="9109644" cy="914163"/>
          </a:xfrm>
          <a:prstGeom prst="rect">
            <a:avLst/>
          </a:prstGeom>
        </p:spPr>
        <p:txBody>
          <a:bodyPr vert="horz" lIns="72545" tIns="36272" rIns="72545" bIns="36272" rtlCol="0" anchor="ct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altLang="ko-KR" sz="2856" dirty="0">
                <a:solidFill>
                  <a:srgbClr val="0070C0"/>
                </a:solidFill>
              </a:rPr>
              <a:t>Evolving roles and responsibilities of NMHSs: </a:t>
            </a:r>
            <a:r>
              <a:rPr lang="en-US" altLang="ko-KR" sz="2856" b="1" dirty="0">
                <a:solidFill>
                  <a:srgbClr val="0070C0"/>
                </a:solidFill>
              </a:rPr>
              <a:t>Open Data</a:t>
            </a:r>
          </a:p>
        </p:txBody>
      </p:sp>
      <p:sp>
        <p:nvSpPr>
          <p:cNvPr id="12" name="TextBox 11">
            <a:extLst>
              <a:ext uri="{FF2B5EF4-FFF2-40B4-BE49-F238E27FC236}">
                <a16:creationId xmlns:a16="http://schemas.microsoft.com/office/drawing/2014/main" id="{C719F6E1-DAD9-4A5E-44CA-8186B5D8C341}"/>
              </a:ext>
            </a:extLst>
          </p:cNvPr>
          <p:cNvSpPr txBox="1"/>
          <p:nvPr/>
        </p:nvSpPr>
        <p:spPr>
          <a:xfrm>
            <a:off x="983386" y="1152306"/>
            <a:ext cx="6394503" cy="1487267"/>
          </a:xfrm>
          <a:prstGeom prst="rect">
            <a:avLst/>
          </a:prstGeom>
          <a:noFill/>
        </p:spPr>
        <p:txBody>
          <a:bodyPr wrap="square">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136019" algn="ctr">
              <a:lnSpc>
                <a:spcPct val="90000"/>
              </a:lnSpc>
            </a:pPr>
            <a:r>
              <a:rPr lang="en-US" altLang="ko-KR" sz="2014" b="1" dirty="0">
                <a:solidFill>
                  <a:srgbClr val="0070C0"/>
                </a:solidFill>
                <a:cs typeface="Calibri" panose="020F0502020204030204" pitchFamily="34" charset="0"/>
              </a:rPr>
              <a:t>Hungarian Meteorological Service (OMSZ) </a:t>
            </a:r>
            <a:r>
              <a:rPr lang="en-US" altLang="ko-KR" sz="2014" dirty="0">
                <a:solidFill>
                  <a:srgbClr val="0070C0"/>
                </a:solidFill>
                <a:cs typeface="Calibri" panose="020F0502020204030204" pitchFamily="34" charset="0"/>
              </a:rPr>
              <a:t>successfully got significant budget compensation from government </a:t>
            </a:r>
            <a:r>
              <a:rPr lang="en-US" altLang="ko-KR" sz="2014" b="1" dirty="0">
                <a:solidFill>
                  <a:srgbClr val="0070C0"/>
                </a:solidFill>
                <a:cs typeface="Calibri" panose="020F0502020204030204" pitchFamily="34" charset="0"/>
              </a:rPr>
              <a:t>by consolidating its legal mandate to make weather and climate information available through an open data server</a:t>
            </a:r>
            <a:r>
              <a:rPr lang="en-US" altLang="ko-KR" sz="2014" dirty="0">
                <a:solidFill>
                  <a:srgbClr val="0070C0"/>
                </a:solidFill>
                <a:cs typeface="Calibri" panose="020F0502020204030204" pitchFamily="34" charset="0"/>
              </a:rPr>
              <a:t>.</a:t>
            </a:r>
          </a:p>
        </p:txBody>
      </p:sp>
    </p:spTree>
    <p:extLst>
      <p:ext uri="{BB962C8B-B14F-4D97-AF65-F5344CB8AC3E}">
        <p14:creationId xmlns:p14="http://schemas.microsoft.com/office/powerpoint/2010/main" val="2222425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A8A1E-7B15-414D-A5D9-BA1FD77A1047}"/>
              </a:ext>
            </a:extLst>
          </p:cNvPr>
          <p:cNvSpPr/>
          <p:nvPr/>
        </p:nvSpPr>
        <p:spPr>
          <a:xfrm>
            <a:off x="1371237" y="5706802"/>
            <a:ext cx="1818123" cy="6347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45" tIns="36272" rIns="72545" bIns="36272" numCol="1" spcCol="0" rtlCol="0" fromWordArt="0" anchor="ctr" anchorCtr="0" forceAA="0" compatLnSpc="1">
            <a:prstTxWarp prst="textNoShape">
              <a:avLst/>
            </a:prstTxWarp>
            <a:noAutofit/>
          </a:bodyPr>
          <a:lstStyle/>
          <a:p>
            <a:pPr algn="ctr"/>
            <a:endParaRPr lang="en-US" sz="1428"/>
          </a:p>
        </p:txBody>
      </p:sp>
      <p:sp>
        <p:nvSpPr>
          <p:cNvPr id="6" name="Rectangle 5"/>
          <p:cNvSpPr/>
          <p:nvPr/>
        </p:nvSpPr>
        <p:spPr>
          <a:xfrm>
            <a:off x="1749546" y="4412965"/>
            <a:ext cx="6173547" cy="1703543"/>
          </a:xfrm>
          <a:prstGeom prst="rect">
            <a:avLst/>
          </a:prstGeom>
          <a:noFill/>
        </p:spPr>
        <p:txBody>
          <a:bodyPr wrap="square" rtlCol="0">
            <a:spAutoFit/>
          </a:bodyPr>
          <a:lstStyle/>
          <a:p>
            <a:pPr algn="just"/>
            <a:r>
              <a:rPr lang="en-US" sz="1745" dirty="0">
                <a:solidFill>
                  <a:sysClr val="windowText" lastClr="000000"/>
                </a:solidFill>
                <a:latin typeface="Tw Cen MT" panose="020B0602020104020603" pitchFamily="34" charset="0"/>
              </a:rPr>
              <a:t>A policy act that reflects the </a:t>
            </a:r>
            <a:r>
              <a:rPr lang="en-US" sz="1745" b="1" dirty="0">
                <a:solidFill>
                  <a:srgbClr val="0070C0"/>
                </a:solidFill>
                <a:latin typeface="Tw Cen MT" panose="020B0602020104020603" pitchFamily="34" charset="0"/>
              </a:rPr>
              <a:t>new paradigm of cooperation and partnership</a:t>
            </a:r>
            <a:r>
              <a:rPr lang="en-US" sz="1745" dirty="0">
                <a:solidFill>
                  <a:sysClr val="windowText" lastClr="000000"/>
                </a:solidFill>
                <a:latin typeface="Tw Cen MT" panose="020B0602020104020603" pitchFamily="34" charset="0"/>
              </a:rPr>
              <a:t> between stakeholders from all sectors of the weather enterprise </a:t>
            </a:r>
            <a:r>
              <a:rPr lang="en-US" sz="1745" b="1" dirty="0">
                <a:solidFill>
                  <a:srgbClr val="0070C0"/>
                </a:solidFill>
                <a:latin typeface="Tw Cen MT" panose="020B0602020104020603" pitchFamily="34" charset="0"/>
              </a:rPr>
              <a:t>needed as a collective response to global societal risks </a:t>
            </a:r>
            <a:r>
              <a:rPr lang="en-US" sz="1745" dirty="0">
                <a:solidFill>
                  <a:sysClr val="windowText" lastClr="000000"/>
                </a:solidFill>
                <a:latin typeface="Tw Cen MT" panose="020B0602020104020603" pitchFamily="34" charset="0"/>
              </a:rPr>
              <a:t>related to extreme weather, climate change, water scarcity and other environmental hazards.</a:t>
            </a:r>
          </a:p>
          <a:p>
            <a:pPr algn="just"/>
            <a:endParaRPr lang="en-US" sz="1745" dirty="0">
              <a:solidFill>
                <a:sysClr val="windowText" lastClr="000000"/>
              </a:solidFill>
              <a:latin typeface="Tw Cen MT" panose="020B0602020104020603" pitchFamily="34" charset="0"/>
            </a:endParaRPr>
          </a:p>
        </p:txBody>
      </p:sp>
      <p:sp>
        <p:nvSpPr>
          <p:cNvPr id="8" name="Title 1">
            <a:extLst>
              <a:ext uri="{FF2B5EF4-FFF2-40B4-BE49-F238E27FC236}">
                <a16:creationId xmlns:a16="http://schemas.microsoft.com/office/drawing/2014/main" id="{379FC459-026D-7643-A3CF-92F9ED462F78}"/>
              </a:ext>
            </a:extLst>
          </p:cNvPr>
          <p:cNvSpPr txBox="1">
            <a:spLocks/>
          </p:cNvSpPr>
          <p:nvPr/>
        </p:nvSpPr>
        <p:spPr>
          <a:xfrm>
            <a:off x="1571804" y="1455512"/>
            <a:ext cx="6529030" cy="1116976"/>
          </a:xfrm>
          <a:prstGeom prst="rect">
            <a:avLst/>
          </a:prstGeom>
        </p:spPr>
        <p:txBody>
          <a:bodyPr vert="horz" lIns="72545" tIns="36272" rIns="72545" bIns="36272"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ko-KR" sz="2856" b="1" dirty="0">
                <a:solidFill>
                  <a:srgbClr val="0070C0"/>
                </a:solidFill>
                <a:latin typeface="Tw Cen MT" panose="020B0602020104020603" pitchFamily="34" charset="0"/>
              </a:rPr>
              <a:t>Geneva Declaration 2019: </a:t>
            </a:r>
          </a:p>
          <a:p>
            <a:r>
              <a:rPr lang="en-US" altLang="ko-KR" sz="1904" b="1" dirty="0">
                <a:solidFill>
                  <a:srgbClr val="FFC000"/>
                </a:solidFill>
                <a:latin typeface="Tw Cen MT" panose="020B0602020104020603" pitchFamily="34" charset="0"/>
              </a:rPr>
              <a:t>Building Community for Weather, Climate and Water Actions </a:t>
            </a:r>
            <a:endParaRPr lang="en-US" sz="1904" b="1" dirty="0">
              <a:solidFill>
                <a:srgbClr val="FFC000"/>
              </a:solidFill>
              <a:latin typeface="Tw Cen MT" panose="020B0602020104020603" pitchFamily="34" charset="0"/>
              <a:ea typeface="+mn-ea"/>
              <a:cs typeface="+mn-cs"/>
            </a:endParaRPr>
          </a:p>
        </p:txBody>
      </p:sp>
      <p:pic>
        <p:nvPicPr>
          <p:cNvPr id="7" name="Picture 6">
            <a:extLst>
              <a:ext uri="{FF2B5EF4-FFF2-40B4-BE49-F238E27FC236}">
                <a16:creationId xmlns:a16="http://schemas.microsoft.com/office/drawing/2014/main" id="{1CB21BE5-3016-4416-BAA6-A53806622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246" y="2642880"/>
            <a:ext cx="3934098" cy="1594609"/>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0EAADE1-E51C-4A5C-A17F-7AE396A92A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33" t="40828" r="16259"/>
          <a:stretch/>
        </p:blipFill>
        <p:spPr>
          <a:xfrm>
            <a:off x="5096970" y="2642880"/>
            <a:ext cx="3411091" cy="1594609"/>
          </a:xfrm>
          <a:prstGeom prst="rect">
            <a:avLst/>
          </a:prstGeom>
          <a:ln>
            <a:noFill/>
          </a:ln>
          <a:effectLst>
            <a:outerShdw blurRad="190500" algn="tl" rotWithShape="0">
              <a:srgbClr val="000000">
                <a:alpha val="70000"/>
              </a:srgbClr>
            </a:outerShdw>
          </a:effectLst>
        </p:spPr>
      </p:pic>
      <p:sp>
        <p:nvSpPr>
          <p:cNvPr id="11" name="Title 1">
            <a:extLst>
              <a:ext uri="{FF2B5EF4-FFF2-40B4-BE49-F238E27FC236}">
                <a16:creationId xmlns:a16="http://schemas.microsoft.com/office/drawing/2014/main" id="{2B0DC328-71A5-4A6B-B272-FB22D43D5B66}"/>
              </a:ext>
            </a:extLst>
          </p:cNvPr>
          <p:cNvSpPr txBox="1">
            <a:spLocks/>
          </p:cNvSpPr>
          <p:nvPr/>
        </p:nvSpPr>
        <p:spPr>
          <a:xfrm>
            <a:off x="1209080" y="907008"/>
            <a:ext cx="7254478" cy="90681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56" dirty="0">
                <a:solidFill>
                  <a:srgbClr val="0070C0"/>
                </a:solidFill>
                <a:latin typeface="Tw Cen MT" panose="020B0602020104020603" pitchFamily="34" charset="0"/>
              </a:rPr>
              <a:t>WMO PPE policy</a:t>
            </a:r>
          </a:p>
        </p:txBody>
      </p:sp>
      <p:pic>
        <p:nvPicPr>
          <p:cNvPr id="12" name="Picture 11">
            <a:hlinkClick r:id="rId5"/>
            <a:extLst>
              <a:ext uri="{FF2B5EF4-FFF2-40B4-BE49-F238E27FC236}">
                <a16:creationId xmlns:a16="http://schemas.microsoft.com/office/drawing/2014/main" id="{EB0C2E09-EAC9-415A-B24A-17C98CD00946}"/>
              </a:ext>
            </a:extLst>
          </p:cNvPr>
          <p:cNvPicPr>
            <a:picLocks noChangeAspect="1"/>
          </p:cNvPicPr>
          <p:nvPr/>
        </p:nvPicPr>
        <p:blipFill>
          <a:blip r:embed="rId6"/>
          <a:stretch>
            <a:fillRect/>
          </a:stretch>
        </p:blipFill>
        <p:spPr>
          <a:xfrm>
            <a:off x="8411741" y="1057068"/>
            <a:ext cx="1107872" cy="1513498"/>
          </a:xfrm>
          <a:prstGeom prst="rect">
            <a:avLst/>
          </a:prstGeom>
          <a:ln w="19050">
            <a:solidFill>
              <a:srgbClr val="0070C0"/>
            </a:solidFill>
          </a:ln>
        </p:spPr>
      </p:pic>
      <p:sp>
        <p:nvSpPr>
          <p:cNvPr id="13" name="Slide Number Placeholder 5">
            <a:extLst>
              <a:ext uri="{FF2B5EF4-FFF2-40B4-BE49-F238E27FC236}">
                <a16:creationId xmlns:a16="http://schemas.microsoft.com/office/drawing/2014/main" id="{2BB79D36-A931-5A39-E4C1-399179967C80}"/>
              </a:ext>
            </a:extLst>
          </p:cNvPr>
          <p:cNvSpPr>
            <a:spLocks noGrp="1"/>
          </p:cNvSpPr>
          <p:nvPr>
            <p:ph type="sldNum" sz="quarter" idx="12"/>
          </p:nvPr>
        </p:nvSpPr>
        <p:spPr>
          <a:xfrm>
            <a:off x="6831301" y="5949878"/>
            <a:ext cx="2176343" cy="289675"/>
          </a:xfrm>
        </p:spPr>
        <p:txBody>
          <a:bodyPr/>
          <a:lstStyle/>
          <a:p>
            <a:fld id="{B9BEF6AE-41F2-41F6-B20B-B93113D88125}" type="slidenum">
              <a:rPr lang="en-US" sz="2222" smtClean="0">
                <a:latin typeface="+mj-lt"/>
              </a:rPr>
              <a:t>27</a:t>
            </a:fld>
            <a:endParaRPr lang="en-US" sz="2222" dirty="0">
              <a:latin typeface="+mj-lt"/>
            </a:endParaRPr>
          </a:p>
        </p:txBody>
      </p:sp>
    </p:spTree>
    <p:extLst>
      <p:ext uri="{BB962C8B-B14F-4D97-AF65-F5344CB8AC3E}">
        <p14:creationId xmlns:p14="http://schemas.microsoft.com/office/powerpoint/2010/main" val="3823642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4450" y="3564899"/>
            <a:ext cx="6883738" cy="2734788"/>
          </a:xfrm>
          <a:prstGeom prst="rect">
            <a:avLst/>
          </a:prstGeom>
          <a:noFill/>
        </p:spPr>
        <p:txBody>
          <a:bodyPr wrap="square" rtlCol="0">
            <a:spAutoFit/>
          </a:bodyPr>
          <a:lstStyle/>
          <a:p>
            <a:pPr algn="just"/>
            <a:r>
              <a:rPr lang="en-US" sz="1428" b="1" dirty="0">
                <a:solidFill>
                  <a:sysClr val="windowText" lastClr="000000"/>
                </a:solidFill>
                <a:latin typeface="Tw Cen MT" panose="020B0602020104020603" pitchFamily="34" charset="0"/>
              </a:rPr>
              <a:t>We, the delegates from 160 Member States and Territories of the WMO</a:t>
            </a:r>
            <a:r>
              <a:rPr lang="en-US" sz="1428" dirty="0">
                <a:solidFill>
                  <a:sysClr val="windowText" lastClr="000000"/>
                </a:solidFill>
                <a:latin typeface="Tw Cen MT" panose="020B0602020104020603" pitchFamily="34" charset="0"/>
              </a:rPr>
              <a:t>, meeting in Geneva from 3 to 14 June 2019 at the Eighteenth World Meteorological Congress, having considered:</a:t>
            </a:r>
          </a:p>
          <a:p>
            <a:pPr marL="589457" lvl="1" indent="-226714" algn="just">
              <a:buFont typeface="Tw Cen MT" panose="020B0602020104020603" pitchFamily="34" charset="0"/>
              <a:buChar char="–"/>
            </a:pPr>
            <a:r>
              <a:rPr lang="en-US" sz="1428" dirty="0">
                <a:solidFill>
                  <a:sysClr val="windowText" lastClr="000000"/>
                </a:solidFill>
                <a:latin typeface="Tw Cen MT" panose="020B0602020104020603" pitchFamily="34" charset="0"/>
              </a:rPr>
              <a:t>that </a:t>
            </a:r>
            <a:r>
              <a:rPr lang="en-US" sz="1428" dirty="0">
                <a:solidFill>
                  <a:srgbClr val="0070C0"/>
                </a:solidFill>
                <a:latin typeface="Tw Cen MT" panose="020B0602020104020603" pitchFamily="34" charset="0"/>
              </a:rPr>
              <a:t>the global societal risks related to extreme weather, climate, water and other environmental events should be addressed through interdisciplinary and multi-sectoral partnerships</a:t>
            </a:r>
            <a:r>
              <a:rPr lang="en-US" sz="1428" dirty="0">
                <a:solidFill>
                  <a:sysClr val="windowText" lastClr="000000"/>
                </a:solidFill>
                <a:latin typeface="Tw Cen MT" panose="020B0602020104020603" pitchFamily="34" charset="0"/>
              </a:rPr>
              <a:t>, and</a:t>
            </a:r>
          </a:p>
          <a:p>
            <a:pPr marL="589457" lvl="1" indent="-226714" algn="just">
              <a:buFont typeface="Tw Cen MT" panose="020B0602020104020603" pitchFamily="34" charset="0"/>
              <a:buChar char="–"/>
            </a:pPr>
            <a:r>
              <a:rPr lang="en-US" sz="1428" dirty="0">
                <a:solidFill>
                  <a:sysClr val="windowText" lastClr="000000"/>
                </a:solidFill>
                <a:latin typeface="Tw Cen MT" panose="020B0602020104020603" pitchFamily="34" charset="0"/>
              </a:rPr>
              <a:t>that the </a:t>
            </a:r>
            <a:r>
              <a:rPr lang="en-US" sz="1428" dirty="0">
                <a:solidFill>
                  <a:srgbClr val="0070C0"/>
                </a:solidFill>
                <a:latin typeface="Tw Cen MT" panose="020B0602020104020603" pitchFamily="34" charset="0"/>
              </a:rPr>
              <a:t>expanding opportunities</a:t>
            </a:r>
            <a:r>
              <a:rPr lang="en-US" sz="1428" dirty="0">
                <a:solidFill>
                  <a:sysClr val="windowText" lastClr="000000"/>
                </a:solidFill>
                <a:latin typeface="Tw Cen MT" panose="020B0602020104020603" pitchFamily="34" charset="0"/>
              </a:rPr>
              <a:t> to use meteorological, climatological, hydrological and related environmental information and services </a:t>
            </a:r>
            <a:r>
              <a:rPr lang="en-US" sz="1428" dirty="0">
                <a:solidFill>
                  <a:srgbClr val="0070C0"/>
                </a:solidFill>
                <a:latin typeface="Tw Cen MT" panose="020B0602020104020603" pitchFamily="34" charset="0"/>
              </a:rPr>
              <a:t>to inform critical decisions can foster increased societal and structural resilience, and </a:t>
            </a:r>
            <a:r>
              <a:rPr lang="en-US" sz="1428" b="1" dirty="0">
                <a:solidFill>
                  <a:srgbClr val="0070C0"/>
                </a:solidFill>
                <a:latin typeface="Tw Cen MT" panose="020B0602020104020603" pitchFamily="34" charset="0"/>
              </a:rPr>
              <a:t>sustainable economic development</a:t>
            </a:r>
            <a:r>
              <a:rPr lang="en-US" sz="1428" dirty="0">
                <a:solidFill>
                  <a:sysClr val="windowText" lastClr="000000"/>
                </a:solidFill>
                <a:latin typeface="Tw Cen MT" panose="020B0602020104020603" pitchFamily="34" charset="0"/>
              </a:rPr>
              <a:t>;</a:t>
            </a:r>
          </a:p>
          <a:p>
            <a:pPr marL="0" lvl="1"/>
            <a:r>
              <a:rPr lang="en-US" sz="1428" b="1" dirty="0">
                <a:solidFill>
                  <a:sysClr val="windowText" lastClr="000000"/>
                </a:solidFill>
                <a:latin typeface="Tw Cen MT" panose="020B0602020104020603" pitchFamily="34" charset="0"/>
              </a:rPr>
              <a:t>declare as follows</a:t>
            </a:r>
            <a:r>
              <a:rPr lang="en-US" sz="1428" dirty="0">
                <a:solidFill>
                  <a:sysClr val="windowText" lastClr="000000"/>
                </a:solidFill>
                <a:latin typeface="Tw Cen MT" panose="020B0602020104020603" pitchFamily="34" charset="0"/>
              </a:rPr>
              <a:t>: …</a:t>
            </a:r>
            <a:endParaRPr lang="en-US" sz="1269" dirty="0">
              <a:solidFill>
                <a:sysClr val="windowText" lastClr="000000"/>
              </a:solidFill>
              <a:latin typeface="Tw Cen MT" panose="020B0602020104020603" pitchFamily="34" charset="0"/>
            </a:endParaRPr>
          </a:p>
          <a:p>
            <a:pPr algn="just"/>
            <a:endParaRPr lang="en-US" sz="1587" dirty="0">
              <a:solidFill>
                <a:sysClr val="windowText" lastClr="000000"/>
              </a:solidFill>
              <a:latin typeface="Tw Cen MT" panose="020B06020201040206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743" y="1898148"/>
            <a:ext cx="3934098" cy="159460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833" t="40828" r="16259"/>
          <a:stretch/>
        </p:blipFill>
        <p:spPr>
          <a:xfrm>
            <a:off x="5052467" y="1898148"/>
            <a:ext cx="3411091" cy="1594609"/>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C074CBB4-DBCA-4527-B71D-BD5E726B7BE4}"/>
              </a:ext>
            </a:extLst>
          </p:cNvPr>
          <p:cNvSpPr txBox="1">
            <a:spLocks/>
          </p:cNvSpPr>
          <p:nvPr/>
        </p:nvSpPr>
        <p:spPr>
          <a:xfrm>
            <a:off x="1571804" y="913306"/>
            <a:ext cx="6529030" cy="1116976"/>
          </a:xfrm>
          <a:prstGeom prst="rect">
            <a:avLst/>
          </a:prstGeom>
        </p:spPr>
        <p:txBody>
          <a:bodyPr vert="horz" lIns="72545" tIns="36272" rIns="72545" bIns="36272"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ko-KR" sz="2856" dirty="0">
                <a:solidFill>
                  <a:srgbClr val="0070C0"/>
                </a:solidFill>
                <a:latin typeface="Tw Cen MT" panose="020B0602020104020603" pitchFamily="34" charset="0"/>
              </a:rPr>
              <a:t>Geneva Declaration 2019: </a:t>
            </a:r>
          </a:p>
          <a:p>
            <a:r>
              <a:rPr lang="en-US" altLang="ko-KR" sz="1904" dirty="0">
                <a:solidFill>
                  <a:srgbClr val="FFC000"/>
                </a:solidFill>
                <a:latin typeface="Tw Cen MT" panose="020B0602020104020603" pitchFamily="34" charset="0"/>
              </a:rPr>
              <a:t>Building Community for Weather, Climate and Water Actions </a:t>
            </a:r>
            <a:endParaRPr lang="en-US" sz="1904" dirty="0">
              <a:solidFill>
                <a:srgbClr val="FFC000"/>
              </a:solidFill>
              <a:latin typeface="Tw Cen MT" panose="020B0602020104020603" pitchFamily="34" charset="0"/>
              <a:ea typeface="+mn-ea"/>
              <a:cs typeface="+mn-cs"/>
            </a:endParaRPr>
          </a:p>
        </p:txBody>
      </p:sp>
      <p:sp>
        <p:nvSpPr>
          <p:cNvPr id="8" name="Slide Number Placeholder 5">
            <a:extLst>
              <a:ext uri="{FF2B5EF4-FFF2-40B4-BE49-F238E27FC236}">
                <a16:creationId xmlns:a16="http://schemas.microsoft.com/office/drawing/2014/main" id="{D90BEE40-AC44-783D-9E21-0229C110640C}"/>
              </a:ext>
            </a:extLst>
          </p:cNvPr>
          <p:cNvSpPr>
            <a:spLocks noGrp="1"/>
          </p:cNvSpPr>
          <p:nvPr>
            <p:ph type="sldNum" sz="quarter" idx="12"/>
          </p:nvPr>
        </p:nvSpPr>
        <p:spPr>
          <a:xfrm>
            <a:off x="6831301" y="5949878"/>
            <a:ext cx="2176343" cy="289675"/>
          </a:xfrm>
        </p:spPr>
        <p:txBody>
          <a:bodyPr/>
          <a:lstStyle/>
          <a:p>
            <a:fld id="{B9BEF6AE-41F2-41F6-B20B-B93113D88125}" type="slidenum">
              <a:rPr lang="en-US" sz="2222" smtClean="0"/>
              <a:t>28</a:t>
            </a:fld>
            <a:endParaRPr lang="en-US" sz="2222" dirty="0"/>
          </a:p>
        </p:txBody>
      </p:sp>
    </p:spTree>
    <p:extLst>
      <p:ext uri="{BB962C8B-B14F-4D97-AF65-F5344CB8AC3E}">
        <p14:creationId xmlns:p14="http://schemas.microsoft.com/office/powerpoint/2010/main" val="2967509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1743" y="3564899"/>
            <a:ext cx="7361815" cy="2710370"/>
          </a:xfrm>
          <a:prstGeom prst="rect">
            <a:avLst/>
          </a:prstGeom>
          <a:noFill/>
        </p:spPr>
        <p:txBody>
          <a:bodyPr wrap="square" rtlCol="0">
            <a:spAutoFit/>
          </a:bodyPr>
          <a:lstStyle/>
          <a:p>
            <a:pPr algn="just"/>
            <a:r>
              <a:rPr lang="en-US" sz="1428" dirty="0">
                <a:solidFill>
                  <a:sysClr val="windowText" lastClr="000000"/>
                </a:solidFill>
                <a:latin typeface="Tw Cen MT" panose="020B0602020104020603" pitchFamily="34" charset="0"/>
              </a:rPr>
              <a:t>“</a:t>
            </a:r>
            <a:r>
              <a:rPr lang="en-US" sz="1428" b="1" dirty="0">
                <a:solidFill>
                  <a:sysClr val="windowText" lastClr="000000"/>
                </a:solidFill>
                <a:latin typeface="Tw Cen MT" panose="020B0602020104020603" pitchFamily="34" charset="0"/>
              </a:rPr>
              <a:t>We NOTE </a:t>
            </a:r>
          </a:p>
          <a:p>
            <a:pPr marL="272057" indent="-138547" algn="just"/>
            <a:r>
              <a:rPr lang="en-US" sz="1428" dirty="0">
                <a:solidFill>
                  <a:sysClr val="windowText" lastClr="000000"/>
                </a:solidFill>
                <a:latin typeface="Tw Cen MT" panose="020B0602020104020603" pitchFamily="34" charset="0"/>
              </a:rPr>
              <a:t>-	</a:t>
            </a:r>
            <a:r>
              <a:rPr lang="en-US" sz="1428" b="1" dirty="0">
                <a:solidFill>
                  <a:sysClr val="windowText" lastClr="000000"/>
                </a:solidFill>
                <a:latin typeface="Tw Cen MT" panose="020B0602020104020603" pitchFamily="34" charset="0"/>
              </a:rPr>
              <a:t>The strong focus of </a:t>
            </a:r>
            <a:r>
              <a:rPr lang="en-US" sz="1428" b="1" dirty="0">
                <a:solidFill>
                  <a:srgbClr val="0070C0"/>
                </a:solidFill>
                <a:latin typeface="Tw Cen MT" panose="020B0602020104020603" pitchFamily="34" charset="0"/>
              </a:rPr>
              <a:t>the global agenda </a:t>
            </a:r>
            <a:r>
              <a:rPr lang="en-US" sz="1428" dirty="0">
                <a:solidFill>
                  <a:sysClr val="windowText" lastClr="000000"/>
                </a:solidFill>
                <a:latin typeface="Tw Cen MT" panose="020B0602020104020603" pitchFamily="34" charset="0"/>
              </a:rPr>
              <a:t>on both immediate and long-term challenges related to weather, climate and water, as reflected in the 2030 Agenda for Sustainable Development, the Paris Agreement, and the Sendai Framework for Disaster Risk Reduction; </a:t>
            </a:r>
          </a:p>
          <a:p>
            <a:pPr marL="272057" indent="-138547" algn="just"/>
            <a:r>
              <a:rPr lang="en-US" sz="1428" dirty="0">
                <a:solidFill>
                  <a:sysClr val="windowText" lastClr="000000"/>
                </a:solidFill>
                <a:latin typeface="Tw Cen MT" panose="020B0602020104020603" pitchFamily="34" charset="0"/>
              </a:rPr>
              <a:t>-	</a:t>
            </a:r>
            <a:r>
              <a:rPr lang="en-US" sz="1428" b="1" dirty="0">
                <a:solidFill>
                  <a:sysClr val="windowText" lastClr="000000"/>
                </a:solidFill>
                <a:latin typeface="Tw Cen MT" panose="020B0602020104020603" pitchFamily="34" charset="0"/>
              </a:rPr>
              <a:t>That </a:t>
            </a:r>
            <a:r>
              <a:rPr lang="en-US" sz="1428" b="1" dirty="0">
                <a:solidFill>
                  <a:srgbClr val="0070C0"/>
                </a:solidFill>
                <a:latin typeface="Tw Cen MT" panose="020B0602020104020603" pitchFamily="34" charset="0"/>
              </a:rPr>
              <a:t>achieving the sustainable development goals will benefit from inclusive partnerships </a:t>
            </a:r>
            <a:r>
              <a:rPr lang="en-US" sz="1428" dirty="0">
                <a:solidFill>
                  <a:sysClr val="windowText" lastClr="000000"/>
                </a:solidFill>
                <a:latin typeface="Tw Cen MT" panose="020B0602020104020603" pitchFamily="34" charset="0"/>
              </a:rPr>
              <a:t>amongst public, private and academic sectors, as well as civil society, at global, regional, national and local levels; …</a:t>
            </a:r>
          </a:p>
          <a:p>
            <a:pPr algn="just"/>
            <a:r>
              <a:rPr lang="en-US" sz="1428" b="1" dirty="0">
                <a:solidFill>
                  <a:sysClr val="windowText" lastClr="000000"/>
                </a:solidFill>
                <a:latin typeface="Tw Cen MT" panose="020B0602020104020603" pitchFamily="34" charset="0"/>
              </a:rPr>
              <a:t> We WELCOME</a:t>
            </a:r>
          </a:p>
          <a:p>
            <a:pPr marL="272057" indent="-138547" algn="just"/>
            <a:r>
              <a:rPr lang="en-US" sz="1428" dirty="0">
                <a:solidFill>
                  <a:sysClr val="windowText" lastClr="000000"/>
                </a:solidFill>
                <a:latin typeface="Tw Cen MT" panose="020B0602020104020603" pitchFamily="34" charset="0"/>
              </a:rPr>
              <a:t>-	</a:t>
            </a:r>
            <a:r>
              <a:rPr lang="en-US" sz="1428" b="1" dirty="0">
                <a:solidFill>
                  <a:srgbClr val="0070C0"/>
                </a:solidFill>
                <a:latin typeface="Tw Cen MT" panose="020B0602020104020603" pitchFamily="34" charset="0"/>
              </a:rPr>
              <a:t>The opportunities for all stakeholders and the broader user community </a:t>
            </a:r>
            <a:r>
              <a:rPr lang="en-US" sz="1428" dirty="0">
                <a:solidFill>
                  <a:sysClr val="windowText" lastClr="000000"/>
                </a:solidFill>
                <a:latin typeface="Tw Cen MT" panose="020B0602020104020603" pitchFamily="34" charset="0"/>
              </a:rPr>
              <a:t>that will result from a closer collaboration among public, private and academic sectors;</a:t>
            </a:r>
          </a:p>
          <a:p>
            <a:pPr marL="272057" indent="-138547" algn="just"/>
            <a:r>
              <a:rPr lang="en-US" sz="1428" dirty="0">
                <a:solidFill>
                  <a:sysClr val="windowText" lastClr="000000"/>
                </a:solidFill>
                <a:latin typeface="Tw Cen MT" panose="020B0602020104020603" pitchFamily="34" charset="0"/>
              </a:rPr>
              <a:t>-	</a:t>
            </a:r>
            <a:r>
              <a:rPr lang="en-US" sz="1428" b="1" dirty="0">
                <a:solidFill>
                  <a:srgbClr val="0070C0"/>
                </a:solidFill>
                <a:latin typeface="Tw Cen MT" panose="020B0602020104020603" pitchFamily="34" charset="0"/>
              </a:rPr>
              <a:t>The engagement of all sectors </a:t>
            </a:r>
            <a:r>
              <a:rPr lang="en-US" sz="1428" dirty="0">
                <a:solidFill>
                  <a:sysClr val="windowText" lastClr="000000"/>
                </a:solidFill>
                <a:latin typeface="Tw Cen MT" panose="020B0602020104020603" pitchFamily="34" charset="0"/>
              </a:rPr>
              <a:t>in addressing the societal needs through weather, climate, water and other environmental information and services; …”  </a:t>
            </a:r>
            <a:endParaRPr lang="en-US" sz="1587" dirty="0">
              <a:solidFill>
                <a:sysClr val="windowText" lastClr="000000"/>
              </a:solidFill>
              <a:latin typeface="Tw Cen MT" panose="020B06020201040206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743" y="1898148"/>
            <a:ext cx="3934098" cy="159460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833" t="40828" r="16259"/>
          <a:stretch/>
        </p:blipFill>
        <p:spPr>
          <a:xfrm>
            <a:off x="5052467" y="1898148"/>
            <a:ext cx="3411091" cy="1594609"/>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C074CBB4-DBCA-4527-B71D-BD5E726B7BE4}"/>
              </a:ext>
            </a:extLst>
          </p:cNvPr>
          <p:cNvSpPr txBox="1">
            <a:spLocks/>
          </p:cNvSpPr>
          <p:nvPr/>
        </p:nvSpPr>
        <p:spPr>
          <a:xfrm>
            <a:off x="1571804" y="913306"/>
            <a:ext cx="6529030" cy="1116976"/>
          </a:xfrm>
          <a:prstGeom prst="rect">
            <a:avLst/>
          </a:prstGeom>
        </p:spPr>
        <p:txBody>
          <a:bodyPr vert="horz" lIns="72545" tIns="36272" rIns="72545" bIns="36272"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ko-KR" sz="2856" dirty="0">
                <a:solidFill>
                  <a:srgbClr val="0070C0"/>
                </a:solidFill>
                <a:latin typeface="Tw Cen MT" panose="020B0602020104020603" pitchFamily="34" charset="0"/>
              </a:rPr>
              <a:t>Geneva Declaration 2019: </a:t>
            </a:r>
          </a:p>
          <a:p>
            <a:r>
              <a:rPr lang="en-US" altLang="ko-KR" sz="1904" dirty="0">
                <a:solidFill>
                  <a:srgbClr val="FFC000"/>
                </a:solidFill>
                <a:latin typeface="Tw Cen MT" panose="020B0602020104020603" pitchFamily="34" charset="0"/>
              </a:rPr>
              <a:t>Building Community for Weather, Climate and Water Actions </a:t>
            </a:r>
            <a:endParaRPr lang="en-US" sz="1904" dirty="0">
              <a:solidFill>
                <a:srgbClr val="FFC000"/>
              </a:solidFill>
              <a:latin typeface="Tw Cen MT" panose="020B0602020104020603" pitchFamily="34" charset="0"/>
              <a:ea typeface="+mn-ea"/>
              <a:cs typeface="+mn-cs"/>
            </a:endParaRPr>
          </a:p>
        </p:txBody>
      </p:sp>
      <p:sp>
        <p:nvSpPr>
          <p:cNvPr id="8" name="Slide Number Placeholder 5">
            <a:extLst>
              <a:ext uri="{FF2B5EF4-FFF2-40B4-BE49-F238E27FC236}">
                <a16:creationId xmlns:a16="http://schemas.microsoft.com/office/drawing/2014/main" id="{D68B701F-E871-5FD6-A4CF-A3CAA7B61208}"/>
              </a:ext>
            </a:extLst>
          </p:cNvPr>
          <p:cNvSpPr>
            <a:spLocks noGrp="1"/>
          </p:cNvSpPr>
          <p:nvPr>
            <p:ph type="sldNum" sz="quarter" idx="12"/>
          </p:nvPr>
        </p:nvSpPr>
        <p:spPr>
          <a:xfrm>
            <a:off x="6831301" y="5949878"/>
            <a:ext cx="2176343" cy="289675"/>
          </a:xfrm>
        </p:spPr>
        <p:txBody>
          <a:bodyPr/>
          <a:lstStyle/>
          <a:p>
            <a:fld id="{B9BEF6AE-41F2-41F6-B20B-B93113D88125}" type="slidenum">
              <a:rPr lang="en-US" sz="2222" smtClean="0"/>
              <a:t>29</a:t>
            </a:fld>
            <a:endParaRPr lang="en-US" sz="2222" dirty="0"/>
          </a:p>
        </p:txBody>
      </p:sp>
    </p:spTree>
    <p:extLst>
      <p:ext uri="{BB962C8B-B14F-4D97-AF65-F5344CB8AC3E}">
        <p14:creationId xmlns:p14="http://schemas.microsoft.com/office/powerpoint/2010/main" val="2066709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342F55-072D-4AFF-B58C-A9D9986D62A3}"/>
              </a:ext>
            </a:extLst>
          </p:cNvPr>
          <p:cNvSpPr txBox="1"/>
          <p:nvPr/>
        </p:nvSpPr>
        <p:spPr>
          <a:xfrm>
            <a:off x="632619" y="1320968"/>
            <a:ext cx="8407400" cy="495520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3200" b="1" dirty="0">
                <a:latin typeface="Tw Cen MT" panose="020B0602020104020603" pitchFamily="34" charset="0"/>
              </a:rPr>
              <a:t>Public-Private Engagement (PPE):</a:t>
            </a:r>
          </a:p>
          <a:p>
            <a:endParaRPr lang="en-US" sz="3200" dirty="0">
              <a:latin typeface="Tw Cen MT" panose="020B0602020104020603" pitchFamily="34" charset="0"/>
            </a:endParaRPr>
          </a:p>
          <a:p>
            <a:r>
              <a:rPr lang="en-US" sz="3200" b="1" dirty="0">
                <a:latin typeface="Tw Cen MT" panose="020B0602020104020603" pitchFamily="34" charset="0"/>
              </a:rPr>
              <a:t>Collaboration between NMHSs (and/or other public agents) and private sector entities to produce and deliver </a:t>
            </a:r>
            <a:r>
              <a:rPr lang="en-US" sz="3200" dirty="0">
                <a:latin typeface="Tw Cen MT" panose="020B0602020104020603" pitchFamily="34" charset="0"/>
              </a:rPr>
              <a:t>weather, climate, hydrological, marine and related environmental </a:t>
            </a:r>
            <a:r>
              <a:rPr lang="en-US" sz="3200" b="1" dirty="0">
                <a:latin typeface="Tw Cen MT" panose="020B0602020104020603" pitchFamily="34" charset="0"/>
              </a:rPr>
              <a:t>information and services</a:t>
            </a:r>
            <a:r>
              <a:rPr lang="en-US" sz="3200" dirty="0">
                <a:latin typeface="Tw Cen MT" panose="020B0602020104020603" pitchFamily="34" charset="0"/>
              </a:rPr>
              <a:t> while </a:t>
            </a:r>
            <a:r>
              <a:rPr lang="en-US" sz="3200" b="1" dirty="0">
                <a:latin typeface="Tw Cen MT" panose="020B0602020104020603" pitchFamily="34" charset="0"/>
              </a:rPr>
              <a:t>respecting the public interest and the mandates of NMHSs </a:t>
            </a:r>
            <a:r>
              <a:rPr lang="en-US" sz="3200" dirty="0">
                <a:latin typeface="Tw Cen MT" panose="020B0602020104020603" pitchFamily="34" charset="0"/>
              </a:rPr>
              <a:t>and </a:t>
            </a:r>
            <a:r>
              <a:rPr lang="en-US" sz="3200" b="1" dirty="0">
                <a:latin typeface="Tw Cen MT" panose="020B0602020104020603" pitchFamily="34" charset="0"/>
              </a:rPr>
              <a:t>keeping in mind budgetary constraints</a:t>
            </a:r>
            <a:r>
              <a:rPr lang="en-US" sz="3200" dirty="0">
                <a:latin typeface="Tw Cen MT" panose="020B0602020104020603" pitchFamily="34" charset="0"/>
              </a:rPr>
              <a:t>. </a:t>
            </a:r>
            <a:r>
              <a:rPr lang="en-US" sz="2800" dirty="0">
                <a:latin typeface="Tw Cen MT" panose="020B0602020104020603" pitchFamily="34" charset="0"/>
              </a:rPr>
              <a:t>(</a:t>
            </a:r>
            <a:r>
              <a:rPr lang="en-US" sz="2800" dirty="0">
                <a:latin typeface="Tw Cen MT" panose="020B0602020104020603" pitchFamily="34" charset="0"/>
                <a:hlinkClick r:id="rId2"/>
              </a:rPr>
              <a:t>WMO Guidelines for Public-private Engagement (2021 edition)</a:t>
            </a:r>
            <a:r>
              <a:rPr lang="en-US" sz="2800" dirty="0">
                <a:latin typeface="Tw Cen MT" panose="020B0602020104020603" pitchFamily="34" charset="0"/>
              </a:rPr>
              <a:t>)</a:t>
            </a:r>
            <a:endParaRPr lang="en-US" sz="3200" dirty="0">
              <a:latin typeface="Tw Cen MT" panose="020B0602020104020603" pitchFamily="34" charset="0"/>
            </a:endParaRPr>
          </a:p>
        </p:txBody>
      </p:sp>
      <p:sp>
        <p:nvSpPr>
          <p:cNvPr id="7" name="Title 1">
            <a:extLst>
              <a:ext uri="{FF2B5EF4-FFF2-40B4-BE49-F238E27FC236}">
                <a16:creationId xmlns:a16="http://schemas.microsoft.com/office/drawing/2014/main" id="{31366CC9-940D-47AB-9FF3-0AF5660238B9}"/>
              </a:ext>
            </a:extLst>
          </p:cNvPr>
          <p:cNvSpPr txBox="1">
            <a:spLocks/>
          </p:cNvSpPr>
          <p:nvPr/>
        </p:nvSpPr>
        <p:spPr>
          <a:xfrm>
            <a:off x="128928" y="116437"/>
            <a:ext cx="9383874" cy="1209146"/>
          </a:xfrm>
          <a:prstGeom prst="rect">
            <a:avLst/>
          </a:prstGeom>
        </p:spPr>
        <p:txBody>
          <a:bodyPr vert="horz" lIns="96732" tIns="48366" rIns="96732" bIns="48366" rtlCol="0" anchor="ctr">
            <a:normAutofit fontScale="925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400" b="1" dirty="0">
                <a:solidFill>
                  <a:srgbClr val="0070C0"/>
                </a:solidFill>
                <a:latin typeface="Tw Cen MT" panose="020B0602020104020603" pitchFamily="34" charset="0"/>
              </a:rPr>
              <a:t>Terminology – Public-Private Engagement</a:t>
            </a:r>
          </a:p>
        </p:txBody>
      </p:sp>
    </p:spTree>
    <p:extLst>
      <p:ext uri="{BB962C8B-B14F-4D97-AF65-F5344CB8AC3E}">
        <p14:creationId xmlns:p14="http://schemas.microsoft.com/office/powerpoint/2010/main" val="2533255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944F5FF-667E-408D-BF93-E68795DAD720}"/>
              </a:ext>
            </a:extLst>
          </p:cNvPr>
          <p:cNvSpPr/>
          <p:nvPr/>
        </p:nvSpPr>
        <p:spPr>
          <a:xfrm>
            <a:off x="1371237" y="5706802"/>
            <a:ext cx="1818123" cy="6347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45" tIns="36272" rIns="72545" bIns="36272" numCol="1" spcCol="0" rtlCol="0" fromWordArt="0" anchor="ctr" anchorCtr="0" forceAA="0" compatLnSpc="1">
            <a:prstTxWarp prst="textNoShape">
              <a:avLst/>
            </a:prstTxWarp>
            <a:noAutofit/>
          </a:bodyPr>
          <a:lstStyle/>
          <a:p>
            <a:pPr algn="ctr"/>
            <a:endParaRPr lang="en-US" sz="1428"/>
          </a:p>
        </p:txBody>
      </p:sp>
      <p:sp>
        <p:nvSpPr>
          <p:cNvPr id="64" name="Title 1">
            <a:extLst>
              <a:ext uri="{FF2B5EF4-FFF2-40B4-BE49-F238E27FC236}">
                <a16:creationId xmlns:a16="http://schemas.microsoft.com/office/drawing/2014/main" id="{3E7DD3E1-6676-4B76-A89A-6135368A4472}"/>
              </a:ext>
            </a:extLst>
          </p:cNvPr>
          <p:cNvSpPr txBox="1">
            <a:spLocks/>
          </p:cNvSpPr>
          <p:nvPr/>
        </p:nvSpPr>
        <p:spPr>
          <a:xfrm>
            <a:off x="1209084" y="1164644"/>
            <a:ext cx="7254477" cy="1051648"/>
          </a:xfrm>
          <a:prstGeom prst="rect">
            <a:avLst/>
          </a:prstGeom>
        </p:spPr>
        <p:txBody>
          <a:bodyPr>
            <a:norm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r>
              <a:rPr lang="en-US" sz="2856" dirty="0">
                <a:solidFill>
                  <a:schemeClr val="accent1"/>
                </a:solidFill>
                <a:latin typeface="Tw Cen MT" panose="020B0602020104020603" pitchFamily="34" charset="0"/>
              </a:rPr>
              <a:t>WMO PPE Policy,</a:t>
            </a:r>
            <a:r>
              <a:rPr lang="en-BB" sz="2856" dirty="0">
                <a:solidFill>
                  <a:schemeClr val="accent1"/>
                </a:solidFill>
                <a:latin typeface="Tw Cen MT" panose="020B0602020104020603" pitchFamily="34" charset="0"/>
              </a:rPr>
              <a:t> </a:t>
            </a:r>
            <a:r>
              <a:rPr lang="en-US" sz="2856" dirty="0">
                <a:solidFill>
                  <a:schemeClr val="accent1"/>
                </a:solidFill>
                <a:latin typeface="Tw Cen MT" panose="020B0602020104020603" pitchFamily="34" charset="0"/>
              </a:rPr>
              <a:t>G</a:t>
            </a:r>
            <a:r>
              <a:rPr lang="en-BB" sz="2856" dirty="0">
                <a:solidFill>
                  <a:schemeClr val="accent1"/>
                </a:solidFill>
                <a:latin typeface="Tw Cen MT" panose="020B0602020104020603" pitchFamily="34" charset="0"/>
              </a:rPr>
              <a:t>u</a:t>
            </a:r>
            <a:r>
              <a:rPr lang="en-US" sz="2856" dirty="0">
                <a:solidFill>
                  <a:schemeClr val="accent1"/>
                </a:solidFill>
                <a:latin typeface="Tw Cen MT" panose="020B0602020104020603" pitchFamily="34" charset="0"/>
              </a:rPr>
              <a:t>i</a:t>
            </a:r>
            <a:r>
              <a:rPr lang="en-BB" sz="2856" dirty="0">
                <a:solidFill>
                  <a:schemeClr val="accent1"/>
                </a:solidFill>
                <a:latin typeface="Tw Cen MT" panose="020B0602020104020603" pitchFamily="34" charset="0"/>
              </a:rPr>
              <a:t>d</a:t>
            </a:r>
            <a:r>
              <a:rPr lang="en-US" sz="2856" dirty="0">
                <a:solidFill>
                  <a:schemeClr val="accent1"/>
                </a:solidFill>
                <a:latin typeface="Tw Cen MT" panose="020B0602020104020603" pitchFamily="34" charset="0"/>
              </a:rPr>
              <a:t>e</a:t>
            </a:r>
            <a:r>
              <a:rPr lang="en-BB" sz="2856" dirty="0">
                <a:solidFill>
                  <a:schemeClr val="accent1"/>
                </a:solidFill>
                <a:latin typeface="Tw Cen MT" panose="020B0602020104020603" pitchFamily="34" charset="0"/>
              </a:rPr>
              <a:t>l</a:t>
            </a:r>
            <a:r>
              <a:rPr lang="en-US" sz="2856" dirty="0">
                <a:solidFill>
                  <a:schemeClr val="accent1"/>
                </a:solidFill>
                <a:latin typeface="Tw Cen MT" panose="020B0602020104020603" pitchFamily="34" charset="0"/>
              </a:rPr>
              <a:t>i</a:t>
            </a:r>
            <a:r>
              <a:rPr lang="en-BB" sz="2856" dirty="0">
                <a:solidFill>
                  <a:schemeClr val="accent1"/>
                </a:solidFill>
                <a:latin typeface="Tw Cen MT" panose="020B0602020104020603" pitchFamily="34" charset="0"/>
              </a:rPr>
              <a:t>n</a:t>
            </a:r>
            <a:r>
              <a:rPr lang="en-US" sz="2856" dirty="0">
                <a:solidFill>
                  <a:schemeClr val="accent1"/>
                </a:solidFill>
                <a:latin typeface="Tw Cen MT" panose="020B0602020104020603" pitchFamily="34" charset="0"/>
              </a:rPr>
              <a:t>e</a:t>
            </a:r>
            <a:r>
              <a:rPr lang="en-BB" sz="2856" dirty="0">
                <a:solidFill>
                  <a:schemeClr val="accent1"/>
                </a:solidFill>
                <a:latin typeface="Tw Cen MT" panose="020B0602020104020603" pitchFamily="34" charset="0"/>
              </a:rPr>
              <a:t>s</a:t>
            </a:r>
            <a:r>
              <a:rPr lang="en-US" sz="2856" dirty="0">
                <a:solidFill>
                  <a:schemeClr val="accent1"/>
                </a:solidFill>
                <a:latin typeface="Tw Cen MT" panose="020B0602020104020603" pitchFamily="34" charset="0"/>
              </a:rPr>
              <a:t> and other materials</a:t>
            </a:r>
            <a:endParaRPr lang="en-US" sz="2856" dirty="0"/>
          </a:p>
        </p:txBody>
      </p:sp>
      <p:sp>
        <p:nvSpPr>
          <p:cNvPr id="65" name="Rectangle: Beveled 64">
            <a:extLst>
              <a:ext uri="{FF2B5EF4-FFF2-40B4-BE49-F238E27FC236}">
                <a16:creationId xmlns:a16="http://schemas.microsoft.com/office/drawing/2014/main" id="{83623007-F99C-44DE-909C-CEDBD3118452}"/>
              </a:ext>
            </a:extLst>
          </p:cNvPr>
          <p:cNvSpPr/>
          <p:nvPr/>
        </p:nvSpPr>
        <p:spPr>
          <a:xfrm>
            <a:off x="1241105" y="1911783"/>
            <a:ext cx="7180603" cy="3833231"/>
          </a:xfrm>
          <a:prstGeom prst="bevel">
            <a:avLst>
              <a:gd name="adj" fmla="val 8320"/>
            </a:avLst>
          </a:prstGeom>
          <a:solidFill>
            <a:srgbClr val="FFFF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28"/>
          </a:p>
        </p:txBody>
      </p:sp>
      <p:graphicFrame>
        <p:nvGraphicFramePr>
          <p:cNvPr id="66" name="Diagram 65">
            <a:extLst>
              <a:ext uri="{FF2B5EF4-FFF2-40B4-BE49-F238E27FC236}">
                <a16:creationId xmlns:a16="http://schemas.microsoft.com/office/drawing/2014/main" id="{415A3C8E-A6EE-4176-B744-ECF99F98CB21}"/>
              </a:ext>
            </a:extLst>
          </p:cNvPr>
          <p:cNvGraphicFramePr>
            <a:graphicFrameLocks noChangeAspect="1"/>
          </p:cNvGraphicFramePr>
          <p:nvPr/>
        </p:nvGraphicFramePr>
        <p:xfrm>
          <a:off x="1917018" y="2520801"/>
          <a:ext cx="4013472" cy="2675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 name="TextBox 67">
            <a:extLst>
              <a:ext uri="{FF2B5EF4-FFF2-40B4-BE49-F238E27FC236}">
                <a16:creationId xmlns:a16="http://schemas.microsoft.com/office/drawing/2014/main" id="{8B80AF29-3C36-4756-AD39-7CE39BC8E02E}"/>
              </a:ext>
            </a:extLst>
          </p:cNvPr>
          <p:cNvSpPr txBox="1"/>
          <p:nvPr/>
        </p:nvSpPr>
        <p:spPr>
          <a:xfrm>
            <a:off x="1644686" y="2328244"/>
            <a:ext cx="1810492" cy="971292"/>
          </a:xfrm>
          <a:prstGeom prst="rect">
            <a:avLst/>
          </a:prstGeom>
          <a:noFill/>
        </p:spPr>
        <p:txBody>
          <a:bodyPr wrap="square" rtlCol="0">
            <a:spAutoFit/>
          </a:bodyPr>
          <a:lstStyle/>
          <a:p>
            <a:r>
              <a:rPr lang="en-US" sz="1428" dirty="0">
                <a:effectLst>
                  <a:outerShdw blurRad="38100" dist="38100" dir="2700000" algn="tl">
                    <a:srgbClr val="000000">
                      <a:alpha val="43137"/>
                    </a:srgbClr>
                  </a:outerShdw>
                </a:effectLst>
                <a:latin typeface="Tw Cen MT" panose="020B0602020104020603" pitchFamily="34" charset="0"/>
              </a:rPr>
              <a:t>B</a:t>
            </a:r>
            <a:r>
              <a:rPr lang="en-BB" sz="1428" dirty="0">
                <a:effectLst>
                  <a:outerShdw blurRad="38100" dist="38100" dir="2700000" algn="tl">
                    <a:srgbClr val="000000">
                      <a:alpha val="43137"/>
                    </a:srgbClr>
                  </a:outerShdw>
                </a:effectLst>
                <a:latin typeface="Tw Cen MT" panose="020B0602020104020603" pitchFamily="34" charset="0"/>
              </a:rPr>
              <a:t>a</a:t>
            </a:r>
            <a:r>
              <a:rPr lang="en-US" sz="1428" dirty="0">
                <a:effectLst>
                  <a:outerShdw blurRad="38100" dist="38100" dir="2700000" algn="tl">
                    <a:srgbClr val="000000">
                      <a:alpha val="43137"/>
                    </a:srgbClr>
                  </a:outerShdw>
                </a:effectLst>
                <a:latin typeface="Tw Cen MT" panose="020B0602020104020603" pitchFamily="34" charset="0"/>
              </a:rPr>
              <a:t>s</a:t>
            </a:r>
            <a:r>
              <a:rPr lang="en-BB" sz="1428" dirty="0">
                <a:effectLst>
                  <a:outerShdw blurRad="38100" dist="38100" dir="2700000" algn="tl">
                    <a:srgbClr val="000000">
                      <a:alpha val="43137"/>
                    </a:srgbClr>
                  </a:outerShdw>
                </a:effectLst>
                <a:latin typeface="Tw Cen MT" panose="020B0602020104020603" pitchFamily="34" charset="0"/>
              </a:rPr>
              <a:t>e</a:t>
            </a:r>
            <a:r>
              <a:rPr lang="en-US" sz="1428" dirty="0">
                <a:effectLst>
                  <a:outerShdw blurRad="38100" dist="38100" dir="2700000" algn="tl">
                    <a:srgbClr val="000000">
                      <a:alpha val="43137"/>
                    </a:srgbClr>
                  </a:outerShdw>
                </a:effectLst>
                <a:latin typeface="Tw Cen MT" panose="020B0602020104020603" pitchFamily="34" charset="0"/>
              </a:rPr>
              <a:t>d</a:t>
            </a:r>
            <a:r>
              <a:rPr lang="en-BB" sz="1428" dirty="0">
                <a:effectLst>
                  <a:outerShdw blurRad="38100" dist="38100" dir="2700000" algn="tl">
                    <a:srgbClr val="000000">
                      <a:alpha val="43137"/>
                    </a:srgbClr>
                  </a:outerShdw>
                </a:effectLst>
                <a:latin typeface="Tw Cen MT" panose="020B0602020104020603" pitchFamily="34" charset="0"/>
              </a:rPr>
              <a:t> </a:t>
            </a:r>
            <a:r>
              <a:rPr lang="en-US" sz="1428" dirty="0">
                <a:effectLst>
                  <a:outerShdw blurRad="38100" dist="38100" dir="2700000" algn="tl">
                    <a:srgbClr val="000000">
                      <a:alpha val="43137"/>
                    </a:srgbClr>
                  </a:outerShdw>
                </a:effectLst>
                <a:latin typeface="Tw Cen MT" panose="020B0602020104020603" pitchFamily="34" charset="0"/>
              </a:rPr>
              <a:t>u</a:t>
            </a:r>
            <a:r>
              <a:rPr lang="en-BB" sz="1428" dirty="0">
                <a:effectLst>
                  <a:outerShdw blurRad="38100" dist="38100" dir="2700000" algn="tl">
                    <a:srgbClr val="000000">
                      <a:alpha val="43137"/>
                    </a:srgbClr>
                  </a:outerShdw>
                </a:effectLst>
                <a:latin typeface="Tw Cen MT" panose="020B0602020104020603" pitchFamily="34" charset="0"/>
              </a:rPr>
              <a:t>p</a:t>
            </a:r>
            <a:r>
              <a:rPr lang="en-US" sz="1428" dirty="0">
                <a:effectLst>
                  <a:outerShdw blurRad="38100" dist="38100" dir="2700000" algn="tl">
                    <a:srgbClr val="000000">
                      <a:alpha val="43137"/>
                    </a:srgbClr>
                  </a:outerShdw>
                </a:effectLst>
                <a:latin typeface="Tw Cen MT" panose="020B0602020104020603" pitchFamily="34" charset="0"/>
              </a:rPr>
              <a:t>o</a:t>
            </a:r>
            <a:r>
              <a:rPr lang="en-BB" sz="1428" dirty="0">
                <a:effectLst>
                  <a:outerShdw blurRad="38100" dist="38100" dir="2700000" algn="tl">
                    <a:srgbClr val="000000">
                      <a:alpha val="43137"/>
                    </a:srgbClr>
                  </a:outerShdw>
                </a:effectLst>
                <a:latin typeface="Tw Cen MT" panose="020B0602020104020603" pitchFamily="34" charset="0"/>
              </a:rPr>
              <a:t>n </a:t>
            </a:r>
            <a:r>
              <a:rPr lang="en-US" sz="1428" dirty="0">
                <a:effectLst>
                  <a:outerShdw blurRad="38100" dist="38100" dir="2700000" algn="tl">
                    <a:srgbClr val="000000">
                      <a:alpha val="43137"/>
                    </a:srgbClr>
                  </a:outerShdw>
                </a:effectLst>
                <a:latin typeface="Tw Cen MT" panose="020B0602020104020603" pitchFamily="34" charset="0"/>
              </a:rPr>
              <a:t>t</a:t>
            </a:r>
            <a:r>
              <a:rPr lang="en-BB" sz="1428" dirty="0">
                <a:effectLst>
                  <a:outerShdw blurRad="38100" dist="38100" dir="2700000" algn="tl">
                    <a:srgbClr val="000000">
                      <a:alpha val="43137"/>
                    </a:srgbClr>
                  </a:outerShdw>
                </a:effectLst>
                <a:latin typeface="Tw Cen MT" panose="020B0602020104020603" pitchFamily="34" charset="0"/>
              </a:rPr>
              <a:t>h</a:t>
            </a:r>
            <a:r>
              <a:rPr lang="en-US" sz="1428" dirty="0">
                <a:effectLst>
                  <a:outerShdw blurRad="38100" dist="38100" dir="2700000" algn="tl">
                    <a:srgbClr val="000000">
                      <a:alpha val="43137"/>
                    </a:srgbClr>
                  </a:outerShdw>
                </a:effectLst>
                <a:latin typeface="Tw Cen MT" panose="020B0602020104020603" pitchFamily="34" charset="0"/>
              </a:rPr>
              <a:t>e</a:t>
            </a:r>
            <a:r>
              <a:rPr lang="en-BB" sz="1428" dirty="0">
                <a:effectLst>
                  <a:outerShdw blurRad="38100" dist="38100" dir="2700000" algn="tl">
                    <a:srgbClr val="000000">
                      <a:alpha val="43137"/>
                    </a:srgbClr>
                  </a:outerShdw>
                </a:effectLst>
                <a:latin typeface="Tw Cen MT" panose="020B0602020104020603" pitchFamily="34" charset="0"/>
              </a:rPr>
              <a:t> </a:t>
            </a:r>
            <a:r>
              <a:rPr lang="en-US" sz="1428" dirty="0">
                <a:effectLst>
                  <a:outerShdw blurRad="38100" dist="38100" dir="2700000" algn="tl">
                    <a:srgbClr val="000000">
                      <a:alpha val="43137"/>
                    </a:srgbClr>
                  </a:outerShdw>
                </a:effectLst>
                <a:latin typeface="Tw Cen MT" panose="020B0602020104020603" pitchFamily="34" charset="0"/>
              </a:rPr>
              <a:t>convention of </a:t>
            </a:r>
            <a:r>
              <a:rPr lang="en-BB" sz="1428" dirty="0">
                <a:effectLst>
                  <a:outerShdw blurRad="38100" dist="38100" dir="2700000" algn="tl">
                    <a:srgbClr val="000000">
                      <a:alpha val="43137"/>
                    </a:srgbClr>
                  </a:outerShdw>
                </a:effectLst>
                <a:latin typeface="Tw Cen MT" panose="020B0602020104020603" pitchFamily="34" charset="0"/>
              </a:rPr>
              <a:t>W</a:t>
            </a:r>
            <a:r>
              <a:rPr lang="en-US" sz="1428" dirty="0">
                <a:effectLst>
                  <a:outerShdw blurRad="38100" dist="38100" dir="2700000" algn="tl">
                    <a:srgbClr val="000000">
                      <a:alpha val="43137"/>
                    </a:srgbClr>
                  </a:outerShdw>
                </a:effectLst>
                <a:latin typeface="Tw Cen MT" panose="020B0602020104020603" pitchFamily="34" charset="0"/>
              </a:rPr>
              <a:t>M</a:t>
            </a:r>
            <a:r>
              <a:rPr lang="en-BB" sz="1428" dirty="0">
                <a:effectLst>
                  <a:outerShdw blurRad="38100" dist="38100" dir="2700000" algn="tl">
                    <a:srgbClr val="000000">
                      <a:alpha val="43137"/>
                    </a:srgbClr>
                  </a:outerShdw>
                </a:effectLst>
                <a:latin typeface="Tw Cen MT" panose="020B0602020104020603" pitchFamily="34" charset="0"/>
              </a:rPr>
              <a:t>O,</a:t>
            </a:r>
          </a:p>
          <a:p>
            <a:r>
              <a:rPr lang="en-US" sz="1428" dirty="0">
                <a:effectLst>
                  <a:outerShdw blurRad="38100" dist="38100" dir="2700000" algn="tl">
                    <a:srgbClr val="000000">
                      <a:alpha val="43137"/>
                    </a:srgbClr>
                  </a:outerShdw>
                </a:effectLst>
                <a:latin typeface="Tw Cen MT" panose="020B0602020104020603" pitchFamily="34" charset="0"/>
              </a:rPr>
              <a:t>r</a:t>
            </a:r>
            <a:r>
              <a:rPr lang="en-BB" sz="1428" dirty="0">
                <a:effectLst>
                  <a:outerShdw blurRad="38100" dist="38100" dir="2700000" algn="tl">
                    <a:srgbClr val="000000">
                      <a:alpha val="43137"/>
                    </a:srgbClr>
                  </a:outerShdw>
                </a:effectLst>
                <a:latin typeface="Tw Cen MT" panose="020B0602020104020603" pitchFamily="34" charset="0"/>
              </a:rPr>
              <a:t>elated </a:t>
            </a:r>
            <a:r>
              <a:rPr lang="en-US" sz="1428" dirty="0">
                <a:effectLst>
                  <a:outerShdw blurRad="38100" dist="38100" dir="2700000" algn="tl">
                    <a:srgbClr val="000000">
                      <a:alpha val="43137"/>
                    </a:srgbClr>
                  </a:outerShdw>
                </a:effectLst>
                <a:latin typeface="Tw Cen MT" panose="020B0602020104020603" pitchFamily="34" charset="0"/>
              </a:rPr>
              <a:t>r</a:t>
            </a:r>
            <a:r>
              <a:rPr lang="en-BB" sz="1428" dirty="0">
                <a:effectLst>
                  <a:outerShdw blurRad="38100" dist="38100" dir="2700000" algn="tl">
                    <a:srgbClr val="000000">
                      <a:alpha val="43137"/>
                    </a:srgbClr>
                  </a:outerShdw>
                </a:effectLst>
                <a:latin typeface="Tw Cen MT" panose="020B0602020104020603" pitchFamily="34" charset="0"/>
              </a:rPr>
              <a:t>egulations and guidance</a:t>
            </a:r>
            <a:endParaRPr lang="en-US" sz="1428" dirty="0">
              <a:effectLst>
                <a:outerShdw blurRad="38100" dist="38100" dir="2700000" algn="tl">
                  <a:srgbClr val="000000">
                    <a:alpha val="43137"/>
                  </a:srgbClr>
                </a:outerShdw>
              </a:effectLst>
              <a:latin typeface="Tw Cen MT" panose="020B0602020104020603" pitchFamily="34" charset="0"/>
            </a:endParaRPr>
          </a:p>
        </p:txBody>
      </p:sp>
      <p:sp>
        <p:nvSpPr>
          <p:cNvPr id="69" name="Callout: Bent Line 68">
            <a:extLst>
              <a:ext uri="{FF2B5EF4-FFF2-40B4-BE49-F238E27FC236}">
                <a16:creationId xmlns:a16="http://schemas.microsoft.com/office/drawing/2014/main" id="{8CECE42C-0389-4ACE-8318-C6C1887C35FE}"/>
              </a:ext>
            </a:extLst>
          </p:cNvPr>
          <p:cNvSpPr/>
          <p:nvPr/>
        </p:nvSpPr>
        <p:spPr>
          <a:xfrm>
            <a:off x="5763957" y="2933712"/>
            <a:ext cx="2211322" cy="1850122"/>
          </a:xfrm>
          <a:prstGeom prst="borderCallout2">
            <a:avLst>
              <a:gd name="adj1" fmla="val 18750"/>
              <a:gd name="adj2" fmla="val -8333"/>
              <a:gd name="adj3" fmla="val 18750"/>
              <a:gd name="adj4" fmla="val -16667"/>
              <a:gd name="adj5" fmla="val 48566"/>
              <a:gd name="adj6" fmla="val -37252"/>
            </a:avLst>
          </a:prstGeom>
          <a:solidFill>
            <a:schemeClr val="bg1"/>
          </a:solidFill>
          <a:ln>
            <a:solidFill>
              <a:srgbClr val="00B050"/>
            </a:solidFill>
          </a:ln>
        </p:spPr>
        <p:txBody>
          <a:bodyPr wrap="square" rtlCol="0">
            <a:spAutoFit/>
          </a:bodyPr>
          <a:lstStyle/>
          <a:p>
            <a:pPr marL="134769" indent="-134769">
              <a:buFont typeface="Wingdings" panose="05000000000000000000" pitchFamily="2" charset="2"/>
              <a:buChar char="§"/>
            </a:pPr>
            <a:r>
              <a:rPr lang="en-US" sz="1269" dirty="0">
                <a:latin typeface="Tw Cen MT" panose="020B0602020104020603" pitchFamily="34" charset="0"/>
              </a:rPr>
              <a:t>D</a:t>
            </a:r>
            <a:r>
              <a:rPr lang="en-BB" sz="1269" dirty="0">
                <a:latin typeface="Tw Cen MT" panose="020B0602020104020603" pitchFamily="34" charset="0"/>
              </a:rPr>
              <a:t>e</a:t>
            </a:r>
            <a:r>
              <a:rPr lang="en-US" sz="1269" dirty="0">
                <a:latin typeface="Tw Cen MT" panose="020B0602020104020603" pitchFamily="34" charset="0"/>
              </a:rPr>
              <a:t>s</a:t>
            </a:r>
            <a:r>
              <a:rPr lang="en-BB" sz="1269" dirty="0">
                <a:latin typeface="Tw Cen MT" panose="020B0602020104020603" pitchFamily="34" charset="0"/>
              </a:rPr>
              <a:t>c</a:t>
            </a:r>
            <a:r>
              <a:rPr lang="en-US" sz="1269" dirty="0">
                <a:latin typeface="Tw Cen MT" panose="020B0602020104020603" pitchFamily="34" charset="0"/>
              </a:rPr>
              <a:t>r</a:t>
            </a:r>
            <a:r>
              <a:rPr lang="en-BB" sz="1269" dirty="0">
                <a:latin typeface="Tw Cen MT" panose="020B0602020104020603" pitchFamily="34" charset="0"/>
              </a:rPr>
              <a:t>i</a:t>
            </a:r>
            <a:r>
              <a:rPr lang="en-US" sz="1269" dirty="0">
                <a:latin typeface="Tw Cen MT" panose="020B0602020104020603" pitchFamily="34" charset="0"/>
              </a:rPr>
              <a:t>b</a:t>
            </a:r>
            <a:r>
              <a:rPr lang="en-BB" sz="1269" dirty="0">
                <a:latin typeface="Tw Cen MT" panose="020B0602020104020603" pitchFamily="34" charset="0"/>
              </a:rPr>
              <a:t>e </a:t>
            </a:r>
            <a:r>
              <a:rPr lang="en-US" sz="1269" dirty="0">
                <a:latin typeface="Tw Cen MT" panose="020B0602020104020603" pitchFamily="34" charset="0"/>
              </a:rPr>
              <a:t>a</a:t>
            </a:r>
            <a:r>
              <a:rPr lang="en-BB" sz="1269" dirty="0">
                <a:latin typeface="Tw Cen MT" panose="020B0602020104020603" pitchFamily="34" charset="0"/>
              </a:rPr>
              <a:t>n</a:t>
            </a:r>
            <a:r>
              <a:rPr lang="en-US" sz="1269" dirty="0">
                <a:latin typeface="Tw Cen MT" panose="020B0602020104020603" pitchFamily="34" charset="0"/>
              </a:rPr>
              <a:t>d</a:t>
            </a:r>
            <a:r>
              <a:rPr lang="en-BB" sz="1269" dirty="0">
                <a:latin typeface="Tw Cen MT" panose="020B0602020104020603" pitchFamily="34" charset="0"/>
              </a:rPr>
              <a:t> </a:t>
            </a:r>
            <a:r>
              <a:rPr lang="en-US" sz="1269" dirty="0">
                <a:latin typeface="Tw Cen MT" panose="020B0602020104020603" pitchFamily="34" charset="0"/>
              </a:rPr>
              <a:t>e</a:t>
            </a:r>
            <a:r>
              <a:rPr lang="en-BB" sz="1269" dirty="0">
                <a:latin typeface="Tw Cen MT" panose="020B0602020104020603" pitchFamily="34" charset="0"/>
              </a:rPr>
              <a:t>x</a:t>
            </a:r>
            <a:r>
              <a:rPr lang="en-US" sz="1269" dirty="0">
                <a:latin typeface="Tw Cen MT" panose="020B0602020104020603" pitchFamily="34" charset="0"/>
              </a:rPr>
              <a:t>p</a:t>
            </a:r>
            <a:r>
              <a:rPr lang="en-BB" sz="1269" dirty="0">
                <a:latin typeface="Tw Cen MT" panose="020B0602020104020603" pitchFamily="34" charset="0"/>
              </a:rPr>
              <a:t>l</a:t>
            </a:r>
            <a:r>
              <a:rPr lang="en-US" sz="1269" dirty="0">
                <a:latin typeface="Tw Cen MT" panose="020B0602020104020603" pitchFamily="34" charset="0"/>
              </a:rPr>
              <a:t>a</a:t>
            </a:r>
            <a:r>
              <a:rPr lang="en-BB" sz="1269" dirty="0">
                <a:latin typeface="Tw Cen MT" panose="020B0602020104020603" pitchFamily="34" charset="0"/>
              </a:rPr>
              <a:t>i</a:t>
            </a:r>
            <a:r>
              <a:rPr lang="en-US" sz="1269" dirty="0">
                <a:latin typeface="Tw Cen MT" panose="020B0602020104020603" pitchFamily="34" charset="0"/>
              </a:rPr>
              <a:t>n</a:t>
            </a:r>
            <a:r>
              <a:rPr lang="en-BB" sz="1269" dirty="0">
                <a:latin typeface="Tw Cen MT" panose="020B0602020104020603" pitchFamily="34" charset="0"/>
              </a:rPr>
              <a:t> </a:t>
            </a:r>
            <a:r>
              <a:rPr lang="en-US" sz="1269" dirty="0">
                <a:latin typeface="Tw Cen MT" panose="020B0602020104020603" pitchFamily="34" charset="0"/>
              </a:rPr>
              <a:t>e</a:t>
            </a:r>
            <a:r>
              <a:rPr lang="en-BB" sz="1269" dirty="0">
                <a:latin typeface="Tw Cen MT" panose="020B0602020104020603" pitchFamily="34" charset="0"/>
              </a:rPr>
              <a:t>v</a:t>
            </a:r>
            <a:r>
              <a:rPr lang="en-US" sz="1269" dirty="0">
                <a:latin typeface="Tw Cen MT" panose="020B0602020104020603" pitchFamily="34" charset="0"/>
              </a:rPr>
              <a:t>o</a:t>
            </a:r>
            <a:r>
              <a:rPr lang="en-BB" sz="1269" dirty="0">
                <a:latin typeface="Tw Cen MT" panose="020B0602020104020603" pitchFamily="34" charset="0"/>
              </a:rPr>
              <a:t>l</a:t>
            </a:r>
            <a:r>
              <a:rPr lang="en-US" sz="1269" dirty="0">
                <a:latin typeface="Tw Cen MT" panose="020B0602020104020603" pitchFamily="34" charset="0"/>
              </a:rPr>
              <a:t>v</a:t>
            </a:r>
            <a:r>
              <a:rPr lang="en-BB" sz="1269" dirty="0">
                <a:latin typeface="Tw Cen MT" panose="020B0602020104020603" pitchFamily="34" charset="0"/>
              </a:rPr>
              <a:t>i</a:t>
            </a:r>
            <a:r>
              <a:rPr lang="en-US" sz="1269" dirty="0">
                <a:latin typeface="Tw Cen MT" panose="020B0602020104020603" pitchFamily="34" charset="0"/>
              </a:rPr>
              <a:t>n</a:t>
            </a:r>
            <a:r>
              <a:rPr lang="en-BB" sz="1269" dirty="0">
                <a:latin typeface="Tw Cen MT" panose="020B0602020104020603" pitchFamily="34" charset="0"/>
              </a:rPr>
              <a:t>g </a:t>
            </a:r>
            <a:r>
              <a:rPr lang="en-US" sz="1269" b="1" dirty="0">
                <a:latin typeface="Tw Cen MT" panose="020B0602020104020603" pitchFamily="34" charset="0"/>
              </a:rPr>
              <a:t>p</a:t>
            </a:r>
            <a:r>
              <a:rPr lang="en-BB" sz="1269" b="1" dirty="0">
                <a:latin typeface="Tw Cen MT" panose="020B0602020104020603" pitchFamily="34" charset="0"/>
              </a:rPr>
              <a:t>o</a:t>
            </a:r>
            <a:r>
              <a:rPr lang="en-US" sz="1269" b="1" dirty="0">
                <a:latin typeface="Tw Cen MT" panose="020B0602020104020603" pitchFamily="34" charset="0"/>
              </a:rPr>
              <a:t>t</a:t>
            </a:r>
            <a:r>
              <a:rPr lang="en-BB" sz="1269" b="1" dirty="0">
                <a:latin typeface="Tw Cen MT" panose="020B0602020104020603" pitchFamily="34" charset="0"/>
              </a:rPr>
              <a:t>e</a:t>
            </a:r>
            <a:r>
              <a:rPr lang="en-US" sz="1269" b="1" dirty="0">
                <a:latin typeface="Tw Cen MT" panose="020B0602020104020603" pitchFamily="34" charset="0"/>
              </a:rPr>
              <a:t>n</a:t>
            </a:r>
            <a:r>
              <a:rPr lang="en-BB" sz="1269" b="1" dirty="0">
                <a:latin typeface="Tw Cen MT" panose="020B0602020104020603" pitchFamily="34" charset="0"/>
              </a:rPr>
              <a:t>t</a:t>
            </a:r>
            <a:r>
              <a:rPr lang="en-US" sz="1269" b="1" dirty="0">
                <a:latin typeface="Tw Cen MT" panose="020B0602020104020603" pitchFamily="34" charset="0"/>
              </a:rPr>
              <a:t>i</a:t>
            </a:r>
            <a:r>
              <a:rPr lang="en-BB" sz="1269" b="1" dirty="0">
                <a:latin typeface="Tw Cen MT" panose="020B0602020104020603" pitchFamily="34" charset="0"/>
              </a:rPr>
              <a:t>a</a:t>
            </a:r>
            <a:r>
              <a:rPr lang="en-US" sz="1269" b="1" dirty="0">
                <a:latin typeface="Tw Cen MT" panose="020B0602020104020603" pitchFamily="34" charset="0"/>
              </a:rPr>
              <a:t>l</a:t>
            </a:r>
            <a:r>
              <a:rPr lang="en-BB" sz="1269" b="1" dirty="0">
                <a:latin typeface="Tw Cen MT" panose="020B0602020104020603" pitchFamily="34" charset="0"/>
              </a:rPr>
              <a:t> </a:t>
            </a:r>
            <a:r>
              <a:rPr lang="en-BB" sz="1269" dirty="0">
                <a:latin typeface="Tw Cen MT" panose="020B0602020104020603" pitchFamily="34" charset="0"/>
              </a:rPr>
              <a:t>of PP</a:t>
            </a:r>
            <a:r>
              <a:rPr lang="en-US" sz="1269" dirty="0">
                <a:latin typeface="Tw Cen MT" panose="020B0602020104020603" pitchFamily="34" charset="0"/>
              </a:rPr>
              <a:t>E</a:t>
            </a:r>
            <a:endParaRPr lang="en-BB" sz="1269" dirty="0">
              <a:latin typeface="Tw Cen MT" panose="020B0602020104020603" pitchFamily="34" charset="0"/>
            </a:endParaRPr>
          </a:p>
          <a:p>
            <a:pPr marL="134769" indent="-134769">
              <a:buFont typeface="Wingdings" panose="05000000000000000000" pitchFamily="2" charset="2"/>
              <a:buChar char="§"/>
            </a:pPr>
            <a:r>
              <a:rPr lang="en-BB" sz="1269" dirty="0">
                <a:latin typeface="Tw Cen MT" panose="020B0602020104020603" pitchFamily="34" charset="0"/>
              </a:rPr>
              <a:t>O</a:t>
            </a:r>
            <a:r>
              <a:rPr lang="en-US" sz="1269" dirty="0">
                <a:latin typeface="Tw Cen MT" panose="020B0602020104020603" pitchFamily="34" charset="0"/>
              </a:rPr>
              <a:t>u</a:t>
            </a:r>
            <a:r>
              <a:rPr lang="en-BB" sz="1269" dirty="0">
                <a:latin typeface="Tw Cen MT" panose="020B0602020104020603" pitchFamily="34" charset="0"/>
              </a:rPr>
              <a:t>t</a:t>
            </a:r>
            <a:r>
              <a:rPr lang="en-US" sz="1269" dirty="0">
                <a:latin typeface="Tw Cen MT" panose="020B0602020104020603" pitchFamily="34" charset="0"/>
              </a:rPr>
              <a:t>l</a:t>
            </a:r>
            <a:r>
              <a:rPr lang="en-BB" sz="1269" dirty="0">
                <a:latin typeface="Tw Cen MT" panose="020B0602020104020603" pitchFamily="34" charset="0"/>
              </a:rPr>
              <a:t>i</a:t>
            </a:r>
            <a:r>
              <a:rPr lang="en-US" sz="1269" dirty="0">
                <a:latin typeface="Tw Cen MT" panose="020B0602020104020603" pitchFamily="34" charset="0"/>
              </a:rPr>
              <a:t>n</a:t>
            </a:r>
            <a:r>
              <a:rPr lang="en-BB" sz="1269" dirty="0">
                <a:latin typeface="Tw Cen MT" panose="020B0602020104020603" pitchFamily="34" charset="0"/>
              </a:rPr>
              <a:t>e </a:t>
            </a:r>
            <a:r>
              <a:rPr lang="en-US" sz="1269" dirty="0">
                <a:latin typeface="Tw Cen MT" panose="020B0602020104020603" pitchFamily="34" charset="0"/>
              </a:rPr>
              <a:t>a</a:t>
            </a:r>
            <a:r>
              <a:rPr lang="en-BB" sz="1269" dirty="0">
                <a:latin typeface="Tw Cen MT" panose="020B0602020104020603" pitchFamily="34" charset="0"/>
              </a:rPr>
              <a:t>n</a:t>
            </a:r>
            <a:r>
              <a:rPr lang="en-US" sz="1269" dirty="0">
                <a:latin typeface="Tw Cen MT" panose="020B0602020104020603" pitchFamily="34" charset="0"/>
              </a:rPr>
              <a:t>d</a:t>
            </a:r>
            <a:r>
              <a:rPr lang="en-BB" sz="1269" dirty="0">
                <a:latin typeface="Tw Cen MT" panose="020B0602020104020603" pitchFamily="34" charset="0"/>
              </a:rPr>
              <a:t> </a:t>
            </a:r>
            <a:r>
              <a:rPr lang="en-US" sz="1269" dirty="0">
                <a:latin typeface="Tw Cen MT" panose="020B0602020104020603" pitchFamily="34" charset="0"/>
              </a:rPr>
              <a:t>p</a:t>
            </a:r>
            <a:r>
              <a:rPr lang="en-BB" sz="1269" dirty="0">
                <a:latin typeface="Tw Cen MT" panose="020B0602020104020603" pitchFamily="34" charset="0"/>
              </a:rPr>
              <a:t>r</a:t>
            </a:r>
            <a:r>
              <a:rPr lang="en-US" sz="1269" dirty="0">
                <a:latin typeface="Tw Cen MT" panose="020B0602020104020603" pitchFamily="34" charset="0"/>
              </a:rPr>
              <a:t>o</a:t>
            </a:r>
            <a:r>
              <a:rPr lang="en-BB" sz="1269" dirty="0">
                <a:latin typeface="Tw Cen MT" panose="020B0602020104020603" pitchFamily="34" charset="0"/>
              </a:rPr>
              <a:t>m</a:t>
            </a:r>
            <a:r>
              <a:rPr lang="en-US" sz="1269" dirty="0">
                <a:latin typeface="Tw Cen MT" panose="020B0602020104020603" pitchFamily="34" charset="0"/>
              </a:rPr>
              <a:t>o</a:t>
            </a:r>
            <a:r>
              <a:rPr lang="en-BB" sz="1269" dirty="0">
                <a:latin typeface="Tw Cen MT" panose="020B0602020104020603" pitchFamily="34" charset="0"/>
              </a:rPr>
              <a:t>t</a:t>
            </a:r>
            <a:r>
              <a:rPr lang="en-US" sz="1269" dirty="0">
                <a:latin typeface="Tw Cen MT" panose="020B0602020104020603" pitchFamily="34" charset="0"/>
              </a:rPr>
              <a:t>e</a:t>
            </a:r>
            <a:r>
              <a:rPr lang="en-BB" sz="1269" dirty="0">
                <a:latin typeface="Tw Cen MT" panose="020B0602020104020603" pitchFamily="34" charset="0"/>
              </a:rPr>
              <a:t> </a:t>
            </a:r>
            <a:r>
              <a:rPr lang="en-US" sz="1269" b="1" dirty="0">
                <a:latin typeface="Tw Cen MT" panose="020B0602020104020603" pitchFamily="34" charset="0"/>
              </a:rPr>
              <a:t>p</a:t>
            </a:r>
            <a:r>
              <a:rPr lang="en-BB" sz="1269" b="1" dirty="0">
                <a:latin typeface="Tw Cen MT" panose="020B0602020104020603" pitchFamily="34" charset="0"/>
              </a:rPr>
              <a:t>r</a:t>
            </a:r>
            <a:r>
              <a:rPr lang="en-US" sz="1269" b="1" dirty="0">
                <a:latin typeface="Tw Cen MT" panose="020B0602020104020603" pitchFamily="34" charset="0"/>
              </a:rPr>
              <a:t>i</a:t>
            </a:r>
            <a:r>
              <a:rPr lang="en-BB" sz="1269" b="1" dirty="0">
                <a:latin typeface="Tw Cen MT" panose="020B0602020104020603" pitchFamily="34" charset="0"/>
              </a:rPr>
              <a:t>n</a:t>
            </a:r>
            <a:r>
              <a:rPr lang="en-US" sz="1269" b="1" dirty="0">
                <a:latin typeface="Tw Cen MT" panose="020B0602020104020603" pitchFamily="34" charset="0"/>
              </a:rPr>
              <a:t>c</a:t>
            </a:r>
            <a:r>
              <a:rPr lang="en-BB" sz="1269" b="1" dirty="0">
                <a:latin typeface="Tw Cen MT" panose="020B0602020104020603" pitchFamily="34" charset="0"/>
              </a:rPr>
              <a:t>i</a:t>
            </a:r>
            <a:r>
              <a:rPr lang="en-US" sz="1269" b="1" dirty="0">
                <a:latin typeface="Tw Cen MT" panose="020B0602020104020603" pitchFamily="34" charset="0"/>
              </a:rPr>
              <a:t>p</a:t>
            </a:r>
            <a:r>
              <a:rPr lang="en-BB" sz="1269" b="1" dirty="0">
                <a:latin typeface="Tw Cen MT" panose="020B0602020104020603" pitchFamily="34" charset="0"/>
              </a:rPr>
              <a:t>l</a:t>
            </a:r>
            <a:r>
              <a:rPr lang="en-US" sz="1269" b="1" dirty="0">
                <a:latin typeface="Tw Cen MT" panose="020B0602020104020603" pitchFamily="34" charset="0"/>
              </a:rPr>
              <a:t>e</a:t>
            </a:r>
            <a:r>
              <a:rPr lang="en-BB" sz="1269" b="1" dirty="0">
                <a:latin typeface="Tw Cen MT" panose="020B0602020104020603" pitchFamily="34" charset="0"/>
              </a:rPr>
              <a:t>s</a:t>
            </a:r>
            <a:r>
              <a:rPr lang="en-BB" sz="1269" dirty="0">
                <a:latin typeface="Tw Cen MT" panose="020B0602020104020603" pitchFamily="34" charset="0"/>
              </a:rPr>
              <a:t> </a:t>
            </a:r>
            <a:r>
              <a:rPr lang="en-US" sz="1269" dirty="0">
                <a:latin typeface="Tw Cen MT" panose="020B0602020104020603" pitchFamily="34" charset="0"/>
              </a:rPr>
              <a:t>a</a:t>
            </a:r>
            <a:r>
              <a:rPr lang="en-BB" sz="1269" dirty="0">
                <a:latin typeface="Tw Cen MT" panose="020B0602020104020603" pitchFamily="34" charset="0"/>
              </a:rPr>
              <a:t>i</a:t>
            </a:r>
            <a:r>
              <a:rPr lang="en-US" sz="1269" dirty="0">
                <a:latin typeface="Tw Cen MT" panose="020B0602020104020603" pitchFamily="34" charset="0"/>
              </a:rPr>
              <a:t>m</a:t>
            </a:r>
            <a:r>
              <a:rPr lang="en-BB" sz="1269" dirty="0">
                <a:latin typeface="Tw Cen MT" panose="020B0602020104020603" pitchFamily="34" charset="0"/>
              </a:rPr>
              <a:t>e</a:t>
            </a:r>
            <a:r>
              <a:rPr lang="en-US" sz="1269" dirty="0">
                <a:latin typeface="Tw Cen MT" panose="020B0602020104020603" pitchFamily="34" charset="0"/>
              </a:rPr>
              <a:t>d</a:t>
            </a:r>
            <a:r>
              <a:rPr lang="en-BB" sz="1269" dirty="0">
                <a:latin typeface="Tw Cen MT" panose="020B0602020104020603" pitchFamily="34" charset="0"/>
              </a:rPr>
              <a:t> </a:t>
            </a:r>
            <a:r>
              <a:rPr lang="en-US" sz="1269" dirty="0">
                <a:latin typeface="Tw Cen MT" panose="020B0602020104020603" pitchFamily="34" charset="0"/>
              </a:rPr>
              <a:t>a</a:t>
            </a:r>
            <a:r>
              <a:rPr lang="en-BB" sz="1269" dirty="0">
                <a:latin typeface="Tw Cen MT" panose="020B0602020104020603" pitchFamily="34" charset="0"/>
              </a:rPr>
              <a:t>t </a:t>
            </a:r>
            <a:r>
              <a:rPr lang="en-US" sz="1269" dirty="0">
                <a:latin typeface="Tw Cen MT" panose="020B0602020104020603" pitchFamily="34" charset="0"/>
              </a:rPr>
              <a:t>m</a:t>
            </a:r>
            <a:r>
              <a:rPr lang="en-BB" sz="1269" dirty="0">
                <a:latin typeface="Tw Cen MT" panose="020B0602020104020603" pitchFamily="34" charset="0"/>
              </a:rPr>
              <a:t>aximizing </a:t>
            </a:r>
            <a:r>
              <a:rPr lang="en-US" sz="1269" dirty="0">
                <a:latin typeface="Tw Cen MT" panose="020B0602020104020603" pitchFamily="34" charset="0"/>
              </a:rPr>
              <a:t>t</a:t>
            </a:r>
            <a:r>
              <a:rPr lang="en-BB" sz="1269" dirty="0">
                <a:latin typeface="Tw Cen MT" panose="020B0602020104020603" pitchFamily="34" charset="0"/>
              </a:rPr>
              <a:t>h</a:t>
            </a:r>
            <a:r>
              <a:rPr lang="en-US" sz="1269" dirty="0">
                <a:latin typeface="Tw Cen MT" panose="020B0602020104020603" pitchFamily="34" charset="0"/>
              </a:rPr>
              <a:t>e</a:t>
            </a:r>
            <a:r>
              <a:rPr lang="en-BB" sz="1269" dirty="0">
                <a:latin typeface="Tw Cen MT" panose="020B0602020104020603" pitchFamily="34" charset="0"/>
              </a:rPr>
              <a:t> </a:t>
            </a:r>
            <a:r>
              <a:rPr lang="en-US" sz="1269" dirty="0">
                <a:latin typeface="Tw Cen MT" panose="020B0602020104020603" pitchFamily="34" charset="0"/>
              </a:rPr>
              <a:t>b</a:t>
            </a:r>
            <a:r>
              <a:rPr lang="en-BB" sz="1269" dirty="0">
                <a:latin typeface="Tw Cen MT" panose="020B0602020104020603" pitchFamily="34" charset="0"/>
              </a:rPr>
              <a:t>e</a:t>
            </a:r>
            <a:r>
              <a:rPr lang="en-US" sz="1269" dirty="0">
                <a:latin typeface="Tw Cen MT" panose="020B0602020104020603" pitchFamily="34" charset="0"/>
              </a:rPr>
              <a:t>n</a:t>
            </a:r>
            <a:r>
              <a:rPr lang="en-BB" sz="1269" dirty="0">
                <a:latin typeface="Tw Cen MT" panose="020B0602020104020603" pitchFamily="34" charset="0"/>
              </a:rPr>
              <a:t>e</a:t>
            </a:r>
            <a:r>
              <a:rPr lang="en-US" sz="1269" dirty="0">
                <a:latin typeface="Tw Cen MT" panose="020B0602020104020603" pitchFamily="34" charset="0"/>
              </a:rPr>
              <a:t>f</a:t>
            </a:r>
            <a:r>
              <a:rPr lang="en-BB" sz="1269" dirty="0">
                <a:latin typeface="Tw Cen MT" panose="020B0602020104020603" pitchFamily="34" charset="0"/>
              </a:rPr>
              <a:t>i</a:t>
            </a:r>
            <a:r>
              <a:rPr lang="en-US" sz="1269" dirty="0">
                <a:latin typeface="Tw Cen MT" panose="020B0602020104020603" pitchFamily="34" charset="0"/>
              </a:rPr>
              <a:t>t</a:t>
            </a:r>
            <a:r>
              <a:rPr lang="en-BB" sz="1269" dirty="0">
                <a:latin typeface="Tw Cen MT" panose="020B0602020104020603" pitchFamily="34" charset="0"/>
              </a:rPr>
              <a:t>s </a:t>
            </a:r>
            <a:r>
              <a:rPr lang="en-US" sz="1269" dirty="0">
                <a:latin typeface="Tw Cen MT" panose="020B0602020104020603" pitchFamily="34" charset="0"/>
              </a:rPr>
              <a:t>o</a:t>
            </a:r>
            <a:r>
              <a:rPr lang="en-BB" sz="1269" dirty="0">
                <a:latin typeface="Tw Cen MT" panose="020B0602020104020603" pitchFamily="34" charset="0"/>
              </a:rPr>
              <a:t>f </a:t>
            </a:r>
            <a:r>
              <a:rPr lang="en-US" sz="1269" dirty="0">
                <a:latin typeface="Tw Cen MT" panose="020B0602020104020603" pitchFamily="34" charset="0"/>
              </a:rPr>
              <a:t>a</a:t>
            </a:r>
            <a:r>
              <a:rPr lang="en-BB" sz="1269" dirty="0">
                <a:latin typeface="Tw Cen MT" panose="020B0602020104020603" pitchFamily="34" charset="0"/>
              </a:rPr>
              <a:t>n </a:t>
            </a:r>
            <a:r>
              <a:rPr lang="en-US" sz="1269" dirty="0">
                <a:latin typeface="Tw Cen MT" panose="020B0602020104020603" pitchFamily="34" charset="0"/>
              </a:rPr>
              <a:t>i</a:t>
            </a:r>
            <a:r>
              <a:rPr lang="en-BB" sz="1269" dirty="0">
                <a:latin typeface="Tw Cen MT" panose="020B0602020104020603" pitchFamily="34" charset="0"/>
              </a:rPr>
              <a:t>n</a:t>
            </a:r>
            <a:r>
              <a:rPr lang="en-US" sz="1269" dirty="0">
                <a:latin typeface="Tw Cen MT" panose="020B0602020104020603" pitchFamily="34" charset="0"/>
              </a:rPr>
              <a:t>c</a:t>
            </a:r>
            <a:r>
              <a:rPr lang="en-BB" sz="1269" dirty="0">
                <a:latin typeface="Tw Cen MT" panose="020B0602020104020603" pitchFamily="34" charset="0"/>
              </a:rPr>
              <a:t>l</a:t>
            </a:r>
            <a:r>
              <a:rPr lang="en-US" sz="1269" dirty="0">
                <a:latin typeface="Tw Cen MT" panose="020B0602020104020603" pitchFamily="34" charset="0"/>
              </a:rPr>
              <a:t>u</a:t>
            </a:r>
            <a:r>
              <a:rPr lang="en-BB" sz="1269" dirty="0">
                <a:latin typeface="Tw Cen MT" panose="020B0602020104020603" pitchFamily="34" charset="0"/>
              </a:rPr>
              <a:t>s</a:t>
            </a:r>
            <a:r>
              <a:rPr lang="en-US" sz="1269" dirty="0">
                <a:latin typeface="Tw Cen MT" panose="020B0602020104020603" pitchFamily="34" charset="0"/>
              </a:rPr>
              <a:t>i</a:t>
            </a:r>
            <a:r>
              <a:rPr lang="en-BB" sz="1269" dirty="0">
                <a:latin typeface="Tw Cen MT" panose="020B0602020104020603" pitchFamily="34" charset="0"/>
              </a:rPr>
              <a:t>v</a:t>
            </a:r>
            <a:r>
              <a:rPr lang="en-US" sz="1269" dirty="0">
                <a:latin typeface="Tw Cen MT" panose="020B0602020104020603" pitchFamily="34" charset="0"/>
              </a:rPr>
              <a:t>e</a:t>
            </a:r>
            <a:r>
              <a:rPr lang="en-BB" sz="1269" dirty="0">
                <a:latin typeface="Tw Cen MT" panose="020B0602020104020603" pitchFamily="34" charset="0"/>
              </a:rPr>
              <a:t> </a:t>
            </a:r>
            <a:r>
              <a:rPr lang="en-US" sz="1269" dirty="0">
                <a:latin typeface="Tw Cen MT" panose="020B0602020104020603" pitchFamily="34" charset="0"/>
              </a:rPr>
              <a:t>a</a:t>
            </a:r>
            <a:r>
              <a:rPr lang="en-BB" sz="1269" dirty="0">
                <a:latin typeface="Tw Cen MT" panose="020B0602020104020603" pitchFamily="34" charset="0"/>
              </a:rPr>
              <a:t>p</a:t>
            </a:r>
            <a:r>
              <a:rPr lang="en-US" sz="1269" dirty="0">
                <a:latin typeface="Tw Cen MT" panose="020B0602020104020603" pitchFamily="34" charset="0"/>
              </a:rPr>
              <a:t>p</a:t>
            </a:r>
            <a:r>
              <a:rPr lang="en-BB" sz="1269" dirty="0">
                <a:latin typeface="Tw Cen MT" panose="020B0602020104020603" pitchFamily="34" charset="0"/>
              </a:rPr>
              <a:t>r</a:t>
            </a:r>
            <a:r>
              <a:rPr lang="en-US" sz="1269" dirty="0">
                <a:latin typeface="Tw Cen MT" panose="020B0602020104020603" pitchFamily="34" charset="0"/>
              </a:rPr>
              <a:t>o</a:t>
            </a:r>
            <a:r>
              <a:rPr lang="en-BB" sz="1269" dirty="0">
                <a:latin typeface="Tw Cen MT" panose="020B0602020104020603" pitchFamily="34" charset="0"/>
              </a:rPr>
              <a:t>a</a:t>
            </a:r>
            <a:r>
              <a:rPr lang="en-US" sz="1269" dirty="0">
                <a:latin typeface="Tw Cen MT" panose="020B0602020104020603" pitchFamily="34" charset="0"/>
              </a:rPr>
              <a:t>c</a:t>
            </a:r>
            <a:r>
              <a:rPr lang="en-BB" sz="1269" dirty="0">
                <a:latin typeface="Tw Cen MT" panose="020B0602020104020603" pitchFamily="34" charset="0"/>
              </a:rPr>
              <a:t>h</a:t>
            </a:r>
          </a:p>
          <a:p>
            <a:pPr marL="134769" indent="-134769">
              <a:buFont typeface="Wingdings" panose="05000000000000000000" pitchFamily="2" charset="2"/>
              <a:buChar char="§"/>
            </a:pPr>
            <a:r>
              <a:rPr lang="en-US" sz="1269" dirty="0">
                <a:latin typeface="Tw Cen MT" panose="020B0602020104020603" pitchFamily="34" charset="0"/>
              </a:rPr>
              <a:t>I</a:t>
            </a:r>
            <a:r>
              <a:rPr lang="en-BB" sz="1269" dirty="0">
                <a:latin typeface="Tw Cen MT" panose="020B0602020104020603" pitchFamily="34" charset="0"/>
              </a:rPr>
              <a:t>n</a:t>
            </a:r>
            <a:r>
              <a:rPr lang="en-US" sz="1269" dirty="0">
                <a:latin typeface="Tw Cen MT" panose="020B0602020104020603" pitchFamily="34" charset="0"/>
              </a:rPr>
              <a:t>f</a:t>
            </a:r>
            <a:r>
              <a:rPr lang="en-BB" sz="1269" dirty="0">
                <a:latin typeface="Tw Cen MT" panose="020B0602020104020603" pitchFamily="34" charset="0"/>
              </a:rPr>
              <a:t>o</a:t>
            </a:r>
            <a:r>
              <a:rPr lang="en-US" sz="1269" dirty="0">
                <a:latin typeface="Tw Cen MT" panose="020B0602020104020603" pitchFamily="34" charset="0"/>
              </a:rPr>
              <a:t>r</a:t>
            </a:r>
            <a:r>
              <a:rPr lang="en-BB" sz="1269" dirty="0">
                <a:latin typeface="Tw Cen MT" panose="020B0602020104020603" pitchFamily="34" charset="0"/>
              </a:rPr>
              <a:t>m </a:t>
            </a:r>
            <a:r>
              <a:rPr lang="en-US" sz="1269" dirty="0">
                <a:latin typeface="Tw Cen MT" panose="020B0602020104020603" pitchFamily="34" charset="0"/>
              </a:rPr>
              <a:t>a</a:t>
            </a:r>
            <a:r>
              <a:rPr lang="en-BB" sz="1269" dirty="0">
                <a:latin typeface="Tw Cen MT" panose="020B0602020104020603" pitchFamily="34" charset="0"/>
              </a:rPr>
              <a:t>n</a:t>
            </a:r>
            <a:r>
              <a:rPr lang="en-US" sz="1269" dirty="0">
                <a:latin typeface="Tw Cen MT" panose="020B0602020104020603" pitchFamily="34" charset="0"/>
              </a:rPr>
              <a:t>d</a:t>
            </a:r>
            <a:r>
              <a:rPr lang="en-BB" sz="1269" dirty="0">
                <a:latin typeface="Tw Cen MT" panose="020B0602020104020603" pitchFamily="34" charset="0"/>
              </a:rPr>
              <a:t> </a:t>
            </a:r>
            <a:r>
              <a:rPr lang="en-US" sz="1269" dirty="0">
                <a:latin typeface="Tw Cen MT" panose="020B0602020104020603" pitchFamily="34" charset="0"/>
              </a:rPr>
              <a:t>f</a:t>
            </a:r>
            <a:r>
              <a:rPr lang="en-BB" sz="1269" dirty="0">
                <a:latin typeface="Tw Cen MT" panose="020B0602020104020603" pitchFamily="34" charset="0"/>
              </a:rPr>
              <a:t>acilitate </a:t>
            </a:r>
            <a:r>
              <a:rPr lang="en-BB" sz="1269" b="1" dirty="0">
                <a:latin typeface="Tw Cen MT" panose="020B0602020104020603" pitchFamily="34" charset="0"/>
              </a:rPr>
              <a:t>action </a:t>
            </a:r>
            <a:r>
              <a:rPr lang="en-US" sz="1269" b="1" dirty="0">
                <a:latin typeface="Tw Cen MT" panose="020B0602020104020603" pitchFamily="34" charset="0"/>
              </a:rPr>
              <a:t>t</a:t>
            </a:r>
            <a:r>
              <a:rPr lang="en-BB" sz="1269" b="1" dirty="0">
                <a:latin typeface="Tw Cen MT" panose="020B0602020104020603" pitchFamily="34" charset="0"/>
              </a:rPr>
              <a:t>o play </a:t>
            </a:r>
            <a:r>
              <a:rPr lang="en-US" sz="1269" b="1" dirty="0">
                <a:latin typeface="Tw Cen MT" panose="020B0602020104020603" pitchFamily="34" charset="0"/>
              </a:rPr>
              <a:t>e</a:t>
            </a:r>
            <a:r>
              <a:rPr lang="en-BB" sz="1269" b="1" dirty="0">
                <a:latin typeface="Tw Cen MT" panose="020B0602020104020603" pitchFamily="34" charset="0"/>
              </a:rPr>
              <a:t>v</a:t>
            </a:r>
            <a:r>
              <a:rPr lang="en-US" sz="1269" b="1" dirty="0">
                <a:latin typeface="Tw Cen MT" panose="020B0602020104020603" pitchFamily="34" charset="0"/>
              </a:rPr>
              <a:t>o</a:t>
            </a:r>
            <a:r>
              <a:rPr lang="en-BB" sz="1269" b="1" dirty="0">
                <a:latin typeface="Tw Cen MT" panose="020B0602020104020603" pitchFamily="34" charset="0"/>
              </a:rPr>
              <a:t>l</a:t>
            </a:r>
            <a:r>
              <a:rPr lang="en-US" sz="1269" b="1" dirty="0">
                <a:latin typeface="Tw Cen MT" panose="020B0602020104020603" pitchFamily="34" charset="0"/>
              </a:rPr>
              <a:t>v</a:t>
            </a:r>
            <a:r>
              <a:rPr lang="en-BB" sz="1269" b="1" dirty="0">
                <a:latin typeface="Tw Cen MT" panose="020B0602020104020603" pitchFamily="34" charset="0"/>
              </a:rPr>
              <a:t>i</a:t>
            </a:r>
            <a:r>
              <a:rPr lang="en-US" sz="1269" b="1" dirty="0">
                <a:latin typeface="Tw Cen MT" panose="020B0602020104020603" pitchFamily="34" charset="0"/>
              </a:rPr>
              <a:t>n</a:t>
            </a:r>
            <a:r>
              <a:rPr lang="en-BB" sz="1269" b="1" dirty="0">
                <a:latin typeface="Tw Cen MT" panose="020B0602020104020603" pitchFamily="34" charset="0"/>
              </a:rPr>
              <a:t>g </a:t>
            </a:r>
            <a:r>
              <a:rPr lang="en-US" sz="1269" b="1" dirty="0">
                <a:latin typeface="Tw Cen MT" panose="020B0602020104020603" pitchFamily="34" charset="0"/>
              </a:rPr>
              <a:t>r</a:t>
            </a:r>
            <a:r>
              <a:rPr lang="en-BB" sz="1269" b="1" dirty="0">
                <a:latin typeface="Tw Cen MT" panose="020B0602020104020603" pitchFamily="34" charset="0"/>
              </a:rPr>
              <a:t>o</a:t>
            </a:r>
            <a:r>
              <a:rPr lang="en-US" sz="1269" b="1" dirty="0">
                <a:latin typeface="Tw Cen MT" panose="020B0602020104020603" pitchFamily="34" charset="0"/>
              </a:rPr>
              <a:t>l</a:t>
            </a:r>
            <a:r>
              <a:rPr lang="en-BB" sz="1269" b="1" dirty="0">
                <a:latin typeface="Tw Cen MT" panose="020B0602020104020603" pitchFamily="34" charset="0"/>
              </a:rPr>
              <a:t>e</a:t>
            </a:r>
            <a:r>
              <a:rPr lang="en-US" sz="1269" b="1" dirty="0">
                <a:latin typeface="Tw Cen MT" panose="020B0602020104020603" pitchFamily="34" charset="0"/>
              </a:rPr>
              <a:t>s</a:t>
            </a:r>
            <a:r>
              <a:rPr lang="en-BB" sz="1269" dirty="0">
                <a:latin typeface="Tw Cen MT" panose="020B0602020104020603" pitchFamily="34" charset="0"/>
              </a:rPr>
              <a:t> </a:t>
            </a:r>
            <a:r>
              <a:rPr lang="en-US" sz="1269" dirty="0">
                <a:latin typeface="Tw Cen MT" panose="020B0602020104020603" pitchFamily="34" charset="0"/>
              </a:rPr>
              <a:t>a</a:t>
            </a:r>
            <a:r>
              <a:rPr lang="en-BB" sz="1269" dirty="0">
                <a:latin typeface="Tw Cen MT" panose="020B0602020104020603" pitchFamily="34" charset="0"/>
              </a:rPr>
              <a:t>t </a:t>
            </a:r>
            <a:r>
              <a:rPr lang="en-US" sz="1269" dirty="0">
                <a:latin typeface="Tw Cen MT" panose="020B0602020104020603" pitchFamily="34" charset="0"/>
              </a:rPr>
              <a:t>a</a:t>
            </a:r>
            <a:r>
              <a:rPr lang="en-BB" sz="1269" dirty="0">
                <a:latin typeface="Tw Cen MT" panose="020B0602020104020603" pitchFamily="34" charset="0"/>
              </a:rPr>
              <a:t>l</a:t>
            </a:r>
            <a:r>
              <a:rPr lang="en-US" sz="1269" dirty="0">
                <a:latin typeface="Tw Cen MT" panose="020B0602020104020603" pitchFamily="34" charset="0"/>
              </a:rPr>
              <a:t>l</a:t>
            </a:r>
            <a:r>
              <a:rPr lang="en-BB" sz="1269" dirty="0">
                <a:latin typeface="Tw Cen MT" panose="020B0602020104020603" pitchFamily="34" charset="0"/>
              </a:rPr>
              <a:t> </a:t>
            </a:r>
            <a:r>
              <a:rPr lang="en-US" sz="1269" dirty="0">
                <a:latin typeface="Tw Cen MT" panose="020B0602020104020603" pitchFamily="34" charset="0"/>
              </a:rPr>
              <a:t>l</a:t>
            </a:r>
            <a:r>
              <a:rPr lang="en-BB" sz="1269" dirty="0">
                <a:latin typeface="Tw Cen MT" panose="020B0602020104020603" pitchFamily="34" charset="0"/>
              </a:rPr>
              <a:t>e</a:t>
            </a:r>
            <a:r>
              <a:rPr lang="en-US" sz="1269" dirty="0">
                <a:latin typeface="Tw Cen MT" panose="020B0602020104020603" pitchFamily="34" charset="0"/>
              </a:rPr>
              <a:t>v</a:t>
            </a:r>
            <a:r>
              <a:rPr lang="en-BB" sz="1269" dirty="0">
                <a:latin typeface="Tw Cen MT" panose="020B0602020104020603" pitchFamily="34" charset="0"/>
              </a:rPr>
              <a:t>e</a:t>
            </a:r>
            <a:r>
              <a:rPr lang="en-US" sz="1269" dirty="0">
                <a:latin typeface="Tw Cen MT" panose="020B0602020104020603" pitchFamily="34" charset="0"/>
              </a:rPr>
              <a:t>l</a:t>
            </a:r>
            <a:r>
              <a:rPr lang="en-BB" sz="1269" dirty="0">
                <a:latin typeface="Tw Cen MT" panose="020B0602020104020603" pitchFamily="34" charset="0"/>
              </a:rPr>
              <a:t>s</a:t>
            </a:r>
            <a:endParaRPr lang="en-US" sz="1269" dirty="0">
              <a:latin typeface="Tw Cen MT" panose="020B0602020104020603" pitchFamily="34" charset="0"/>
            </a:endParaRPr>
          </a:p>
        </p:txBody>
      </p:sp>
      <p:sp>
        <p:nvSpPr>
          <p:cNvPr id="71" name="Callout: Bent Line 70">
            <a:extLst>
              <a:ext uri="{FF2B5EF4-FFF2-40B4-BE49-F238E27FC236}">
                <a16:creationId xmlns:a16="http://schemas.microsoft.com/office/drawing/2014/main" id="{673304AA-1447-4299-B63C-7DA90C043108}"/>
              </a:ext>
            </a:extLst>
          </p:cNvPr>
          <p:cNvSpPr/>
          <p:nvPr/>
        </p:nvSpPr>
        <p:spPr>
          <a:xfrm>
            <a:off x="5763956" y="2373173"/>
            <a:ext cx="2211322" cy="482953"/>
          </a:xfrm>
          <a:prstGeom prst="borderCallout2">
            <a:avLst>
              <a:gd name="adj1" fmla="val 18750"/>
              <a:gd name="adj2" fmla="val -8333"/>
              <a:gd name="adj3" fmla="val 18750"/>
              <a:gd name="adj4" fmla="val -16667"/>
              <a:gd name="adj5" fmla="val 145756"/>
              <a:gd name="adj6" fmla="val -63509"/>
            </a:avLst>
          </a:prstGeom>
          <a:solidFill>
            <a:schemeClr val="bg1"/>
          </a:solidFill>
          <a:ln>
            <a:solidFill>
              <a:srgbClr val="00B050"/>
            </a:solidFill>
          </a:ln>
        </p:spPr>
        <p:txBody>
          <a:bodyPr wrap="square" rtlCol="0">
            <a:spAutoFit/>
          </a:bodyPr>
          <a:lstStyle/>
          <a:p>
            <a:pPr marL="134769" indent="-134769">
              <a:buFont typeface="Wingdings" panose="05000000000000000000" pitchFamily="2" charset="2"/>
              <a:buChar char="§"/>
            </a:pPr>
            <a:r>
              <a:rPr lang="en-BB" sz="1269" dirty="0">
                <a:latin typeface="Tw Cen MT" panose="020B0602020104020603" pitchFamily="34" charset="0"/>
              </a:rPr>
              <a:t>Out</a:t>
            </a:r>
            <a:r>
              <a:rPr lang="en-US" sz="1269" dirty="0">
                <a:latin typeface="Tw Cen MT" panose="020B0602020104020603" pitchFamily="34" charset="0"/>
              </a:rPr>
              <a:t>lines a clear policy direction</a:t>
            </a:r>
            <a:endParaRPr lang="en-BB" sz="1269" dirty="0">
              <a:latin typeface="Tw Cen MT" panose="020B0602020104020603" pitchFamily="34" charset="0"/>
            </a:endParaRPr>
          </a:p>
        </p:txBody>
      </p:sp>
      <p:sp>
        <p:nvSpPr>
          <p:cNvPr id="2" name="Speech Bubble: Rectangle with Corners Rounded 1">
            <a:extLst>
              <a:ext uri="{FF2B5EF4-FFF2-40B4-BE49-F238E27FC236}">
                <a16:creationId xmlns:a16="http://schemas.microsoft.com/office/drawing/2014/main" id="{6056C3BF-BB9A-4AF3-919B-158C04A3E987}"/>
              </a:ext>
            </a:extLst>
          </p:cNvPr>
          <p:cNvSpPr/>
          <p:nvPr/>
        </p:nvSpPr>
        <p:spPr>
          <a:xfrm>
            <a:off x="619312" y="3392489"/>
            <a:ext cx="1980210" cy="1643526"/>
          </a:xfrm>
          <a:prstGeom prst="wedgeRoundRectCallout">
            <a:avLst>
              <a:gd name="adj1" fmla="val 64741"/>
              <a:gd name="adj2" fmla="val 34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428" b="1" dirty="0">
                <a:solidFill>
                  <a:schemeClr val="tx1">
                    <a:lumMod val="65000"/>
                    <a:lumOff val="35000"/>
                  </a:schemeClr>
                </a:solidFill>
                <a:latin typeface="Tw Cen MT" panose="020B0602020104020603" pitchFamily="34" charset="0"/>
              </a:rPr>
              <a:t>And </a:t>
            </a:r>
            <a:r>
              <a:rPr lang="en-US" sz="1428" dirty="0">
                <a:solidFill>
                  <a:schemeClr val="tx1">
                    <a:lumMod val="65000"/>
                    <a:lumOff val="35000"/>
                  </a:schemeClr>
                </a:solidFill>
                <a:latin typeface="Tw Cen MT" panose="020B0602020104020603" pitchFamily="34" charset="0"/>
              </a:rPr>
              <a:t>WMO Unified Data Policy Annex 3 </a:t>
            </a:r>
            <a:r>
              <a:rPr lang="en-US" sz="1428" b="1" dirty="0">
                <a:solidFill>
                  <a:schemeClr val="tx1">
                    <a:lumMod val="65000"/>
                    <a:lumOff val="35000"/>
                  </a:schemeClr>
                </a:solidFill>
                <a:latin typeface="Tw Cen MT" panose="020B0602020104020603" pitchFamily="34" charset="0"/>
              </a:rPr>
              <a:t>Guidelines on the application of data policy in PPE </a:t>
            </a:r>
            <a:r>
              <a:rPr lang="en-US" sz="1428" dirty="0">
                <a:solidFill>
                  <a:schemeClr val="tx1">
                    <a:lumMod val="65000"/>
                    <a:lumOff val="35000"/>
                  </a:schemeClr>
                </a:solidFill>
                <a:latin typeface="Tw Cen MT" panose="020B0602020104020603" pitchFamily="34" charset="0"/>
              </a:rPr>
              <a:t>adopted in 2021</a:t>
            </a:r>
            <a:endParaRPr lang="en-US" sz="1428" dirty="0">
              <a:latin typeface="Tw Cen MT" panose="020B0602020104020603" pitchFamily="34" charset="0"/>
            </a:endParaRPr>
          </a:p>
        </p:txBody>
      </p:sp>
      <p:sp>
        <p:nvSpPr>
          <p:cNvPr id="11" name="Slide Number Placeholder 5">
            <a:extLst>
              <a:ext uri="{FF2B5EF4-FFF2-40B4-BE49-F238E27FC236}">
                <a16:creationId xmlns:a16="http://schemas.microsoft.com/office/drawing/2014/main" id="{F97299AB-B7FF-1F86-F11B-1D6606A281F0}"/>
              </a:ext>
            </a:extLst>
          </p:cNvPr>
          <p:cNvSpPr>
            <a:spLocks noGrp="1"/>
          </p:cNvSpPr>
          <p:nvPr>
            <p:ph type="sldNum" sz="quarter" idx="12"/>
          </p:nvPr>
        </p:nvSpPr>
        <p:spPr>
          <a:xfrm>
            <a:off x="6831301" y="5949878"/>
            <a:ext cx="2176343" cy="289675"/>
          </a:xfrm>
        </p:spPr>
        <p:txBody>
          <a:bodyPr/>
          <a:lstStyle/>
          <a:p>
            <a:fld id="{B9BEF6AE-41F2-41F6-B20B-B93113D88125}" type="slidenum">
              <a:rPr lang="en-US" sz="2222" smtClean="0">
                <a:latin typeface="+mj-lt"/>
              </a:rPr>
              <a:t>30</a:t>
            </a:fld>
            <a:endParaRPr lang="en-US" sz="2222" dirty="0">
              <a:latin typeface="+mj-lt"/>
            </a:endParaRPr>
          </a:p>
        </p:txBody>
      </p:sp>
    </p:spTree>
    <p:extLst>
      <p:ext uri="{BB962C8B-B14F-4D97-AF65-F5344CB8AC3E}">
        <p14:creationId xmlns:p14="http://schemas.microsoft.com/office/powerpoint/2010/main" val="4250774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2D2AE1-E4BB-4D5C-92DF-939F7E8E8F78}"/>
              </a:ext>
            </a:extLst>
          </p:cNvPr>
          <p:cNvSpPr/>
          <p:nvPr/>
        </p:nvSpPr>
        <p:spPr>
          <a:xfrm>
            <a:off x="1319791" y="2002490"/>
            <a:ext cx="4234177" cy="4000069"/>
          </a:xfrm>
          <a:prstGeom prst="rect">
            <a:avLst/>
          </a:prstGeom>
        </p:spPr>
        <p:txBody>
          <a:bodyPr wrap="square">
            <a:spAutoFit/>
          </a:bodyPr>
          <a:lstStyle/>
          <a:p>
            <a:pPr marL="272057" indent="-272057">
              <a:buFont typeface="Arial" panose="020B0604020202020204" pitchFamily="34" charset="0"/>
              <a:buChar char="•"/>
            </a:pPr>
            <a:r>
              <a:rPr lang="en-US" sz="1587" dirty="0">
                <a:latin typeface="Tw Cen MT" panose="020B0602020104020603" pitchFamily="34" charset="0"/>
              </a:rPr>
              <a:t>Following the adoption of the </a:t>
            </a:r>
            <a:r>
              <a:rPr lang="en-US" sz="1587" dirty="0">
                <a:latin typeface="Tw Cen MT" panose="020B0602020104020603" pitchFamily="34" charset="0"/>
                <a:hlinkClick r:id="rId3"/>
              </a:rPr>
              <a:t>Geneva Declaration – 2019</a:t>
            </a:r>
            <a:r>
              <a:rPr lang="en-US" sz="1587" i="1" dirty="0">
                <a:latin typeface="Tw Cen MT" panose="020B0602020104020603" pitchFamily="34" charset="0"/>
              </a:rPr>
              <a:t>,</a:t>
            </a:r>
            <a:r>
              <a:rPr lang="en-US" sz="1587" dirty="0">
                <a:latin typeface="Tw Cen MT" panose="020B0602020104020603" pitchFamily="34" charset="0"/>
              </a:rPr>
              <a:t> there was </a:t>
            </a:r>
            <a:r>
              <a:rPr lang="en-US" sz="1587" u="sng" dirty="0">
                <a:latin typeface="Tw Cen MT" panose="020B0602020104020603" pitchFamily="34" charset="0"/>
              </a:rPr>
              <a:t>an apparent need for guidance to Members on enabling and establishing successful PPE</a:t>
            </a:r>
            <a:r>
              <a:rPr lang="en-US" sz="1587" dirty="0">
                <a:latin typeface="Tw Cen MT" panose="020B0602020104020603" pitchFamily="34" charset="0"/>
              </a:rPr>
              <a:t>.</a:t>
            </a:r>
          </a:p>
          <a:p>
            <a:pPr marL="272057" indent="-272057">
              <a:buFont typeface="Arial" panose="020B0604020202020204" pitchFamily="34" charset="0"/>
              <a:buChar char="•"/>
            </a:pPr>
            <a:r>
              <a:rPr lang="en-US" sz="1587" u="sng" dirty="0">
                <a:latin typeface="Tw Cen MT" panose="020B0602020104020603" pitchFamily="34" charset="0"/>
              </a:rPr>
              <a:t>The Guidelines were published as a response to this need</a:t>
            </a:r>
            <a:r>
              <a:rPr lang="en-US" sz="1587" dirty="0">
                <a:latin typeface="Tw Cen MT" panose="020B0602020104020603" pitchFamily="34" charset="0"/>
              </a:rPr>
              <a:t> and are aimed </a:t>
            </a:r>
            <a:r>
              <a:rPr lang="en-US" sz="1587" u="sng" dirty="0">
                <a:latin typeface="Tw Cen MT" panose="020B0602020104020603" pitchFamily="34" charset="0"/>
              </a:rPr>
              <a:t>to inform and facilitate</a:t>
            </a:r>
            <a:r>
              <a:rPr lang="en-US" sz="1587" dirty="0">
                <a:latin typeface="Tw Cen MT" panose="020B0602020104020603" pitchFamily="34" charset="0"/>
              </a:rPr>
              <a:t> global, regional and national </a:t>
            </a:r>
            <a:r>
              <a:rPr lang="en-US" sz="1587" u="sng" dirty="0">
                <a:latin typeface="Tw Cen MT" panose="020B0602020104020603" pitchFamily="34" charset="0"/>
              </a:rPr>
              <a:t>actions towards proactive engagement</a:t>
            </a:r>
            <a:r>
              <a:rPr lang="en-US" sz="1587" dirty="0">
                <a:latin typeface="Tw Cen MT" panose="020B0602020104020603" pitchFamily="34" charset="0"/>
              </a:rPr>
              <a:t> between the stakeholders from public, private and academic sectors, which would result in better service to Members’ governments, economy and citizens. </a:t>
            </a:r>
          </a:p>
          <a:p>
            <a:pPr marL="272057" indent="-272057">
              <a:buFont typeface="Arial" panose="020B0604020202020204" pitchFamily="34" charset="0"/>
              <a:buChar char="•"/>
            </a:pPr>
            <a:r>
              <a:rPr lang="en-US" sz="1587" dirty="0">
                <a:latin typeface="Tw Cen MT" panose="020B0602020104020603" pitchFamily="34" charset="0"/>
              </a:rPr>
              <a:t>The Guidelines </a:t>
            </a:r>
            <a:r>
              <a:rPr lang="en-US" sz="1587" u="sng" dirty="0">
                <a:latin typeface="Tw Cen MT" panose="020B0602020104020603" pitchFamily="34" charset="0"/>
              </a:rPr>
              <a:t>outline and promote principles</a:t>
            </a:r>
            <a:r>
              <a:rPr lang="en-US" sz="1587" dirty="0">
                <a:latin typeface="Tw Cen MT" panose="020B0602020104020603" pitchFamily="34" charset="0"/>
              </a:rPr>
              <a:t> aimed at maximizing the benefits of an inclusive weather and climate enterprise approach.  </a:t>
            </a:r>
            <a:endParaRPr lang="LID4096" sz="1428" dirty="0">
              <a:latin typeface="Tw Cen MT" panose="020B0602020104020603" pitchFamily="34" charset="0"/>
            </a:endParaRPr>
          </a:p>
        </p:txBody>
      </p:sp>
      <p:pic>
        <p:nvPicPr>
          <p:cNvPr id="8" name="Picture 7" descr="A picture containing chart&#10;&#10;Description automatically generated">
            <a:extLst>
              <a:ext uri="{FF2B5EF4-FFF2-40B4-BE49-F238E27FC236}">
                <a16:creationId xmlns:a16="http://schemas.microsoft.com/office/drawing/2014/main" id="{F93B6DD0-7AE3-4A30-AC0E-7DE6A93CBD12}"/>
              </a:ext>
            </a:extLst>
          </p:cNvPr>
          <p:cNvPicPr>
            <a:picLocks noChangeAspect="1"/>
          </p:cNvPicPr>
          <p:nvPr/>
        </p:nvPicPr>
        <p:blipFill>
          <a:blip r:embed="rId4"/>
          <a:stretch>
            <a:fillRect/>
          </a:stretch>
        </p:blipFill>
        <p:spPr>
          <a:xfrm>
            <a:off x="5880643" y="1977470"/>
            <a:ext cx="2083390" cy="3008324"/>
          </a:xfrm>
          <a:prstGeom prst="rect">
            <a:avLst/>
          </a:prstGeom>
        </p:spPr>
      </p:pic>
      <p:sp>
        <p:nvSpPr>
          <p:cNvPr id="9" name="Title 1">
            <a:extLst>
              <a:ext uri="{FF2B5EF4-FFF2-40B4-BE49-F238E27FC236}">
                <a16:creationId xmlns:a16="http://schemas.microsoft.com/office/drawing/2014/main" id="{57F92153-9CB3-485A-B885-96FC4DBABCC4}"/>
              </a:ext>
            </a:extLst>
          </p:cNvPr>
          <p:cNvSpPr txBox="1">
            <a:spLocks/>
          </p:cNvSpPr>
          <p:nvPr/>
        </p:nvSpPr>
        <p:spPr>
          <a:xfrm>
            <a:off x="938815" y="907008"/>
            <a:ext cx="7795008" cy="952292"/>
          </a:xfrm>
          <a:prstGeom prst="rect">
            <a:avLst/>
          </a:prstGeom>
        </p:spPr>
        <p:txBody>
          <a:bodyPr vert="horz" lIns="72545" tIns="36272" rIns="72545" bIns="36272"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78" dirty="0">
                <a:solidFill>
                  <a:srgbClr val="0070C0"/>
                </a:solidFill>
                <a:latin typeface="Tw Cen MT" panose="020B0602020104020603" pitchFamily="34" charset="0"/>
              </a:rPr>
              <a:t>Guidelines and supplementary materials (1/3)</a:t>
            </a:r>
          </a:p>
          <a:p>
            <a:r>
              <a:rPr lang="en-US" sz="4046" dirty="0">
                <a:solidFill>
                  <a:srgbClr val="0070C0"/>
                </a:solidFill>
                <a:latin typeface="Tw Cen MT" panose="020B0602020104020603" pitchFamily="34" charset="0"/>
              </a:rPr>
              <a:t>Guidelines for Public-Private Engagement (2021 ed.)</a:t>
            </a:r>
          </a:p>
        </p:txBody>
      </p:sp>
      <p:sp>
        <p:nvSpPr>
          <p:cNvPr id="10" name="TextBox 9">
            <a:extLst>
              <a:ext uri="{FF2B5EF4-FFF2-40B4-BE49-F238E27FC236}">
                <a16:creationId xmlns:a16="http://schemas.microsoft.com/office/drawing/2014/main" id="{C8AF0CE4-83F5-4CA8-8D35-D3CCA6AB5F4A}"/>
              </a:ext>
            </a:extLst>
          </p:cNvPr>
          <p:cNvSpPr txBox="1"/>
          <p:nvPr/>
        </p:nvSpPr>
        <p:spPr>
          <a:xfrm>
            <a:off x="5692166" y="5100112"/>
            <a:ext cx="2465093" cy="971292"/>
          </a:xfrm>
          <a:prstGeom prst="rect">
            <a:avLst/>
          </a:prstGeom>
          <a:noFill/>
        </p:spPr>
        <p:txBody>
          <a:bodyPr wrap="square" rtlCol="0">
            <a:spAutoFit/>
          </a:bodyPr>
          <a:lstStyle/>
          <a:p>
            <a:r>
              <a:rPr lang="en-US" sz="1428" dirty="0">
                <a:latin typeface="Tw Cen MT" panose="020B0602020104020603" pitchFamily="34" charset="0"/>
              </a:rPr>
              <a:t>Available in all</a:t>
            </a:r>
            <a:r>
              <a:rPr lang="en-US" sz="1428" b="0" i="0" dirty="0">
                <a:solidFill>
                  <a:srgbClr val="444444"/>
                </a:solidFill>
                <a:effectLst/>
                <a:latin typeface="Tw Cen MT" panose="020B0602020104020603" pitchFamily="34" charset="0"/>
              </a:rPr>
              <a:t> WMO official languages: </a:t>
            </a:r>
            <a:r>
              <a:rPr lang="en-US" sz="1428" dirty="0">
                <a:solidFill>
                  <a:srgbClr val="666666"/>
                </a:solidFill>
                <a:latin typeface="Tw Cen MT" panose="020B0602020104020603" pitchFamily="34" charset="0"/>
                <a:hlinkClick r:id="rId5"/>
              </a:rPr>
              <a:t>English</a:t>
            </a:r>
            <a:r>
              <a:rPr lang="en-US" sz="1428" dirty="0">
                <a:solidFill>
                  <a:srgbClr val="444444"/>
                </a:solidFill>
                <a:latin typeface="Tw Cen MT" panose="020B0602020104020603" pitchFamily="34" charset="0"/>
              </a:rPr>
              <a:t>, </a:t>
            </a:r>
            <a:r>
              <a:rPr lang="en-US" sz="1428" b="0" i="0" u="none" strike="noStrike" dirty="0">
                <a:solidFill>
                  <a:srgbClr val="666666"/>
                </a:solidFill>
                <a:effectLst/>
                <a:latin typeface="Tw Cen MT" panose="020B0602020104020603" pitchFamily="34" charset="0"/>
                <a:hlinkClick r:id="rId6"/>
              </a:rPr>
              <a:t>Arabic</a:t>
            </a:r>
            <a:r>
              <a:rPr lang="en-US" sz="1428" b="0" i="0" dirty="0">
                <a:solidFill>
                  <a:srgbClr val="444444"/>
                </a:solidFill>
                <a:effectLst/>
                <a:latin typeface="Tw Cen MT" panose="020B0602020104020603" pitchFamily="34" charset="0"/>
              </a:rPr>
              <a:t>, </a:t>
            </a:r>
            <a:r>
              <a:rPr lang="en-US" sz="1428" b="0" i="0" u="none" strike="noStrike" dirty="0">
                <a:solidFill>
                  <a:srgbClr val="666666"/>
                </a:solidFill>
                <a:effectLst/>
                <a:latin typeface="Tw Cen MT" panose="020B0602020104020603" pitchFamily="34" charset="0"/>
                <a:hlinkClick r:id="rId7"/>
              </a:rPr>
              <a:t>Chinese</a:t>
            </a:r>
            <a:r>
              <a:rPr lang="en-US" sz="1428" b="0" i="0" dirty="0">
                <a:solidFill>
                  <a:srgbClr val="444444"/>
                </a:solidFill>
                <a:effectLst/>
                <a:latin typeface="Tw Cen MT" panose="020B0602020104020603" pitchFamily="34" charset="0"/>
              </a:rPr>
              <a:t>, </a:t>
            </a:r>
            <a:r>
              <a:rPr lang="en-US" sz="1428" b="0" i="0" u="none" strike="noStrike" dirty="0">
                <a:solidFill>
                  <a:srgbClr val="666666"/>
                </a:solidFill>
                <a:effectLst/>
                <a:latin typeface="Tw Cen MT" panose="020B0602020104020603" pitchFamily="34" charset="0"/>
                <a:hlinkClick r:id="rId8"/>
              </a:rPr>
              <a:t>French</a:t>
            </a:r>
            <a:r>
              <a:rPr lang="en-US" sz="1428" b="0" i="0" dirty="0">
                <a:solidFill>
                  <a:srgbClr val="444444"/>
                </a:solidFill>
                <a:effectLst/>
                <a:latin typeface="Tw Cen MT" panose="020B0602020104020603" pitchFamily="34" charset="0"/>
              </a:rPr>
              <a:t>, </a:t>
            </a:r>
            <a:r>
              <a:rPr lang="en-US" sz="1428" b="0" i="0" u="none" strike="noStrike" dirty="0">
                <a:solidFill>
                  <a:srgbClr val="666666"/>
                </a:solidFill>
                <a:effectLst/>
                <a:latin typeface="Tw Cen MT" panose="020B0602020104020603" pitchFamily="34" charset="0"/>
                <a:hlinkClick r:id="rId9"/>
              </a:rPr>
              <a:t>Russian</a:t>
            </a:r>
            <a:r>
              <a:rPr lang="en-US" sz="1428" b="0" i="0" dirty="0">
                <a:solidFill>
                  <a:srgbClr val="444444"/>
                </a:solidFill>
                <a:effectLst/>
                <a:latin typeface="Tw Cen MT" panose="020B0602020104020603" pitchFamily="34" charset="0"/>
              </a:rPr>
              <a:t> and </a:t>
            </a:r>
            <a:r>
              <a:rPr lang="en-US" sz="1428" b="0" i="0" u="none" strike="noStrike" dirty="0">
                <a:solidFill>
                  <a:srgbClr val="666666"/>
                </a:solidFill>
                <a:effectLst/>
                <a:latin typeface="Tw Cen MT" panose="020B0602020104020603" pitchFamily="34" charset="0"/>
                <a:hlinkClick r:id="rId10"/>
              </a:rPr>
              <a:t>Spanish</a:t>
            </a:r>
            <a:r>
              <a:rPr lang="en-US" sz="1428" b="0" i="0" dirty="0">
                <a:solidFill>
                  <a:srgbClr val="444444"/>
                </a:solidFill>
                <a:effectLst/>
                <a:latin typeface="Tw Cen MT" panose="020B0602020104020603" pitchFamily="34" charset="0"/>
              </a:rPr>
              <a:t> </a:t>
            </a:r>
            <a:endParaRPr lang="en-US" sz="1428" dirty="0">
              <a:latin typeface="Tw Cen MT" panose="020B0602020104020603" pitchFamily="34" charset="0"/>
            </a:endParaRPr>
          </a:p>
        </p:txBody>
      </p:sp>
      <p:sp>
        <p:nvSpPr>
          <p:cNvPr id="2" name="Slide Number Placeholder 1">
            <a:extLst>
              <a:ext uri="{FF2B5EF4-FFF2-40B4-BE49-F238E27FC236}">
                <a16:creationId xmlns:a16="http://schemas.microsoft.com/office/drawing/2014/main" id="{58E93172-7F39-4730-B150-2FA6D1C4679A}"/>
              </a:ext>
            </a:extLst>
          </p:cNvPr>
          <p:cNvSpPr>
            <a:spLocks noGrp="1"/>
          </p:cNvSpPr>
          <p:nvPr>
            <p:ph type="sldNum" sz="quarter" idx="12"/>
          </p:nvPr>
        </p:nvSpPr>
        <p:spPr/>
        <p:txBody>
          <a:bodyPr/>
          <a:lstStyle/>
          <a:p>
            <a:fld id="{9259AF2F-52C6-9B46-B8B2-0579234AE62E}" type="slidenum">
              <a:rPr lang="en-US" sz="2222" smtClean="0"/>
              <a:t>31</a:t>
            </a:fld>
            <a:endParaRPr lang="en-US" sz="2222"/>
          </a:p>
        </p:txBody>
      </p:sp>
    </p:spTree>
    <p:extLst>
      <p:ext uri="{BB962C8B-B14F-4D97-AF65-F5344CB8AC3E}">
        <p14:creationId xmlns:p14="http://schemas.microsoft.com/office/powerpoint/2010/main" val="196984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8920-9850-4F48-8250-CCC4ACF95C2D}"/>
              </a:ext>
            </a:extLst>
          </p:cNvPr>
          <p:cNvSpPr>
            <a:spLocks noGrp="1"/>
          </p:cNvSpPr>
          <p:nvPr>
            <p:ph type="title"/>
          </p:nvPr>
        </p:nvSpPr>
        <p:spPr>
          <a:xfrm>
            <a:off x="664994" y="914899"/>
            <a:ext cx="8342650" cy="875040"/>
          </a:xfrm>
        </p:spPr>
        <p:txBody>
          <a:bodyPr vert="horz" lIns="72545" tIns="36272" rIns="72545" bIns="36272" rtlCol="0" anchor="ctr">
            <a:normAutofit/>
          </a:bodyPr>
          <a:lstStyle/>
          <a:p>
            <a:pPr algn="ctr" defTabSz="362742"/>
            <a:r>
              <a:rPr lang="en-US" sz="3174" dirty="0">
                <a:solidFill>
                  <a:srgbClr val="0070C0"/>
                </a:solidFill>
                <a:latin typeface="Tw Cen MT" panose="020B0602020104020603" pitchFamily="34" charset="0"/>
              </a:rPr>
              <a:t>Guidelines and supplementary materials (2/3)</a:t>
            </a:r>
            <a:br>
              <a:rPr lang="en-US" sz="3174" dirty="0">
                <a:solidFill>
                  <a:srgbClr val="0070C0"/>
                </a:solidFill>
                <a:latin typeface="Tw Cen MT" panose="020B0602020104020603" pitchFamily="34" charset="0"/>
              </a:rPr>
            </a:br>
            <a:r>
              <a:rPr lang="en-US" sz="2539" dirty="0">
                <a:solidFill>
                  <a:srgbClr val="0070C0"/>
                </a:solidFill>
                <a:latin typeface="Tw Cen MT" panose="020B0602020104020603" pitchFamily="34" charset="0"/>
                <a:ea typeface="+mn-ea"/>
                <a:cs typeface="+mn-cs"/>
              </a:rPr>
              <a:t>Where Are PPE-related Resources Available?</a:t>
            </a:r>
            <a:endParaRPr lang="en-US" sz="2856" dirty="0">
              <a:solidFill>
                <a:srgbClr val="0070C0"/>
              </a:solidFill>
              <a:latin typeface="Tw Cen MT" panose="020B0602020104020603" pitchFamily="34" charset="0"/>
              <a:ea typeface="+mn-ea"/>
              <a:cs typeface="+mn-cs"/>
            </a:endParaRPr>
          </a:p>
        </p:txBody>
      </p:sp>
      <p:sp>
        <p:nvSpPr>
          <p:cNvPr id="3" name="Content Placeholder 2">
            <a:extLst>
              <a:ext uri="{FF2B5EF4-FFF2-40B4-BE49-F238E27FC236}">
                <a16:creationId xmlns:a16="http://schemas.microsoft.com/office/drawing/2014/main" id="{E184F2FB-8E9C-4EB5-886B-0411FD7AA11B}"/>
              </a:ext>
            </a:extLst>
          </p:cNvPr>
          <p:cNvSpPr>
            <a:spLocks noGrp="1"/>
          </p:cNvSpPr>
          <p:nvPr>
            <p:ph idx="1"/>
          </p:nvPr>
        </p:nvSpPr>
        <p:spPr>
          <a:xfrm>
            <a:off x="664994" y="2122205"/>
            <a:ext cx="7375321" cy="3992482"/>
          </a:xfrm>
        </p:spPr>
        <p:txBody>
          <a:bodyPr>
            <a:normAutofit/>
          </a:bodyPr>
          <a:lstStyle/>
          <a:p>
            <a:pPr marL="0" marR="0" lvl="1" indent="0">
              <a:lnSpc>
                <a:spcPct val="107000"/>
              </a:lnSpc>
              <a:spcBef>
                <a:spcPts val="0"/>
              </a:spcBef>
              <a:spcAft>
                <a:spcPts val="0"/>
              </a:spcAft>
              <a:buNone/>
            </a:pPr>
            <a:r>
              <a:rPr lang="en-US" b="1" dirty="0">
                <a:effectLst/>
                <a:latin typeface="Tw Cen MT" panose="020B0602020104020603" pitchFamily="34" charset="0"/>
                <a:ea typeface="Yu Mincho" panose="02020400000000000000" pitchFamily="18" charset="-128"/>
                <a:cs typeface="Arial" panose="020B0604020202020204" pitchFamily="34" charset="0"/>
              </a:rPr>
              <a:t>Web site</a:t>
            </a:r>
            <a:endParaRPr lang="en-US" dirty="0">
              <a:effectLst/>
              <a:latin typeface="Tw Cen MT" panose="020B0602020104020603" pitchFamily="34" charset="0"/>
              <a:ea typeface="Yu Mincho" panose="02020400000000000000" pitchFamily="18" charset="-128"/>
              <a:cs typeface="Arial" panose="020B0604020202020204" pitchFamily="34" charset="0"/>
            </a:endParaRPr>
          </a:p>
          <a:p>
            <a:pPr marL="272057" indent="-136028">
              <a:lnSpc>
                <a:spcPct val="107000"/>
              </a:lnSpc>
              <a:spcBef>
                <a:spcPts val="0"/>
              </a:spcBef>
              <a:buFont typeface="Symbol" panose="05050102010706020507" pitchFamily="18" charset="2"/>
              <a:buChar char=""/>
            </a:pPr>
            <a:r>
              <a:rPr lang="en-US" sz="1904" u="sng" dirty="0">
                <a:solidFill>
                  <a:srgbClr val="0000FF"/>
                </a:solidFill>
                <a:effectLst/>
                <a:latin typeface="Tw Cen MT" panose="020B0602020104020603" pitchFamily="34" charset="0"/>
                <a:ea typeface="Yu Mincho" panose="02020400000000000000" pitchFamily="18" charset="-128"/>
                <a:cs typeface="Arial" panose="020B0604020202020204" pitchFamily="34" charset="0"/>
                <a:hlinkClick r:id="rId3"/>
              </a:rPr>
              <a:t>PPE main page (public.wmo.int/ppe)</a:t>
            </a:r>
            <a:endParaRPr lang="en-US" sz="1904" dirty="0">
              <a:effectLst/>
              <a:latin typeface="Tw Cen MT" panose="020B0602020104020603" pitchFamily="34" charset="0"/>
              <a:ea typeface="Yu Mincho" panose="02020400000000000000" pitchFamily="18" charset="-128"/>
              <a:cs typeface="Arial" panose="020B0604020202020204" pitchFamily="34" charset="0"/>
            </a:endParaRPr>
          </a:p>
          <a:p>
            <a:pPr marL="544114" marR="0" indent="0">
              <a:lnSpc>
                <a:spcPct val="107000"/>
              </a:lnSpc>
              <a:spcBef>
                <a:spcPts val="0"/>
              </a:spcBef>
              <a:spcAft>
                <a:spcPts val="0"/>
              </a:spcAft>
              <a:buNone/>
            </a:pPr>
            <a:r>
              <a:rPr lang="en-US" sz="1904" dirty="0">
                <a:effectLst/>
                <a:latin typeface="Tw Cen MT" panose="020B0602020104020603" pitchFamily="34" charset="0"/>
                <a:ea typeface="Yu Mincho" panose="02020400000000000000" pitchFamily="18" charset="-128"/>
                <a:cs typeface="Arial" panose="020B0604020202020204" pitchFamily="34" charset="0"/>
              </a:rPr>
              <a:t>This is the PPE main site.  This site is a collection of past decisions, meeting recordings and reports, and good practices from Members and the private sector, (being) organized in various ways to make it easier to use.</a:t>
            </a:r>
          </a:p>
          <a:p>
            <a:pPr marL="544114" marR="0" indent="0">
              <a:lnSpc>
                <a:spcPct val="107000"/>
              </a:lnSpc>
              <a:spcBef>
                <a:spcPts val="0"/>
              </a:spcBef>
              <a:spcAft>
                <a:spcPts val="0"/>
              </a:spcAft>
              <a:buNone/>
            </a:pPr>
            <a:r>
              <a:rPr lang="en-US" sz="1904" dirty="0">
                <a:latin typeface="Tw Cen MT" panose="020B0602020104020603" pitchFamily="34" charset="0"/>
                <a:ea typeface="Yu Mincho" panose="02020400000000000000" pitchFamily="18" charset="-128"/>
                <a:cs typeface="Arial" panose="020B0604020202020204" pitchFamily="34" charset="0"/>
              </a:rPr>
              <a:t>This site includes e.g., under </a:t>
            </a:r>
            <a:r>
              <a:rPr lang="en-US" sz="1904" dirty="0">
                <a:latin typeface="Tw Cen MT" panose="020B0602020104020603" pitchFamily="34" charset="0"/>
                <a:ea typeface="Yu Mincho" panose="02020400000000000000" pitchFamily="18" charset="-128"/>
                <a:cs typeface="Arial" panose="020B0604020202020204" pitchFamily="34" charset="0"/>
                <a:hlinkClick r:id="rId4"/>
              </a:rPr>
              <a:t>PPE Resources</a:t>
            </a:r>
            <a:r>
              <a:rPr lang="en-US" sz="1904" dirty="0">
                <a:latin typeface="Tw Cen MT" panose="020B0602020104020603" pitchFamily="34" charset="0"/>
                <a:ea typeface="Yu Mincho" panose="02020400000000000000" pitchFamily="18" charset="-128"/>
                <a:cs typeface="Arial" panose="020B0604020202020204" pitchFamily="34" charset="0"/>
              </a:rPr>
              <a:t> page,</a:t>
            </a:r>
            <a:endParaRPr lang="en-US" sz="1904" dirty="0">
              <a:latin typeface="Tw Cen MT" panose="020B0602020104020603" pitchFamily="34" charset="0"/>
            </a:endParaRPr>
          </a:p>
          <a:p>
            <a:pPr marL="953459" marR="0">
              <a:lnSpc>
                <a:spcPct val="107000"/>
              </a:lnSpc>
              <a:spcBef>
                <a:spcPts val="0"/>
              </a:spcBef>
              <a:spcAft>
                <a:spcPts val="0"/>
              </a:spcAft>
              <a:buNone/>
            </a:pPr>
            <a:endParaRPr lang="en-US" sz="1904" dirty="0">
              <a:latin typeface="Tw Cen MT" panose="020B0602020104020603" pitchFamily="34" charset="0"/>
              <a:hlinkClick r:id="rId4"/>
            </a:endParaRPr>
          </a:p>
          <a:p>
            <a:pPr marL="953459" marR="0">
              <a:lnSpc>
                <a:spcPct val="107000"/>
              </a:lnSpc>
              <a:spcBef>
                <a:spcPts val="0"/>
              </a:spcBef>
              <a:spcAft>
                <a:spcPts val="0"/>
              </a:spcAft>
              <a:buNone/>
            </a:pPr>
            <a:r>
              <a:rPr lang="en-US" sz="1904" dirty="0">
                <a:latin typeface="Tw Cen MT" panose="020B0602020104020603" pitchFamily="34" charset="0"/>
                <a:hlinkClick r:id="rId4"/>
              </a:rPr>
              <a:t>Presentations and Practices</a:t>
            </a:r>
            <a:endParaRPr lang="en-US" sz="1904" dirty="0">
              <a:latin typeface="Tw Cen MT" panose="020B0602020104020603" pitchFamily="34" charset="0"/>
            </a:endParaRPr>
          </a:p>
          <a:p>
            <a:pPr marL="362742" lvl="2" indent="0">
              <a:lnSpc>
                <a:spcPct val="107000"/>
              </a:lnSpc>
              <a:spcBef>
                <a:spcPts val="0"/>
              </a:spcBef>
              <a:buNone/>
            </a:pPr>
            <a:endParaRPr lang="en-US" sz="1904" dirty="0">
              <a:latin typeface="Tw Cen MT" panose="020B0602020104020603" pitchFamily="34" charset="0"/>
            </a:endParaRPr>
          </a:p>
          <a:p>
            <a:pPr marL="768309" lvl="2">
              <a:lnSpc>
                <a:spcPct val="107000"/>
              </a:lnSpc>
              <a:spcBef>
                <a:spcPts val="0"/>
              </a:spcBef>
              <a:buNone/>
            </a:pPr>
            <a:r>
              <a:rPr lang="en-US" sz="1904" dirty="0">
                <a:latin typeface="Tw Cen MT" panose="020B0602020104020603" pitchFamily="34" charset="0"/>
              </a:rPr>
              <a:t>	</a:t>
            </a:r>
            <a:r>
              <a:rPr lang="en-US" sz="1904" dirty="0">
                <a:latin typeface="Tw Cen MT" panose="020B0602020104020603" pitchFamily="34" charset="0"/>
                <a:hlinkClick r:id="rId5"/>
              </a:rPr>
              <a:t>Practices Overview</a:t>
            </a:r>
            <a:endParaRPr lang="en-US" sz="1904" dirty="0">
              <a:latin typeface="Tw Cen MT" panose="020B0602020104020603" pitchFamily="34" charset="0"/>
            </a:endParaRPr>
          </a:p>
        </p:txBody>
      </p:sp>
      <p:sp>
        <p:nvSpPr>
          <p:cNvPr id="5" name="TextBox 4">
            <a:extLst>
              <a:ext uri="{FF2B5EF4-FFF2-40B4-BE49-F238E27FC236}">
                <a16:creationId xmlns:a16="http://schemas.microsoft.com/office/drawing/2014/main" id="{60EAF3D4-2DA3-4CA6-AB03-4D80848F7E10}"/>
              </a:ext>
            </a:extLst>
          </p:cNvPr>
          <p:cNvSpPr txBox="1"/>
          <p:nvPr/>
        </p:nvSpPr>
        <p:spPr>
          <a:xfrm>
            <a:off x="1604779" y="1789938"/>
            <a:ext cx="6463081" cy="312073"/>
          </a:xfrm>
          <a:prstGeom prst="rect">
            <a:avLst/>
          </a:prstGeom>
          <a:noFill/>
        </p:spPr>
        <p:txBody>
          <a:bodyPr wrap="square">
            <a:spAutoFit/>
          </a:bodyPr>
          <a:lstStyle/>
          <a:p>
            <a:pPr marL="170036" indent="-170036">
              <a:spcBef>
                <a:spcPts val="357"/>
              </a:spcBef>
              <a:spcAft>
                <a:spcPts val="179"/>
              </a:spcAft>
              <a:buFont typeface="Arial" panose="020B0604020202020204" pitchFamily="34" charset="0"/>
              <a:buChar char="•"/>
            </a:pPr>
            <a:r>
              <a:rPr lang="en-US" sz="1428" dirty="0">
                <a:latin typeface="Tw Cen MT" panose="020B0602020104020603" pitchFamily="34" charset="0"/>
                <a:cs typeface="Calibri" panose="020F0502020204030204" pitchFamily="34" charset="0"/>
              </a:rPr>
              <a:t>We have </a:t>
            </a:r>
            <a:r>
              <a:rPr lang="en-US" sz="1428" b="1" dirty="0">
                <a:latin typeface="Tw Cen MT" panose="020B0602020104020603" pitchFamily="34" charset="0"/>
                <a:cs typeface="Calibri" panose="020F0502020204030204" pitchFamily="34" charset="0"/>
              </a:rPr>
              <a:t>various resources </a:t>
            </a:r>
            <a:r>
              <a:rPr lang="en-US" sz="1428" dirty="0">
                <a:latin typeface="Tw Cen MT" panose="020B0602020104020603" pitchFamily="34" charset="0"/>
                <a:cs typeface="Calibri" panose="020F0502020204030204" pitchFamily="34" charset="0"/>
              </a:rPr>
              <a:t>– good practices, newsletters, innovation seminars.</a:t>
            </a:r>
            <a:endParaRPr lang="en-BB" sz="1428" dirty="0">
              <a:latin typeface="Tw Cen MT" panose="020B0602020104020603" pitchFamily="34" charset="0"/>
              <a:cs typeface="Calibri" panose="020F0502020204030204" pitchFamily="34" charset="0"/>
            </a:endParaRPr>
          </a:p>
        </p:txBody>
      </p:sp>
      <p:pic>
        <p:nvPicPr>
          <p:cNvPr id="8" name="Picture 7">
            <a:hlinkClick r:id="rId3"/>
            <a:extLst>
              <a:ext uri="{FF2B5EF4-FFF2-40B4-BE49-F238E27FC236}">
                <a16:creationId xmlns:a16="http://schemas.microsoft.com/office/drawing/2014/main" id="{7F948A61-49D5-4A6B-B40A-AE71ED95F5A8}"/>
              </a:ext>
            </a:extLst>
          </p:cNvPr>
          <p:cNvPicPr>
            <a:picLocks noChangeAspect="1"/>
          </p:cNvPicPr>
          <p:nvPr/>
        </p:nvPicPr>
        <p:blipFill rotWithShape="1">
          <a:blip r:embed="rId6"/>
          <a:srcRect t="6278" r="1823"/>
          <a:stretch/>
        </p:blipFill>
        <p:spPr>
          <a:xfrm>
            <a:off x="8019011" y="1791723"/>
            <a:ext cx="1361029" cy="2029336"/>
          </a:xfrm>
          <a:prstGeom prst="rect">
            <a:avLst/>
          </a:prstGeom>
          <a:ln w="19050">
            <a:solidFill>
              <a:srgbClr val="0070C0"/>
            </a:solidFill>
          </a:ln>
        </p:spPr>
      </p:pic>
      <p:cxnSp>
        <p:nvCxnSpPr>
          <p:cNvPr id="17" name="Straight Connector 16">
            <a:extLst>
              <a:ext uri="{FF2B5EF4-FFF2-40B4-BE49-F238E27FC236}">
                <a16:creationId xmlns:a16="http://schemas.microsoft.com/office/drawing/2014/main" id="{D466E0EB-0113-4B23-9B92-DB7E8217788E}"/>
              </a:ext>
            </a:extLst>
          </p:cNvPr>
          <p:cNvCxnSpPr>
            <a:cxnSpLocks/>
            <a:endCxn id="8" idx="1"/>
          </p:cNvCxnSpPr>
          <p:nvPr/>
        </p:nvCxnSpPr>
        <p:spPr>
          <a:xfrm>
            <a:off x="4667048" y="2672264"/>
            <a:ext cx="3351963" cy="134127"/>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hlinkClick r:id="rId4"/>
            <a:extLst>
              <a:ext uri="{FF2B5EF4-FFF2-40B4-BE49-F238E27FC236}">
                <a16:creationId xmlns:a16="http://schemas.microsoft.com/office/drawing/2014/main" id="{9630A0BF-75CA-4EB9-84A3-DFAAA677449B}"/>
              </a:ext>
            </a:extLst>
          </p:cNvPr>
          <p:cNvPicPr>
            <a:picLocks noChangeAspect="1"/>
          </p:cNvPicPr>
          <p:nvPr/>
        </p:nvPicPr>
        <p:blipFill>
          <a:blip r:embed="rId7"/>
          <a:stretch>
            <a:fillRect/>
          </a:stretch>
        </p:blipFill>
        <p:spPr>
          <a:xfrm>
            <a:off x="8019011" y="4014004"/>
            <a:ext cx="1358252" cy="2121460"/>
          </a:xfrm>
          <a:prstGeom prst="rect">
            <a:avLst/>
          </a:prstGeom>
          <a:ln w="19050">
            <a:solidFill>
              <a:srgbClr val="0070C0"/>
            </a:solidFill>
          </a:ln>
        </p:spPr>
      </p:pic>
      <p:pic>
        <p:nvPicPr>
          <p:cNvPr id="9" name="Picture 8">
            <a:hlinkClick r:id="rId5"/>
            <a:extLst>
              <a:ext uri="{FF2B5EF4-FFF2-40B4-BE49-F238E27FC236}">
                <a16:creationId xmlns:a16="http://schemas.microsoft.com/office/drawing/2014/main" id="{66BFE651-7891-441B-BA0A-9C20DF4C8A27}"/>
              </a:ext>
            </a:extLst>
          </p:cNvPr>
          <p:cNvPicPr>
            <a:picLocks noChangeAspect="1"/>
          </p:cNvPicPr>
          <p:nvPr/>
        </p:nvPicPr>
        <p:blipFill>
          <a:blip r:embed="rId8"/>
          <a:stretch>
            <a:fillRect/>
          </a:stretch>
        </p:blipFill>
        <p:spPr>
          <a:xfrm>
            <a:off x="4836320" y="4508276"/>
            <a:ext cx="2996836" cy="1627189"/>
          </a:xfrm>
          <a:prstGeom prst="rect">
            <a:avLst/>
          </a:prstGeom>
          <a:ln w="19050">
            <a:solidFill>
              <a:srgbClr val="0070C0"/>
            </a:solidFill>
          </a:ln>
        </p:spPr>
      </p:pic>
      <p:cxnSp>
        <p:nvCxnSpPr>
          <p:cNvPr id="15" name="Straight Connector 14">
            <a:extLst>
              <a:ext uri="{FF2B5EF4-FFF2-40B4-BE49-F238E27FC236}">
                <a16:creationId xmlns:a16="http://schemas.microsoft.com/office/drawing/2014/main" id="{5131E338-D951-4DD4-A0E7-01A65EC6EF41}"/>
              </a:ext>
            </a:extLst>
          </p:cNvPr>
          <p:cNvCxnSpPr>
            <a:cxnSpLocks/>
          </p:cNvCxnSpPr>
          <p:nvPr/>
        </p:nvCxnSpPr>
        <p:spPr>
          <a:xfrm flipV="1">
            <a:off x="4231779" y="4014004"/>
            <a:ext cx="3787232" cy="792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3BC2EE-B171-46BB-A39A-6C97DD5B406E}"/>
              </a:ext>
            </a:extLst>
          </p:cNvPr>
          <p:cNvCxnSpPr>
            <a:cxnSpLocks/>
            <a:endCxn id="9" idx="1"/>
          </p:cNvCxnSpPr>
          <p:nvPr/>
        </p:nvCxnSpPr>
        <p:spPr>
          <a:xfrm flipV="1">
            <a:off x="3445877" y="5321870"/>
            <a:ext cx="1390442" cy="143066"/>
          </a:xfrm>
          <a:prstGeom prst="line">
            <a:avLst/>
          </a:prstGeom>
        </p:spPr>
        <p:style>
          <a:lnRef idx="1">
            <a:schemeClr val="accent1"/>
          </a:lnRef>
          <a:fillRef idx="0">
            <a:schemeClr val="accent1"/>
          </a:fillRef>
          <a:effectRef idx="0">
            <a:schemeClr val="accent1"/>
          </a:effectRef>
          <a:fontRef idx="minor">
            <a:schemeClr val="tx1"/>
          </a:fontRef>
        </p:style>
      </p:cxnSp>
      <p:sp>
        <p:nvSpPr>
          <p:cNvPr id="26" name="Slide Number Placeholder 25">
            <a:extLst>
              <a:ext uri="{FF2B5EF4-FFF2-40B4-BE49-F238E27FC236}">
                <a16:creationId xmlns:a16="http://schemas.microsoft.com/office/drawing/2014/main" id="{ECB7CCE4-4EBF-4AB2-A767-21D2DDD620EC}"/>
              </a:ext>
            </a:extLst>
          </p:cNvPr>
          <p:cNvSpPr>
            <a:spLocks noGrp="1"/>
          </p:cNvSpPr>
          <p:nvPr>
            <p:ph type="sldNum" sz="quarter" idx="12"/>
          </p:nvPr>
        </p:nvSpPr>
        <p:spPr/>
        <p:txBody>
          <a:bodyPr/>
          <a:lstStyle/>
          <a:p>
            <a:fld id="{B5CD0AC2-C79A-48E9-9B8E-E78EAA98EDB7}" type="slidenum">
              <a:rPr lang="en-US" sz="2222" smtClean="0"/>
              <a:t>32</a:t>
            </a:fld>
            <a:endParaRPr lang="en-US" sz="2222" dirty="0"/>
          </a:p>
        </p:txBody>
      </p:sp>
    </p:spTree>
    <p:extLst>
      <p:ext uri="{BB962C8B-B14F-4D97-AF65-F5344CB8AC3E}">
        <p14:creationId xmlns:p14="http://schemas.microsoft.com/office/powerpoint/2010/main" val="4062413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DB7DF-5B52-42C6-ABF4-1B1E967D6461}"/>
              </a:ext>
            </a:extLst>
          </p:cNvPr>
          <p:cNvSpPr>
            <a:spLocks noGrp="1"/>
          </p:cNvSpPr>
          <p:nvPr>
            <p:ph type="title"/>
          </p:nvPr>
        </p:nvSpPr>
        <p:spPr>
          <a:xfrm>
            <a:off x="-101605" y="593740"/>
            <a:ext cx="9863667" cy="870537"/>
          </a:xfrm>
        </p:spPr>
        <p:txBody>
          <a:bodyPr>
            <a:normAutofit fontScale="90000"/>
          </a:bodyPr>
          <a:lstStyle/>
          <a:p>
            <a:r>
              <a:rPr lang="en-US" dirty="0">
                <a:solidFill>
                  <a:srgbClr val="0070C0"/>
                </a:solidFill>
                <a:latin typeface="Tw Cen MT" panose="020B0602020104020603" pitchFamily="34" charset="0"/>
              </a:rPr>
              <a:t>Guidelines and supplementary materials (3/3)</a:t>
            </a:r>
            <a:br>
              <a:rPr lang="en-US" sz="2539" dirty="0">
                <a:solidFill>
                  <a:srgbClr val="0070C0"/>
                </a:solidFill>
                <a:latin typeface="Tw Cen MT" panose="020B0602020104020603" pitchFamily="34" charset="0"/>
              </a:rPr>
            </a:br>
            <a:r>
              <a:rPr lang="en-US" sz="2856" dirty="0">
                <a:solidFill>
                  <a:srgbClr val="0070C0"/>
                </a:solidFill>
                <a:latin typeface="Tw Cen MT" panose="020B0602020104020603" pitchFamily="34" charset="0"/>
              </a:rPr>
              <a:t>WMO’s Public-Private Engagement Publication</a:t>
            </a:r>
            <a:endParaRPr lang="en-US" sz="5236" dirty="0">
              <a:solidFill>
                <a:srgbClr val="0070C0"/>
              </a:solidFill>
              <a:latin typeface="Tw Cen MT" panose="020B0602020104020603" pitchFamily="34" charset="0"/>
            </a:endParaRPr>
          </a:p>
        </p:txBody>
      </p:sp>
      <p:pic>
        <p:nvPicPr>
          <p:cNvPr id="3" name="Picture 2" descr="Diagram&#10;&#10;Description automatically generated">
            <a:hlinkClick r:id="rId3"/>
            <a:extLst>
              <a:ext uri="{FF2B5EF4-FFF2-40B4-BE49-F238E27FC236}">
                <a16:creationId xmlns:a16="http://schemas.microsoft.com/office/drawing/2014/main" id="{EBF43101-DFA4-47A8-BF84-EA8E20C6BA08}"/>
              </a:ext>
            </a:extLst>
          </p:cNvPr>
          <p:cNvPicPr>
            <a:picLocks noChangeAspect="1"/>
          </p:cNvPicPr>
          <p:nvPr/>
        </p:nvPicPr>
        <p:blipFill>
          <a:blip r:embed="rId4"/>
          <a:stretch>
            <a:fillRect/>
          </a:stretch>
        </p:blipFill>
        <p:spPr>
          <a:xfrm>
            <a:off x="4093111" y="4244582"/>
            <a:ext cx="1466320" cy="2059907"/>
          </a:xfrm>
          <a:prstGeom prst="rect">
            <a:avLst/>
          </a:prstGeom>
          <a:ln w="19050">
            <a:solidFill>
              <a:srgbClr val="0070C0"/>
            </a:solidFill>
          </a:ln>
        </p:spPr>
      </p:pic>
      <p:pic>
        <p:nvPicPr>
          <p:cNvPr id="7" name="Picture 6" descr="A picture containing background pattern&#10;&#10;Description automatically generated">
            <a:hlinkClick r:id="rId5"/>
            <a:extLst>
              <a:ext uri="{FF2B5EF4-FFF2-40B4-BE49-F238E27FC236}">
                <a16:creationId xmlns:a16="http://schemas.microsoft.com/office/drawing/2014/main" id="{631F2B3D-4AC4-4C06-BB22-CE5B66B07954}"/>
              </a:ext>
            </a:extLst>
          </p:cNvPr>
          <p:cNvPicPr>
            <a:picLocks noChangeAspect="1"/>
          </p:cNvPicPr>
          <p:nvPr/>
        </p:nvPicPr>
        <p:blipFill>
          <a:blip r:embed="rId6"/>
          <a:stretch>
            <a:fillRect/>
          </a:stretch>
        </p:blipFill>
        <p:spPr>
          <a:xfrm>
            <a:off x="5042832" y="1949805"/>
            <a:ext cx="1466320" cy="2072185"/>
          </a:xfrm>
          <a:prstGeom prst="rect">
            <a:avLst/>
          </a:prstGeom>
          <a:ln w="19050">
            <a:solidFill>
              <a:srgbClr val="0070C0"/>
            </a:solidFill>
          </a:ln>
        </p:spPr>
      </p:pic>
      <p:pic>
        <p:nvPicPr>
          <p:cNvPr id="9" name="Picture 8" descr="A picture containing graphical user interface&#10;&#10;Description automatically generated">
            <a:hlinkClick r:id="rId7"/>
            <a:extLst>
              <a:ext uri="{FF2B5EF4-FFF2-40B4-BE49-F238E27FC236}">
                <a16:creationId xmlns:a16="http://schemas.microsoft.com/office/drawing/2014/main" id="{73401B22-6E00-42DF-992E-2D14827A48FD}"/>
              </a:ext>
            </a:extLst>
          </p:cNvPr>
          <p:cNvPicPr>
            <a:picLocks noChangeAspect="1"/>
          </p:cNvPicPr>
          <p:nvPr/>
        </p:nvPicPr>
        <p:blipFill>
          <a:blip r:embed="rId8"/>
          <a:stretch>
            <a:fillRect/>
          </a:stretch>
        </p:blipFill>
        <p:spPr>
          <a:xfrm>
            <a:off x="2262321" y="4250087"/>
            <a:ext cx="1466319" cy="2061812"/>
          </a:xfrm>
          <a:prstGeom prst="rect">
            <a:avLst/>
          </a:prstGeom>
          <a:ln w="19050">
            <a:solidFill>
              <a:srgbClr val="0070C0"/>
            </a:solidFill>
          </a:ln>
        </p:spPr>
      </p:pic>
      <p:pic>
        <p:nvPicPr>
          <p:cNvPr id="11" name="Picture 10">
            <a:hlinkClick r:id="rId9"/>
            <a:extLst>
              <a:ext uri="{FF2B5EF4-FFF2-40B4-BE49-F238E27FC236}">
                <a16:creationId xmlns:a16="http://schemas.microsoft.com/office/drawing/2014/main" id="{2AB6E17C-5324-4340-9C53-F526C374CC4E}"/>
              </a:ext>
            </a:extLst>
          </p:cNvPr>
          <p:cNvPicPr>
            <a:picLocks noChangeAspect="1"/>
          </p:cNvPicPr>
          <p:nvPr/>
        </p:nvPicPr>
        <p:blipFill>
          <a:blip r:embed="rId10"/>
          <a:stretch>
            <a:fillRect/>
          </a:stretch>
        </p:blipFill>
        <p:spPr>
          <a:xfrm>
            <a:off x="1267883" y="1963172"/>
            <a:ext cx="1507045" cy="2058818"/>
          </a:xfrm>
          <a:prstGeom prst="rect">
            <a:avLst/>
          </a:prstGeom>
          <a:ln w="19050">
            <a:solidFill>
              <a:srgbClr val="0070C0"/>
            </a:solidFill>
          </a:ln>
        </p:spPr>
      </p:pic>
      <p:pic>
        <p:nvPicPr>
          <p:cNvPr id="4" name="Picture 3" descr="Diagram&#10;&#10;Description automatically generated">
            <a:hlinkClick r:id="rId11"/>
            <a:extLst>
              <a:ext uri="{FF2B5EF4-FFF2-40B4-BE49-F238E27FC236}">
                <a16:creationId xmlns:a16="http://schemas.microsoft.com/office/drawing/2014/main" id="{A8D96427-4318-488C-BDFA-0A41FB0FA2A8}"/>
              </a:ext>
            </a:extLst>
          </p:cNvPr>
          <p:cNvPicPr>
            <a:picLocks noChangeAspect="1"/>
          </p:cNvPicPr>
          <p:nvPr/>
        </p:nvPicPr>
        <p:blipFill>
          <a:blip r:embed="rId12"/>
          <a:stretch>
            <a:fillRect/>
          </a:stretch>
        </p:blipFill>
        <p:spPr>
          <a:xfrm>
            <a:off x="5967467" y="4239713"/>
            <a:ext cx="1461731" cy="2072186"/>
          </a:xfrm>
          <a:prstGeom prst="rect">
            <a:avLst/>
          </a:prstGeom>
          <a:ln w="19050">
            <a:solidFill>
              <a:srgbClr val="0070C0"/>
            </a:solidFill>
          </a:ln>
        </p:spPr>
      </p:pic>
      <p:pic>
        <p:nvPicPr>
          <p:cNvPr id="10" name="Picture 9" descr="A picture containing chart&#10;&#10;Description automatically generated">
            <a:hlinkClick r:id="rId13"/>
            <a:extLst>
              <a:ext uri="{FF2B5EF4-FFF2-40B4-BE49-F238E27FC236}">
                <a16:creationId xmlns:a16="http://schemas.microsoft.com/office/drawing/2014/main" id="{D395549C-A859-458B-8AD2-C84EE54676DD}"/>
              </a:ext>
            </a:extLst>
          </p:cNvPr>
          <p:cNvPicPr>
            <a:picLocks noChangeAspect="1"/>
          </p:cNvPicPr>
          <p:nvPr/>
        </p:nvPicPr>
        <p:blipFill>
          <a:blip r:embed="rId14"/>
          <a:stretch>
            <a:fillRect/>
          </a:stretch>
        </p:blipFill>
        <p:spPr>
          <a:xfrm>
            <a:off x="3204955" y="1963171"/>
            <a:ext cx="1425818" cy="2058819"/>
          </a:xfrm>
          <a:prstGeom prst="rect">
            <a:avLst/>
          </a:prstGeom>
          <a:ln w="19050">
            <a:solidFill>
              <a:srgbClr val="0070C0"/>
            </a:solidFill>
          </a:ln>
        </p:spPr>
      </p:pic>
      <p:sp>
        <p:nvSpPr>
          <p:cNvPr id="2" name="TextBox 1">
            <a:extLst>
              <a:ext uri="{FF2B5EF4-FFF2-40B4-BE49-F238E27FC236}">
                <a16:creationId xmlns:a16="http://schemas.microsoft.com/office/drawing/2014/main" id="{EA21F644-5B76-4835-9F11-A9B0AF8B511C}"/>
              </a:ext>
            </a:extLst>
          </p:cNvPr>
          <p:cNvSpPr txBox="1"/>
          <p:nvPr/>
        </p:nvSpPr>
        <p:spPr>
          <a:xfrm>
            <a:off x="1003803" y="1745357"/>
            <a:ext cx="2046880" cy="263277"/>
          </a:xfrm>
          <a:prstGeom prst="rect">
            <a:avLst/>
          </a:prstGeom>
          <a:noFill/>
        </p:spPr>
        <p:txBody>
          <a:bodyPr wrap="square" rtlCol="0">
            <a:spAutoFit/>
          </a:bodyPr>
          <a:lstStyle/>
          <a:p>
            <a:pPr algn="ctr"/>
            <a:r>
              <a:rPr lang="en-US" sz="1111" i="1" dirty="0"/>
              <a:t>Geneva Declaration – 2019</a:t>
            </a:r>
            <a:endParaRPr lang="en-CH" sz="1111" i="1" dirty="0"/>
          </a:p>
        </p:txBody>
      </p:sp>
      <p:sp>
        <p:nvSpPr>
          <p:cNvPr id="12" name="TextBox 11">
            <a:extLst>
              <a:ext uri="{FF2B5EF4-FFF2-40B4-BE49-F238E27FC236}">
                <a16:creationId xmlns:a16="http://schemas.microsoft.com/office/drawing/2014/main" id="{2BB9FF93-A86F-41FD-A1B5-17D8879DF883}"/>
              </a:ext>
            </a:extLst>
          </p:cNvPr>
          <p:cNvSpPr txBox="1"/>
          <p:nvPr/>
        </p:nvSpPr>
        <p:spPr>
          <a:xfrm>
            <a:off x="2838063" y="1745940"/>
            <a:ext cx="2159602" cy="263277"/>
          </a:xfrm>
          <a:prstGeom prst="rect">
            <a:avLst/>
          </a:prstGeom>
          <a:noFill/>
        </p:spPr>
        <p:txBody>
          <a:bodyPr wrap="square" rtlCol="0">
            <a:spAutoFit/>
          </a:bodyPr>
          <a:lstStyle/>
          <a:p>
            <a:pPr algn="ctr"/>
            <a:r>
              <a:rPr lang="en-US" sz="1111" i="1" dirty="0"/>
              <a:t>Guidelines for PPE (2021 edition)</a:t>
            </a:r>
            <a:endParaRPr lang="en-CH" sz="1111" i="1" dirty="0"/>
          </a:p>
        </p:txBody>
      </p:sp>
      <p:sp>
        <p:nvSpPr>
          <p:cNvPr id="13" name="TextBox 12">
            <a:extLst>
              <a:ext uri="{FF2B5EF4-FFF2-40B4-BE49-F238E27FC236}">
                <a16:creationId xmlns:a16="http://schemas.microsoft.com/office/drawing/2014/main" id="{B459C033-4FD2-4979-976B-1F75387AFFAE}"/>
              </a:ext>
            </a:extLst>
          </p:cNvPr>
          <p:cNvSpPr txBox="1"/>
          <p:nvPr/>
        </p:nvSpPr>
        <p:spPr>
          <a:xfrm>
            <a:off x="4066525" y="4026318"/>
            <a:ext cx="1545342" cy="263277"/>
          </a:xfrm>
          <a:prstGeom prst="rect">
            <a:avLst/>
          </a:prstGeom>
          <a:noFill/>
        </p:spPr>
        <p:txBody>
          <a:bodyPr wrap="square" rtlCol="0">
            <a:spAutoFit/>
          </a:bodyPr>
          <a:lstStyle/>
          <a:p>
            <a:pPr algn="ctr"/>
            <a:r>
              <a:rPr lang="en-US" sz="1111" i="1" dirty="0"/>
              <a:t>OCP-HL-1 Report</a:t>
            </a:r>
            <a:endParaRPr lang="en-CH" sz="1111" i="1" dirty="0"/>
          </a:p>
        </p:txBody>
      </p:sp>
      <p:sp>
        <p:nvSpPr>
          <p:cNvPr id="14" name="TextBox 13">
            <a:extLst>
              <a:ext uri="{FF2B5EF4-FFF2-40B4-BE49-F238E27FC236}">
                <a16:creationId xmlns:a16="http://schemas.microsoft.com/office/drawing/2014/main" id="{85EC41D1-63ED-4476-91BC-110DEA56234E}"/>
              </a:ext>
            </a:extLst>
          </p:cNvPr>
          <p:cNvSpPr txBox="1"/>
          <p:nvPr/>
        </p:nvSpPr>
        <p:spPr>
          <a:xfrm>
            <a:off x="5869552" y="4026318"/>
            <a:ext cx="1674700" cy="263277"/>
          </a:xfrm>
          <a:prstGeom prst="rect">
            <a:avLst/>
          </a:prstGeom>
          <a:noFill/>
        </p:spPr>
        <p:txBody>
          <a:bodyPr wrap="square" rtlCol="0">
            <a:spAutoFit/>
          </a:bodyPr>
          <a:lstStyle/>
          <a:p>
            <a:pPr algn="ctr"/>
            <a:r>
              <a:rPr lang="en-US" sz="1111" i="1" dirty="0"/>
              <a:t>OCP-HL-2 Report</a:t>
            </a:r>
            <a:endParaRPr lang="en-CH" sz="1111" i="1" dirty="0"/>
          </a:p>
        </p:txBody>
      </p:sp>
      <p:sp>
        <p:nvSpPr>
          <p:cNvPr id="15" name="TextBox 14">
            <a:extLst>
              <a:ext uri="{FF2B5EF4-FFF2-40B4-BE49-F238E27FC236}">
                <a16:creationId xmlns:a16="http://schemas.microsoft.com/office/drawing/2014/main" id="{92464A63-6DCD-40A7-90C9-90DCDE94B4C9}"/>
              </a:ext>
            </a:extLst>
          </p:cNvPr>
          <p:cNvSpPr txBox="1"/>
          <p:nvPr/>
        </p:nvSpPr>
        <p:spPr>
          <a:xfrm>
            <a:off x="5027796" y="1738960"/>
            <a:ext cx="1496392" cy="263277"/>
          </a:xfrm>
          <a:prstGeom prst="rect">
            <a:avLst/>
          </a:prstGeom>
          <a:noFill/>
        </p:spPr>
        <p:txBody>
          <a:bodyPr wrap="square" rtlCol="0">
            <a:spAutoFit/>
          </a:bodyPr>
          <a:lstStyle/>
          <a:p>
            <a:pPr algn="ctr"/>
            <a:r>
              <a:rPr lang="en-US" sz="1111" i="1" dirty="0"/>
              <a:t>OCP White Paper #1</a:t>
            </a:r>
            <a:endParaRPr lang="en-CH" sz="1111" i="1" dirty="0"/>
          </a:p>
        </p:txBody>
      </p:sp>
      <p:sp>
        <p:nvSpPr>
          <p:cNvPr id="16" name="TextBox 15">
            <a:extLst>
              <a:ext uri="{FF2B5EF4-FFF2-40B4-BE49-F238E27FC236}">
                <a16:creationId xmlns:a16="http://schemas.microsoft.com/office/drawing/2014/main" id="{E300E2FC-5282-4552-8BC7-AC1D755B9C2D}"/>
              </a:ext>
            </a:extLst>
          </p:cNvPr>
          <p:cNvSpPr txBox="1"/>
          <p:nvPr/>
        </p:nvSpPr>
        <p:spPr>
          <a:xfrm>
            <a:off x="2280198" y="4034785"/>
            <a:ext cx="1425818" cy="263277"/>
          </a:xfrm>
          <a:prstGeom prst="rect">
            <a:avLst/>
          </a:prstGeom>
          <a:noFill/>
        </p:spPr>
        <p:txBody>
          <a:bodyPr wrap="square" rtlCol="0">
            <a:spAutoFit/>
          </a:bodyPr>
          <a:lstStyle/>
          <a:p>
            <a:pPr algn="ctr"/>
            <a:r>
              <a:rPr lang="fr-FR" sz="1111" i="1" dirty="0"/>
              <a:t>PPE Publication No. 1</a:t>
            </a:r>
            <a:endParaRPr lang="en-CH" sz="1111" i="1" dirty="0"/>
          </a:p>
        </p:txBody>
      </p:sp>
      <p:sp>
        <p:nvSpPr>
          <p:cNvPr id="17" name="TextBox 16">
            <a:extLst>
              <a:ext uri="{FF2B5EF4-FFF2-40B4-BE49-F238E27FC236}">
                <a16:creationId xmlns:a16="http://schemas.microsoft.com/office/drawing/2014/main" id="{CA921FE1-44BE-4902-8F47-E27FF0101154}"/>
              </a:ext>
            </a:extLst>
          </p:cNvPr>
          <p:cNvSpPr txBox="1"/>
          <p:nvPr/>
        </p:nvSpPr>
        <p:spPr>
          <a:xfrm>
            <a:off x="822440" y="4436405"/>
            <a:ext cx="1257644" cy="1293496"/>
          </a:xfrm>
          <a:prstGeom prst="rect">
            <a:avLst/>
          </a:prstGeom>
          <a:noFill/>
        </p:spPr>
        <p:txBody>
          <a:bodyPr wrap="square" rtlCol="0">
            <a:noAutofit/>
          </a:bodyPr>
          <a:lstStyle/>
          <a:p>
            <a:pPr>
              <a:spcBef>
                <a:spcPts val="357"/>
              </a:spcBef>
              <a:spcAft>
                <a:spcPts val="179"/>
              </a:spcAft>
            </a:pPr>
            <a:r>
              <a:rPr lang="en-US" sz="1428" dirty="0">
                <a:cs typeface="Calibri" panose="020F0502020204030204" pitchFamily="34" charset="0"/>
              </a:rPr>
              <a:t>All resource materials are available at: </a:t>
            </a:r>
            <a:r>
              <a:rPr lang="en-US" sz="1428" dirty="0">
                <a:cs typeface="Calibri" panose="020F0502020204030204" pitchFamily="34" charset="0"/>
                <a:hlinkClick r:id="rId15"/>
              </a:rPr>
              <a:t>https://public.wmo.int/ppe</a:t>
            </a:r>
            <a:endParaRPr lang="en-BB" sz="1428" dirty="0">
              <a:cs typeface="Calibri" panose="020F0502020204030204" pitchFamily="34" charset="0"/>
            </a:endParaRPr>
          </a:p>
          <a:p>
            <a:pPr marL="170036" indent="-170036">
              <a:lnSpc>
                <a:spcPts val="714"/>
              </a:lnSpc>
              <a:spcBef>
                <a:spcPts val="357"/>
              </a:spcBef>
              <a:spcAft>
                <a:spcPts val="179"/>
              </a:spcAft>
              <a:buFont typeface="Arial" panose="020B0604020202020204" pitchFamily="34" charset="0"/>
              <a:buChar char="•"/>
            </a:pPr>
            <a:endParaRPr lang="en-BB" sz="1428" dirty="0">
              <a:latin typeface="Tw Cen MT" panose="020B0602020104020603" pitchFamily="34" charset="0"/>
              <a:cs typeface="Calibri" panose="020F0502020204030204" pitchFamily="34" charset="0"/>
            </a:endParaRPr>
          </a:p>
          <a:p>
            <a:pPr marL="170036" indent="-170036">
              <a:spcBef>
                <a:spcPts val="357"/>
              </a:spcBef>
              <a:spcAft>
                <a:spcPts val="179"/>
              </a:spcAft>
              <a:buFont typeface="Arial" panose="020B0604020202020204" pitchFamily="34" charset="0"/>
              <a:buChar char="•"/>
            </a:pPr>
            <a:endParaRPr lang="en-US" sz="1269" dirty="0">
              <a:latin typeface="Tw Cen MT" panose="020B0602020104020603"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CD77378-4A04-4057-9D78-C35198D15D46}"/>
              </a:ext>
            </a:extLst>
          </p:cNvPr>
          <p:cNvSpPr>
            <a:spLocks noGrp="1"/>
          </p:cNvSpPr>
          <p:nvPr>
            <p:ph type="sldNum" sz="quarter" idx="12"/>
          </p:nvPr>
        </p:nvSpPr>
        <p:spPr/>
        <p:txBody>
          <a:bodyPr/>
          <a:lstStyle/>
          <a:p>
            <a:fld id="{9259AF2F-52C6-9B46-B8B2-0579234AE62E}" type="slidenum">
              <a:rPr lang="en-US" sz="2222" smtClean="0"/>
              <a:t>33</a:t>
            </a:fld>
            <a:endParaRPr lang="en-US" sz="2222"/>
          </a:p>
        </p:txBody>
      </p:sp>
      <p:pic>
        <p:nvPicPr>
          <p:cNvPr id="18" name="Picture 17">
            <a:hlinkClick r:id="rId16"/>
            <a:extLst>
              <a:ext uri="{FF2B5EF4-FFF2-40B4-BE49-F238E27FC236}">
                <a16:creationId xmlns:a16="http://schemas.microsoft.com/office/drawing/2014/main" id="{4E7C5203-E8BF-482D-B598-531815B72D90}"/>
              </a:ext>
            </a:extLst>
          </p:cNvPr>
          <p:cNvPicPr>
            <a:picLocks noChangeAspect="1"/>
          </p:cNvPicPr>
          <p:nvPr/>
        </p:nvPicPr>
        <p:blipFill rotWithShape="1">
          <a:blip r:embed="rId17"/>
          <a:srcRect l="34120" t="14459" r="35140" b="4609"/>
          <a:stretch/>
        </p:blipFill>
        <p:spPr>
          <a:xfrm>
            <a:off x="6854416" y="1948550"/>
            <a:ext cx="1453026" cy="2072185"/>
          </a:xfrm>
          <a:prstGeom prst="rect">
            <a:avLst/>
          </a:prstGeom>
          <a:ln w="19050">
            <a:solidFill>
              <a:srgbClr val="0070C0"/>
            </a:solidFill>
          </a:ln>
        </p:spPr>
      </p:pic>
      <p:sp>
        <p:nvSpPr>
          <p:cNvPr id="19" name="TextBox 18">
            <a:extLst>
              <a:ext uri="{FF2B5EF4-FFF2-40B4-BE49-F238E27FC236}">
                <a16:creationId xmlns:a16="http://schemas.microsoft.com/office/drawing/2014/main" id="{3C1CEA69-3DE6-4223-8EB9-521E1F7BCF58}"/>
              </a:ext>
            </a:extLst>
          </p:cNvPr>
          <p:cNvSpPr txBox="1"/>
          <p:nvPr/>
        </p:nvSpPr>
        <p:spPr>
          <a:xfrm>
            <a:off x="6832733" y="1738810"/>
            <a:ext cx="1496392" cy="263277"/>
          </a:xfrm>
          <a:prstGeom prst="rect">
            <a:avLst/>
          </a:prstGeom>
          <a:noFill/>
        </p:spPr>
        <p:txBody>
          <a:bodyPr wrap="square" rtlCol="0">
            <a:spAutoFit/>
          </a:bodyPr>
          <a:lstStyle/>
          <a:p>
            <a:pPr algn="ctr"/>
            <a:r>
              <a:rPr lang="en-US" sz="1111" i="1" dirty="0"/>
              <a:t>OCP White Paper #2</a:t>
            </a:r>
            <a:endParaRPr lang="en-CH" sz="1111" i="1" dirty="0"/>
          </a:p>
        </p:txBody>
      </p:sp>
      <p:pic>
        <p:nvPicPr>
          <p:cNvPr id="20" name="Picture 19">
            <a:hlinkClick r:id="rId18"/>
            <a:extLst>
              <a:ext uri="{FF2B5EF4-FFF2-40B4-BE49-F238E27FC236}">
                <a16:creationId xmlns:a16="http://schemas.microsoft.com/office/drawing/2014/main" id="{10DB4DD7-379E-9273-5BAD-58BA32F5B47B}"/>
              </a:ext>
            </a:extLst>
          </p:cNvPr>
          <p:cNvPicPr>
            <a:picLocks noChangeAspect="1"/>
          </p:cNvPicPr>
          <p:nvPr/>
        </p:nvPicPr>
        <p:blipFill rotWithShape="1">
          <a:blip r:embed="rId19"/>
          <a:srcRect l="35497" t="16154" r="40296" b="19544"/>
          <a:stretch/>
        </p:blipFill>
        <p:spPr>
          <a:xfrm>
            <a:off x="7798258" y="4218819"/>
            <a:ext cx="1461731" cy="2093080"/>
          </a:xfrm>
          <a:prstGeom prst="rect">
            <a:avLst/>
          </a:prstGeom>
          <a:ln w="19050">
            <a:solidFill>
              <a:srgbClr val="0070C0"/>
            </a:solidFill>
          </a:ln>
        </p:spPr>
      </p:pic>
      <p:sp>
        <p:nvSpPr>
          <p:cNvPr id="21" name="TextBox 20">
            <a:extLst>
              <a:ext uri="{FF2B5EF4-FFF2-40B4-BE49-F238E27FC236}">
                <a16:creationId xmlns:a16="http://schemas.microsoft.com/office/drawing/2014/main" id="{D1575487-4C58-D983-6050-A07E2A8F79A9}"/>
              </a:ext>
            </a:extLst>
          </p:cNvPr>
          <p:cNvSpPr txBox="1"/>
          <p:nvPr/>
        </p:nvSpPr>
        <p:spPr>
          <a:xfrm>
            <a:off x="7651679" y="4003238"/>
            <a:ext cx="1843575" cy="263277"/>
          </a:xfrm>
          <a:prstGeom prst="rect">
            <a:avLst/>
          </a:prstGeom>
          <a:noFill/>
        </p:spPr>
        <p:txBody>
          <a:bodyPr wrap="square" rtlCol="0">
            <a:spAutoFit/>
          </a:bodyPr>
          <a:lstStyle/>
          <a:p>
            <a:pPr algn="ctr"/>
            <a:r>
              <a:rPr lang="en-US" sz="1111" i="1" dirty="0"/>
              <a:t>OCP-HL-3 Report</a:t>
            </a:r>
            <a:endParaRPr lang="en-CH" sz="1111" i="1" dirty="0"/>
          </a:p>
        </p:txBody>
      </p:sp>
    </p:spTree>
    <p:extLst>
      <p:ext uri="{BB962C8B-B14F-4D97-AF65-F5344CB8AC3E}">
        <p14:creationId xmlns:p14="http://schemas.microsoft.com/office/powerpoint/2010/main" val="3700092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79FC459-026D-7643-A3CF-92F9ED462F78}"/>
              </a:ext>
            </a:extLst>
          </p:cNvPr>
          <p:cNvSpPr txBox="1">
            <a:spLocks/>
          </p:cNvSpPr>
          <p:nvPr/>
        </p:nvSpPr>
        <p:spPr>
          <a:xfrm>
            <a:off x="1571804" y="907008"/>
            <a:ext cx="6529030" cy="914163"/>
          </a:xfrm>
          <a:prstGeom prst="rect">
            <a:avLst/>
          </a:prstGeom>
        </p:spPr>
        <p:txBody>
          <a:bodyPr vert="horz" lIns="72545" tIns="36272" rIns="72545" bIns="36272"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ko-KR" sz="3174" dirty="0">
                <a:solidFill>
                  <a:srgbClr val="0070C0"/>
                </a:solidFill>
                <a:latin typeface="Tw Cen MT" panose="020B0602020104020603" pitchFamily="34" charset="0"/>
              </a:rPr>
              <a:t>WMO OCP White Paper #1:</a:t>
            </a:r>
          </a:p>
          <a:p>
            <a:r>
              <a:rPr lang="en-US" altLang="ko-KR" sz="2856" dirty="0">
                <a:solidFill>
                  <a:srgbClr val="0070C0"/>
                </a:solidFill>
                <a:latin typeface="Tw Cen MT" panose="020B0602020104020603" pitchFamily="34" charset="0"/>
              </a:rPr>
              <a:t>Future of weather and climate forecasting</a:t>
            </a:r>
          </a:p>
        </p:txBody>
      </p:sp>
      <p:pic>
        <p:nvPicPr>
          <p:cNvPr id="59" name="Picture 58">
            <a:hlinkClick r:id="rId3"/>
            <a:extLst>
              <a:ext uri="{FF2B5EF4-FFF2-40B4-BE49-F238E27FC236}">
                <a16:creationId xmlns:a16="http://schemas.microsoft.com/office/drawing/2014/main" id="{C72CE0E7-6E89-4D39-B5A1-D490FC578506}"/>
              </a:ext>
            </a:extLst>
          </p:cNvPr>
          <p:cNvPicPr>
            <a:picLocks noChangeAspect="1"/>
          </p:cNvPicPr>
          <p:nvPr/>
        </p:nvPicPr>
        <p:blipFill rotWithShape="1">
          <a:blip r:embed="rId4"/>
          <a:srcRect l="31730" t="15000" r="32799" b="1991"/>
          <a:stretch/>
        </p:blipFill>
        <p:spPr>
          <a:xfrm>
            <a:off x="7947230" y="1960290"/>
            <a:ext cx="1225301" cy="1723921"/>
          </a:xfrm>
          <a:prstGeom prst="rect">
            <a:avLst/>
          </a:prstGeom>
        </p:spPr>
      </p:pic>
      <p:pic>
        <p:nvPicPr>
          <p:cNvPr id="60" name="Picture 59">
            <a:hlinkClick r:id="rId5"/>
            <a:extLst>
              <a:ext uri="{FF2B5EF4-FFF2-40B4-BE49-F238E27FC236}">
                <a16:creationId xmlns:a16="http://schemas.microsoft.com/office/drawing/2014/main" id="{94A949A7-5BFB-4E41-B722-2BD7C7230F90}"/>
              </a:ext>
            </a:extLst>
          </p:cNvPr>
          <p:cNvPicPr>
            <a:picLocks noChangeAspect="1"/>
          </p:cNvPicPr>
          <p:nvPr/>
        </p:nvPicPr>
        <p:blipFill rotWithShape="1">
          <a:blip r:embed="rId6"/>
          <a:srcRect l="31730" t="14833" r="32799" b="1990"/>
          <a:stretch/>
        </p:blipFill>
        <p:spPr>
          <a:xfrm>
            <a:off x="7947229" y="3684210"/>
            <a:ext cx="1222846" cy="1723921"/>
          </a:xfrm>
          <a:prstGeom prst="rect">
            <a:avLst/>
          </a:prstGeom>
        </p:spPr>
      </p:pic>
      <p:sp>
        <p:nvSpPr>
          <p:cNvPr id="19" name="TextBox 18">
            <a:hlinkClick r:id="rId7"/>
            <a:extLst>
              <a:ext uri="{FF2B5EF4-FFF2-40B4-BE49-F238E27FC236}">
                <a16:creationId xmlns:a16="http://schemas.microsoft.com/office/drawing/2014/main" id="{8F5C023D-8A03-4363-A3E4-476D39A2FF6C}"/>
              </a:ext>
            </a:extLst>
          </p:cNvPr>
          <p:cNvSpPr txBox="1"/>
          <p:nvPr/>
        </p:nvSpPr>
        <p:spPr>
          <a:xfrm>
            <a:off x="7799626" y="5287937"/>
            <a:ext cx="1671499" cy="531812"/>
          </a:xfrm>
          <a:prstGeom prst="rect">
            <a:avLst/>
          </a:prstGeom>
          <a:noFill/>
        </p:spPr>
        <p:txBody>
          <a:bodyPr wrap="square" rtlCol="0">
            <a:spAutoFit/>
          </a:bodyPr>
          <a:lstStyle/>
          <a:p>
            <a:pPr algn="ctr"/>
            <a:r>
              <a:rPr lang="en-US" sz="1428" dirty="0">
                <a:latin typeface="Tw Cen MT" panose="020B0602020104020603" pitchFamily="34" charset="0"/>
                <a:hlinkClick r:id="rId7"/>
              </a:rPr>
              <a:t>WMO OCP WP#1 and its Annex</a:t>
            </a:r>
            <a:endParaRPr lang="en-US" sz="1428" dirty="0">
              <a:latin typeface="Tw Cen MT" panose="020B0602020104020603" pitchFamily="34" charset="0"/>
            </a:endParaRPr>
          </a:p>
        </p:txBody>
      </p:sp>
      <p:sp>
        <p:nvSpPr>
          <p:cNvPr id="20" name="Rectangle 19">
            <a:extLst>
              <a:ext uri="{FF2B5EF4-FFF2-40B4-BE49-F238E27FC236}">
                <a16:creationId xmlns:a16="http://schemas.microsoft.com/office/drawing/2014/main" id="{5CF50B6F-76C4-4CD2-B711-3D88B21204F3}"/>
              </a:ext>
            </a:extLst>
          </p:cNvPr>
          <p:cNvSpPr/>
          <p:nvPr/>
        </p:nvSpPr>
        <p:spPr>
          <a:xfrm>
            <a:off x="940750" y="2065891"/>
            <a:ext cx="6404940" cy="3589408"/>
          </a:xfrm>
          <a:prstGeom prst="rect">
            <a:avLst/>
          </a:prstGeom>
        </p:spPr>
        <p:txBody>
          <a:bodyPr wrap="square">
            <a:spAutoFit/>
          </a:bodyPr>
          <a:lstStyle/>
          <a:p>
            <a:pPr marL="272057" indent="-272057">
              <a:buFont typeface="Arial" panose="020B0604020202020204" pitchFamily="34" charset="0"/>
              <a:buChar char="•"/>
            </a:pPr>
            <a:r>
              <a:rPr lang="en-US" sz="1904" u="sng" dirty="0">
                <a:latin typeface="Tw Cen MT" panose="020B0602020104020603" pitchFamily="34" charset="0"/>
              </a:rPr>
              <a:t>The first OCP White Paper</a:t>
            </a:r>
            <a:r>
              <a:rPr lang="en-US" sz="1904" dirty="0">
                <a:latin typeface="Tw Cen MT" panose="020B0602020104020603" pitchFamily="34" charset="0"/>
              </a:rPr>
              <a:t> entitled “</a:t>
            </a:r>
            <a:r>
              <a:rPr lang="en-US" sz="1904" u="sng" dirty="0">
                <a:latin typeface="Tw Cen MT" panose="020B0602020104020603" pitchFamily="34" charset="0"/>
              </a:rPr>
              <a:t>Future of weather and climate forecasting” was published</a:t>
            </a:r>
            <a:r>
              <a:rPr lang="en-US" sz="1904" dirty="0">
                <a:latin typeface="Tw Cen MT" panose="020B0602020104020603" pitchFamily="34" charset="0"/>
              </a:rPr>
              <a:t> as WMO-No. 1263 </a:t>
            </a:r>
            <a:r>
              <a:rPr lang="en-US" sz="1904" u="sng" dirty="0">
                <a:latin typeface="Tw Cen MT" panose="020B0602020104020603" pitchFamily="34" charset="0"/>
              </a:rPr>
              <a:t>on 1 April 2021</a:t>
            </a:r>
            <a:r>
              <a:rPr lang="en-US" sz="1904" dirty="0">
                <a:latin typeface="Tw Cen MT" panose="020B0602020104020603" pitchFamily="34" charset="0"/>
              </a:rPr>
              <a:t>. </a:t>
            </a:r>
          </a:p>
          <a:p>
            <a:pPr marL="272057" indent="-272057">
              <a:buFont typeface="Arial" panose="020B0604020202020204" pitchFamily="34" charset="0"/>
              <a:buChar char="•"/>
            </a:pPr>
            <a:r>
              <a:rPr lang="en-US" sz="1904" dirty="0">
                <a:latin typeface="Tw Cen MT" panose="020B0602020104020603" pitchFamily="34" charset="0"/>
              </a:rPr>
              <a:t>It is a collective endeavor of more than 30 lead scientists and experts to analyze trends, challenges and opportunities in a very dynamic environment. </a:t>
            </a:r>
          </a:p>
          <a:p>
            <a:pPr marL="272057" indent="-272057">
              <a:buFont typeface="Arial" panose="020B0604020202020204" pitchFamily="34" charset="0"/>
              <a:buChar char="•"/>
            </a:pPr>
            <a:r>
              <a:rPr lang="en-US" sz="1904" dirty="0">
                <a:latin typeface="Tw Cen MT" panose="020B0602020104020603" pitchFamily="34" charset="0"/>
              </a:rPr>
              <a:t>The main purpose of the paper is to set directions and recommendations for scheduled progress, avoiding potential disruptions and leveraging opportunities through public–private engagement over the coming decade. </a:t>
            </a:r>
          </a:p>
          <a:p>
            <a:pPr marL="272057" indent="-272057">
              <a:buFont typeface="Arial" panose="020B0604020202020204" pitchFamily="34" charset="0"/>
              <a:buChar char="•"/>
            </a:pPr>
            <a:r>
              <a:rPr lang="en-US" sz="1904" dirty="0">
                <a:latin typeface="Tw Cen MT" panose="020B0602020104020603" pitchFamily="34" charset="0"/>
              </a:rPr>
              <a:t>Original written contributions is disclosed (published) as Part II – Compilation of Inputs to the WP.</a:t>
            </a:r>
          </a:p>
        </p:txBody>
      </p:sp>
      <p:sp>
        <p:nvSpPr>
          <p:cNvPr id="21" name="Slide Number Placeholder 20">
            <a:extLst>
              <a:ext uri="{FF2B5EF4-FFF2-40B4-BE49-F238E27FC236}">
                <a16:creationId xmlns:a16="http://schemas.microsoft.com/office/drawing/2014/main" id="{D26C47DA-EBE1-4138-A8F0-EE10EF14CC09}"/>
              </a:ext>
            </a:extLst>
          </p:cNvPr>
          <p:cNvSpPr>
            <a:spLocks noGrp="1"/>
          </p:cNvSpPr>
          <p:nvPr>
            <p:ph type="sldNum" sz="quarter" idx="12"/>
          </p:nvPr>
        </p:nvSpPr>
        <p:spPr/>
        <p:txBody>
          <a:bodyPr/>
          <a:lstStyle/>
          <a:p>
            <a:fld id="{A4489FD0-501B-4C6F-9CB2-8996B7BF4EFE}" type="slidenum">
              <a:rPr lang="de-DE" sz="2222" smtClean="0">
                <a:latin typeface="+mj-lt"/>
              </a:rPr>
              <a:t>34</a:t>
            </a:fld>
            <a:endParaRPr lang="de-DE" sz="2222" dirty="0">
              <a:latin typeface="+mj-lt"/>
            </a:endParaRPr>
          </a:p>
        </p:txBody>
      </p:sp>
    </p:spTree>
    <p:extLst>
      <p:ext uri="{BB962C8B-B14F-4D97-AF65-F5344CB8AC3E}">
        <p14:creationId xmlns:p14="http://schemas.microsoft.com/office/powerpoint/2010/main" val="312660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79FC459-026D-7643-A3CF-92F9ED462F78}"/>
              </a:ext>
            </a:extLst>
          </p:cNvPr>
          <p:cNvSpPr txBox="1">
            <a:spLocks/>
          </p:cNvSpPr>
          <p:nvPr/>
        </p:nvSpPr>
        <p:spPr>
          <a:xfrm>
            <a:off x="258083" y="118107"/>
            <a:ext cx="9156472" cy="1206820"/>
          </a:xfrm>
          <a:prstGeom prst="rect">
            <a:avLst/>
          </a:prstGeom>
        </p:spPr>
        <p:txBody>
          <a:bodyPr vert="horz" lIns="72545" tIns="36272" rIns="72545" bIns="36272" rtlCol="0" anchor="ctr">
            <a:no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altLang="ko-KR" sz="3385" b="1" dirty="0">
                <a:solidFill>
                  <a:srgbClr val="0070C0"/>
                </a:solidFill>
                <a:latin typeface="Calibri" panose="020F0502020204030204" pitchFamily="34" charset="0"/>
                <a:cs typeface="Calibri" panose="020F0502020204030204" pitchFamily="34" charset="0"/>
              </a:rPr>
              <a:t>WMO OCP White Paper #2</a:t>
            </a:r>
          </a:p>
          <a:p>
            <a:pPr>
              <a:lnSpc>
                <a:spcPts val="2539"/>
              </a:lnSpc>
            </a:pPr>
            <a:r>
              <a:rPr lang="en-US" altLang="ko-KR" sz="2539" b="1" dirty="0">
                <a:solidFill>
                  <a:srgbClr val="0070C0"/>
                </a:solidFill>
                <a:latin typeface="Calibri" panose="020F0502020204030204" pitchFamily="34" charset="0"/>
                <a:cs typeface="Calibri" panose="020F0502020204030204" pitchFamily="34" charset="0"/>
              </a:rPr>
              <a:t>Future of National Meteorological or Hydrometeorological Services:                           Evolving roles and responsibilities</a:t>
            </a:r>
          </a:p>
        </p:txBody>
      </p:sp>
      <p:sp>
        <p:nvSpPr>
          <p:cNvPr id="5" name="Content Placeholder 2">
            <a:extLst>
              <a:ext uri="{FF2B5EF4-FFF2-40B4-BE49-F238E27FC236}">
                <a16:creationId xmlns:a16="http://schemas.microsoft.com/office/drawing/2014/main" id="{6A1E771F-040B-4E34-8961-7FC9A5BF5789}"/>
              </a:ext>
            </a:extLst>
          </p:cNvPr>
          <p:cNvSpPr txBox="1">
            <a:spLocks/>
          </p:cNvSpPr>
          <p:nvPr/>
        </p:nvSpPr>
        <p:spPr>
          <a:xfrm>
            <a:off x="223906" y="1486616"/>
            <a:ext cx="6988130" cy="5107097"/>
          </a:xfrm>
          <a:prstGeom prst="rect">
            <a:avLst/>
          </a:prstGeom>
        </p:spPr>
        <p:txBody>
          <a:bodyPr>
            <a:normAutofit fontScale="85000" lnSpcReduction="10000"/>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443403">
              <a:spcBef>
                <a:spcPts val="1009"/>
              </a:spcBef>
            </a:pPr>
            <a:r>
              <a:rPr lang="en-US" sz="2221" b="1" dirty="0">
                <a:latin typeface="Calibri" panose="020F0502020204030204" pitchFamily="34" charset="0"/>
                <a:cs typeface="Calibri" panose="020F0502020204030204" pitchFamily="34" charset="0"/>
              </a:rPr>
              <a:t>Published in June 2022</a:t>
            </a:r>
            <a:r>
              <a:rPr lang="en-US" sz="2221" dirty="0">
                <a:latin typeface="Calibri" panose="020F0502020204030204" pitchFamily="34" charset="0"/>
                <a:cs typeface="Calibri" panose="020F0502020204030204" pitchFamily="34" charset="0"/>
              </a:rPr>
              <a:t>. </a:t>
            </a:r>
          </a:p>
          <a:p>
            <a:pPr marL="443403">
              <a:spcBef>
                <a:spcPts val="1009"/>
              </a:spcBef>
            </a:pPr>
            <a:r>
              <a:rPr lang="en-US" sz="2221" dirty="0">
                <a:latin typeface="Calibri" panose="020F0502020204030204" pitchFamily="34" charset="0"/>
                <a:cs typeface="Calibri" panose="020F0502020204030204" pitchFamily="34" charset="0"/>
              </a:rPr>
              <a:t>WP#2 addresses identified issues and challenges under the overarching question “</a:t>
            </a:r>
            <a:r>
              <a:rPr lang="en-US" sz="2221" dirty="0">
                <a:solidFill>
                  <a:srgbClr val="C00000"/>
                </a:solidFill>
                <a:latin typeface="Calibri" panose="020F0502020204030204" pitchFamily="34" charset="0"/>
                <a:cs typeface="Calibri" panose="020F0502020204030204" pitchFamily="34" charset="0"/>
              </a:rPr>
              <a:t>How do you see the NMSs in 2030?</a:t>
            </a:r>
            <a:r>
              <a:rPr lang="en-US" sz="2221" dirty="0">
                <a:latin typeface="Calibri" panose="020F0502020204030204" pitchFamily="34" charset="0"/>
                <a:cs typeface="Calibri" panose="020F0502020204030204" pitchFamily="34" charset="0"/>
              </a:rPr>
              <a:t>” and is </a:t>
            </a:r>
            <a:r>
              <a:rPr lang="en-US" sz="2221" b="1" dirty="0">
                <a:latin typeface="Calibri" panose="020F0502020204030204" pitchFamily="34" charset="0"/>
                <a:cs typeface="Calibri" panose="020F0502020204030204" pitchFamily="34" charset="0"/>
              </a:rPr>
              <a:t>a collective endeavor of more than 30 lead experts</a:t>
            </a:r>
            <a:r>
              <a:rPr lang="en-US" sz="2221" dirty="0">
                <a:latin typeface="Calibri" panose="020F0502020204030204" pitchFamily="34" charset="0"/>
                <a:cs typeface="Calibri" panose="020F0502020204030204" pitchFamily="34" charset="0"/>
              </a:rPr>
              <a:t>. </a:t>
            </a:r>
          </a:p>
          <a:p>
            <a:pPr marL="443403">
              <a:spcBef>
                <a:spcPts val="1009"/>
              </a:spcBef>
            </a:pPr>
            <a:r>
              <a:rPr lang="en-US" sz="2221" dirty="0">
                <a:latin typeface="Calibri" panose="020F0502020204030204" pitchFamily="34" charset="0"/>
                <a:cs typeface="Calibri" panose="020F0502020204030204" pitchFamily="34" charset="0"/>
              </a:rPr>
              <a:t>The conclusions </a:t>
            </a:r>
            <a:r>
              <a:rPr lang="en-US" sz="2221" b="1" dirty="0">
                <a:latin typeface="Calibri" panose="020F0502020204030204" pitchFamily="34" charset="0"/>
                <a:cs typeface="Calibri" panose="020F0502020204030204" pitchFamily="34" charset="0"/>
              </a:rPr>
              <a:t>present key messages and recommendations derived from the comprehensive analysis of the evolving societal needs and observed trends </a:t>
            </a:r>
            <a:r>
              <a:rPr lang="en-US" sz="2221" dirty="0">
                <a:latin typeface="Calibri" panose="020F0502020204030204" pitchFamily="34" charset="0"/>
                <a:cs typeface="Calibri" panose="020F0502020204030204" pitchFamily="34" charset="0"/>
              </a:rPr>
              <a:t>in the technological and operational ecosystems in which NMS operate, such as</a:t>
            </a:r>
          </a:p>
          <a:p>
            <a:pPr marL="602854" indent="0">
              <a:spcBef>
                <a:spcPts val="1009"/>
              </a:spcBef>
              <a:buNone/>
            </a:pPr>
            <a:r>
              <a:rPr lang="en-US" sz="2221" dirty="0">
                <a:latin typeface="Calibri" panose="020F0502020204030204" pitchFamily="34" charset="0"/>
                <a:cs typeface="Calibri" panose="020F0502020204030204" pitchFamily="34" charset="0"/>
              </a:rPr>
              <a:t>“In the coming decade … </a:t>
            </a:r>
            <a:r>
              <a:rPr lang="en-US" sz="2221" b="1" dirty="0">
                <a:latin typeface="Calibri" panose="020F0502020204030204" pitchFamily="34" charset="0"/>
                <a:cs typeface="Calibri" panose="020F0502020204030204" pitchFamily="34" charset="0"/>
              </a:rPr>
              <a:t>progress will require inclusive multisectoral partnerships, leveraging the strength of the public and private sectors, supported by the research community and civil society</a:t>
            </a:r>
            <a:r>
              <a:rPr lang="en-US" sz="2221" dirty="0">
                <a:latin typeface="Calibri" panose="020F0502020204030204" pitchFamily="34" charset="0"/>
                <a:cs typeface="Calibri" panose="020F0502020204030204" pitchFamily="34" charset="0"/>
              </a:rPr>
              <a:t>, operating in tandem and effectively working through challenges to meet the increasing weather, climate and water needs”.</a:t>
            </a:r>
          </a:p>
          <a:p>
            <a:pPr marL="443403">
              <a:spcBef>
                <a:spcPts val="1009"/>
              </a:spcBef>
            </a:pPr>
            <a:r>
              <a:rPr lang="en-US" sz="2221" dirty="0">
                <a:latin typeface="Calibri" panose="020F0502020204030204" pitchFamily="34" charset="0"/>
                <a:cs typeface="Calibri" panose="020F0502020204030204" pitchFamily="34" charset="0"/>
              </a:rPr>
              <a:t>Original inputs from contributing authors are also available as Annex (Part II).</a:t>
            </a:r>
          </a:p>
        </p:txBody>
      </p:sp>
      <p:pic>
        <p:nvPicPr>
          <p:cNvPr id="8" name="Picture 7">
            <a:hlinkClick r:id="rId3"/>
            <a:extLst>
              <a:ext uri="{FF2B5EF4-FFF2-40B4-BE49-F238E27FC236}">
                <a16:creationId xmlns:a16="http://schemas.microsoft.com/office/drawing/2014/main" id="{9358772E-39EB-478C-80F9-47EEC7B1BD69}"/>
              </a:ext>
            </a:extLst>
          </p:cNvPr>
          <p:cNvPicPr>
            <a:picLocks noChangeAspect="1"/>
          </p:cNvPicPr>
          <p:nvPr/>
        </p:nvPicPr>
        <p:blipFill rotWithShape="1">
          <a:blip r:embed="rId4"/>
          <a:srcRect l="34120" t="14459" r="35140" b="4609"/>
          <a:stretch/>
        </p:blipFill>
        <p:spPr>
          <a:xfrm>
            <a:off x="7430412" y="1324307"/>
            <a:ext cx="1958922" cy="2793652"/>
          </a:xfrm>
          <a:prstGeom prst="rect">
            <a:avLst/>
          </a:prstGeom>
          <a:ln w="19050">
            <a:solidFill>
              <a:srgbClr val="0070C0"/>
            </a:solidFill>
          </a:ln>
        </p:spPr>
      </p:pic>
      <p:pic>
        <p:nvPicPr>
          <p:cNvPr id="4" name="Picture 3">
            <a:extLst>
              <a:ext uri="{FF2B5EF4-FFF2-40B4-BE49-F238E27FC236}">
                <a16:creationId xmlns:a16="http://schemas.microsoft.com/office/drawing/2014/main" id="{249B60DC-EA35-4501-9EAA-67914CFA6EE0}"/>
              </a:ext>
            </a:extLst>
          </p:cNvPr>
          <p:cNvPicPr>
            <a:picLocks noChangeAspect="1"/>
          </p:cNvPicPr>
          <p:nvPr/>
        </p:nvPicPr>
        <p:blipFill rotWithShape="1">
          <a:blip r:embed="rId5"/>
          <a:srcRect l="36833" t="21059" r="38333" b="13059"/>
          <a:stretch/>
        </p:blipFill>
        <p:spPr>
          <a:xfrm>
            <a:off x="7407173" y="4164769"/>
            <a:ext cx="1982160" cy="2793651"/>
          </a:xfrm>
          <a:prstGeom prst="rect">
            <a:avLst/>
          </a:prstGeom>
        </p:spPr>
      </p:pic>
      <p:sp>
        <p:nvSpPr>
          <p:cNvPr id="13" name="TextBox 12">
            <a:hlinkClick r:id="rId6"/>
            <a:extLst>
              <a:ext uri="{FF2B5EF4-FFF2-40B4-BE49-F238E27FC236}">
                <a16:creationId xmlns:a16="http://schemas.microsoft.com/office/drawing/2014/main" id="{68C8D8FE-C948-41A9-B3C0-E44CE1CC9114}"/>
              </a:ext>
            </a:extLst>
          </p:cNvPr>
          <p:cNvSpPr txBox="1"/>
          <p:nvPr/>
        </p:nvSpPr>
        <p:spPr>
          <a:xfrm>
            <a:off x="4777253" y="6478936"/>
            <a:ext cx="1651056" cy="53719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1428" dirty="0">
                <a:latin typeface="Tw Cen MT" panose="020B0602020104020603" pitchFamily="34" charset="0"/>
                <a:hlinkClick r:id="rId3"/>
              </a:rPr>
              <a:t>WMO OCP WP#2 and its Annex</a:t>
            </a:r>
            <a:endParaRPr lang="en-US" sz="1428" dirty="0">
              <a:latin typeface="Tw Cen MT" panose="020B0602020104020603" pitchFamily="34" charset="0"/>
            </a:endParaRPr>
          </a:p>
        </p:txBody>
      </p:sp>
    </p:spTree>
    <p:extLst>
      <p:ext uri="{BB962C8B-B14F-4D97-AF65-F5344CB8AC3E}">
        <p14:creationId xmlns:p14="http://schemas.microsoft.com/office/powerpoint/2010/main" val="2082320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039A78-2AB7-5315-1D05-73425F5A0B5B}"/>
              </a:ext>
            </a:extLst>
          </p:cNvPr>
          <p:cNvSpPr txBox="1">
            <a:spLocks/>
          </p:cNvSpPr>
          <p:nvPr/>
        </p:nvSpPr>
        <p:spPr>
          <a:xfrm>
            <a:off x="-126166" y="31644"/>
            <a:ext cx="9903940" cy="1216185"/>
          </a:xfrm>
          <a:prstGeom prst="rect">
            <a:avLst/>
          </a:prstGeom>
        </p:spPr>
        <p:txBody>
          <a:bodyPr vert="horz" lIns="96726" tIns="48363" rIns="96726" bIns="48363" rtlCol="0" anchor="ctr">
            <a:normAutofit fontScale="90000" lnSpcReduction="20000"/>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3385" b="1" dirty="0">
                <a:solidFill>
                  <a:srgbClr val="0070C0"/>
                </a:solidFill>
                <a:latin typeface="Calibri" panose="020F0502020204030204" pitchFamily="34" charset="0"/>
                <a:cs typeface="Calibri" panose="020F0502020204030204" pitchFamily="34" charset="0"/>
              </a:rPr>
              <a:t>WMO Technical Conference on the UN Global Early Warning Initiative for the Implementation of Climate Adaptation: Early Warnings for All (22nd Oct 2022)</a:t>
            </a:r>
            <a:endParaRPr lang="en-CH" sz="3385" b="1" dirty="0">
              <a:solidFill>
                <a:srgbClr val="0070C0"/>
              </a:solidFill>
              <a:latin typeface="Calibri" panose="020F0502020204030204" pitchFamily="34" charset="0"/>
              <a:cs typeface="Calibri" panose="020F0502020204030204" pitchFamily="34" charset="0"/>
            </a:endParaRPr>
          </a:p>
        </p:txBody>
      </p:sp>
      <p:pic>
        <p:nvPicPr>
          <p:cNvPr id="6" name="Picture 5" descr="A group of people in a meeting&#10;&#10;Description automatically generated with low confidence">
            <a:extLst>
              <a:ext uri="{FF2B5EF4-FFF2-40B4-BE49-F238E27FC236}">
                <a16:creationId xmlns:a16="http://schemas.microsoft.com/office/drawing/2014/main" id="{859D4212-B60A-781B-FF5E-A142289AAAC7}"/>
              </a:ext>
            </a:extLst>
          </p:cNvPr>
          <p:cNvPicPr>
            <a:picLocks noChangeAspect="1"/>
          </p:cNvPicPr>
          <p:nvPr/>
        </p:nvPicPr>
        <p:blipFill rotWithShape="1">
          <a:blip r:embed="rId3"/>
          <a:srcRect l="13317" r="2764" b="20527"/>
          <a:stretch/>
        </p:blipFill>
        <p:spPr>
          <a:xfrm>
            <a:off x="350925" y="1186192"/>
            <a:ext cx="3005886" cy="2134817"/>
          </a:xfrm>
          <a:prstGeom prst="rect">
            <a:avLst/>
          </a:prstGeom>
        </p:spPr>
      </p:pic>
      <p:pic>
        <p:nvPicPr>
          <p:cNvPr id="15" name="Picture 14" descr="A group of people sitting at a table with microphones&#10;&#10;Description automatically generated with low confidence">
            <a:extLst>
              <a:ext uri="{FF2B5EF4-FFF2-40B4-BE49-F238E27FC236}">
                <a16:creationId xmlns:a16="http://schemas.microsoft.com/office/drawing/2014/main" id="{6A6C2C41-9530-3D1A-3DCD-E26F93F03809}"/>
              </a:ext>
            </a:extLst>
          </p:cNvPr>
          <p:cNvPicPr>
            <a:picLocks noChangeAspect="1"/>
          </p:cNvPicPr>
          <p:nvPr/>
        </p:nvPicPr>
        <p:blipFill rotWithShape="1">
          <a:blip r:embed="rId4"/>
          <a:srcRect t="3710" b="5468"/>
          <a:stretch/>
        </p:blipFill>
        <p:spPr>
          <a:xfrm>
            <a:off x="345742" y="4927981"/>
            <a:ext cx="3011070" cy="2051031"/>
          </a:xfrm>
          <a:prstGeom prst="rect">
            <a:avLst/>
          </a:prstGeom>
        </p:spPr>
      </p:pic>
      <p:pic>
        <p:nvPicPr>
          <p:cNvPr id="9" name="Picture 8" descr="A group of people in a meeting&#10;&#10;Description automatically generated with medium confidence">
            <a:extLst>
              <a:ext uri="{FF2B5EF4-FFF2-40B4-BE49-F238E27FC236}">
                <a16:creationId xmlns:a16="http://schemas.microsoft.com/office/drawing/2014/main" id="{BD511577-6811-DEA3-A8BD-8EE87F362587}"/>
              </a:ext>
            </a:extLst>
          </p:cNvPr>
          <p:cNvPicPr>
            <a:picLocks noChangeAspect="1"/>
          </p:cNvPicPr>
          <p:nvPr/>
        </p:nvPicPr>
        <p:blipFill rotWithShape="1">
          <a:blip r:embed="rId5"/>
          <a:srcRect l="25145" t="21448" r="25362" b="465"/>
          <a:stretch/>
        </p:blipFill>
        <p:spPr>
          <a:xfrm>
            <a:off x="3572870" y="1186192"/>
            <a:ext cx="2742959" cy="3245774"/>
          </a:xfrm>
          <a:prstGeom prst="rect">
            <a:avLst/>
          </a:prstGeom>
        </p:spPr>
      </p:pic>
      <p:pic>
        <p:nvPicPr>
          <p:cNvPr id="12" name="Picture 11" descr="A group of people in a meeting&#10;&#10;Description automatically generated with medium confidence">
            <a:extLst>
              <a:ext uri="{FF2B5EF4-FFF2-40B4-BE49-F238E27FC236}">
                <a16:creationId xmlns:a16="http://schemas.microsoft.com/office/drawing/2014/main" id="{6E15DA00-804F-E5A9-F4DF-A123F14227CC}"/>
              </a:ext>
            </a:extLst>
          </p:cNvPr>
          <p:cNvPicPr>
            <a:picLocks noChangeAspect="1"/>
          </p:cNvPicPr>
          <p:nvPr/>
        </p:nvPicPr>
        <p:blipFill rotWithShape="1">
          <a:blip r:embed="rId6"/>
          <a:srcRect t="17204"/>
          <a:stretch/>
        </p:blipFill>
        <p:spPr>
          <a:xfrm>
            <a:off x="1899582" y="3115344"/>
            <a:ext cx="3134073" cy="1946163"/>
          </a:xfrm>
          <a:prstGeom prst="rect">
            <a:avLst/>
          </a:prstGeom>
        </p:spPr>
      </p:pic>
      <p:sp>
        <p:nvSpPr>
          <p:cNvPr id="7" name="TextBox 6">
            <a:extLst>
              <a:ext uri="{FF2B5EF4-FFF2-40B4-BE49-F238E27FC236}">
                <a16:creationId xmlns:a16="http://schemas.microsoft.com/office/drawing/2014/main" id="{69CB29CF-1C3E-7B2D-7833-CA4632D4465E}"/>
              </a:ext>
            </a:extLst>
          </p:cNvPr>
          <p:cNvSpPr txBox="1"/>
          <p:nvPr/>
        </p:nvSpPr>
        <p:spPr>
          <a:xfrm>
            <a:off x="373393" y="1224421"/>
            <a:ext cx="1927053" cy="53719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28" b="1" dirty="0">
                <a:solidFill>
                  <a:schemeClr val="bg1"/>
                </a:solidFill>
              </a:rPr>
              <a:t>Google representative, Mr Sella Nevo</a:t>
            </a:r>
          </a:p>
        </p:txBody>
      </p:sp>
      <p:sp>
        <p:nvSpPr>
          <p:cNvPr id="14" name="TextBox 13">
            <a:extLst>
              <a:ext uri="{FF2B5EF4-FFF2-40B4-BE49-F238E27FC236}">
                <a16:creationId xmlns:a16="http://schemas.microsoft.com/office/drawing/2014/main" id="{B381252C-8EF7-A81F-1B57-C8422840DCED}"/>
              </a:ext>
            </a:extLst>
          </p:cNvPr>
          <p:cNvSpPr txBox="1"/>
          <p:nvPr/>
        </p:nvSpPr>
        <p:spPr>
          <a:xfrm>
            <a:off x="3611328" y="1240012"/>
            <a:ext cx="2114640" cy="537190"/>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28" b="1" dirty="0">
                <a:solidFill>
                  <a:schemeClr val="bg1"/>
                </a:solidFill>
              </a:rPr>
              <a:t>Microsoft representative, Mr Matt Corey</a:t>
            </a:r>
          </a:p>
        </p:txBody>
      </p:sp>
      <p:sp>
        <p:nvSpPr>
          <p:cNvPr id="11" name="TextBox 10">
            <a:extLst>
              <a:ext uri="{FF2B5EF4-FFF2-40B4-BE49-F238E27FC236}">
                <a16:creationId xmlns:a16="http://schemas.microsoft.com/office/drawing/2014/main" id="{631EB226-733C-C096-0E4F-9C46CABFE9BE}"/>
              </a:ext>
            </a:extLst>
          </p:cNvPr>
          <p:cNvSpPr txBox="1"/>
          <p:nvPr/>
        </p:nvSpPr>
        <p:spPr>
          <a:xfrm>
            <a:off x="373394" y="4924501"/>
            <a:ext cx="1364879" cy="1635988"/>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428" b="1" dirty="0">
                <a:solidFill>
                  <a:schemeClr val="bg1"/>
                </a:solidFill>
              </a:rPr>
              <a:t>Association of Hydro-Meteorological Industry (HMEI) representative, Ms Jay Wilson</a:t>
            </a:r>
          </a:p>
        </p:txBody>
      </p:sp>
      <p:sp>
        <p:nvSpPr>
          <p:cNvPr id="16" name="TextBox 15">
            <a:extLst>
              <a:ext uri="{FF2B5EF4-FFF2-40B4-BE49-F238E27FC236}">
                <a16:creationId xmlns:a16="http://schemas.microsoft.com/office/drawing/2014/main" id="{9AAEE267-1ADF-89E2-3736-F0E031646C8E}"/>
              </a:ext>
            </a:extLst>
          </p:cNvPr>
          <p:cNvSpPr txBox="1"/>
          <p:nvPr/>
        </p:nvSpPr>
        <p:spPr>
          <a:xfrm>
            <a:off x="4012901" y="5455218"/>
            <a:ext cx="5371822" cy="1642116"/>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2014" b="1" dirty="0"/>
              <a:t>Representatives of private sector organizations including Alibaba, F24, Google, IBM, Microsoft and Smart Communications all voiced commitments </a:t>
            </a:r>
            <a:r>
              <a:rPr lang="en-US" sz="2014" dirty="0"/>
              <a:t>to the Early Warnings for All Initiative. </a:t>
            </a:r>
          </a:p>
        </p:txBody>
      </p:sp>
      <p:sp>
        <p:nvSpPr>
          <p:cNvPr id="18" name="TextBox 17">
            <a:extLst>
              <a:ext uri="{FF2B5EF4-FFF2-40B4-BE49-F238E27FC236}">
                <a16:creationId xmlns:a16="http://schemas.microsoft.com/office/drawing/2014/main" id="{41AC0B19-2D25-822F-782B-526BA873A8F0}"/>
              </a:ext>
            </a:extLst>
          </p:cNvPr>
          <p:cNvSpPr txBox="1"/>
          <p:nvPr/>
        </p:nvSpPr>
        <p:spPr>
          <a:xfrm>
            <a:off x="6587710" y="1367589"/>
            <a:ext cx="2893609" cy="3906839"/>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904" b="1" dirty="0">
                <a:effectLst/>
                <a:latin typeface="Calibri" panose="020F0502020204030204" pitchFamily="34" charset="0"/>
                <a:ea typeface="Yu Mincho" panose="02020400000000000000" pitchFamily="18" charset="-128"/>
                <a:cs typeface="Arial" panose="020B0604020202020204" pitchFamily="34" charset="0"/>
              </a:rPr>
              <a:t>Aimed to facilitate a dialogue </a:t>
            </a:r>
            <a:r>
              <a:rPr lang="en-US" sz="1904" dirty="0">
                <a:effectLst/>
                <a:latin typeface="Calibri" panose="020F0502020204030204" pitchFamily="34" charset="0"/>
                <a:ea typeface="Yu Mincho" panose="02020400000000000000" pitchFamily="18" charset="-128"/>
                <a:cs typeface="Arial" panose="020B0604020202020204" pitchFamily="34" charset="0"/>
              </a:rPr>
              <a:t>between WMO, National Meteorological and Hydrological Services, other UN entities and the private sector </a:t>
            </a:r>
            <a:r>
              <a:rPr lang="en-US" sz="1904" b="1" dirty="0">
                <a:effectLst/>
                <a:latin typeface="Calibri" panose="020F0502020204030204" pitchFamily="34" charset="0"/>
                <a:ea typeface="Yu Mincho" panose="02020400000000000000" pitchFamily="18" charset="-128"/>
                <a:cs typeface="Arial" panose="020B0604020202020204" pitchFamily="34" charset="0"/>
              </a:rPr>
              <a:t>on the potential contributions of technological advancements, big data, and the continued rise of social media and related digital platforms</a:t>
            </a:r>
            <a:r>
              <a:rPr lang="en-US" sz="1904" dirty="0">
                <a:effectLst/>
                <a:latin typeface="Calibri" panose="020F0502020204030204" pitchFamily="34" charset="0"/>
                <a:ea typeface="Yu Mincho" panose="02020400000000000000" pitchFamily="18" charset="-128"/>
                <a:cs typeface="Arial" panose="020B0604020202020204" pitchFamily="34" charset="0"/>
              </a:rPr>
              <a:t>.</a:t>
            </a:r>
          </a:p>
          <a:p>
            <a:endParaRPr lang="en-US" sz="2014" dirty="0"/>
          </a:p>
        </p:txBody>
      </p:sp>
    </p:spTree>
    <p:extLst>
      <p:ext uri="{BB962C8B-B14F-4D97-AF65-F5344CB8AC3E}">
        <p14:creationId xmlns:p14="http://schemas.microsoft.com/office/powerpoint/2010/main" val="436840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B0E67F-5266-1784-9F43-06DF5DD9D798}"/>
              </a:ext>
            </a:extLst>
          </p:cNvPr>
          <p:cNvPicPr>
            <a:picLocks noChangeAspect="1"/>
          </p:cNvPicPr>
          <p:nvPr/>
        </p:nvPicPr>
        <p:blipFill>
          <a:blip r:embed="rId2"/>
          <a:stretch>
            <a:fillRect/>
          </a:stretch>
        </p:blipFill>
        <p:spPr>
          <a:xfrm>
            <a:off x="316645" y="467708"/>
            <a:ext cx="2581401" cy="4033439"/>
          </a:xfrm>
          <a:prstGeom prst="rect">
            <a:avLst/>
          </a:prstGeom>
        </p:spPr>
      </p:pic>
      <p:pic>
        <p:nvPicPr>
          <p:cNvPr id="7" name="Picture 6">
            <a:extLst>
              <a:ext uri="{FF2B5EF4-FFF2-40B4-BE49-F238E27FC236}">
                <a16:creationId xmlns:a16="http://schemas.microsoft.com/office/drawing/2014/main" id="{67A395CD-7B6E-B00C-9790-341DF34E4098}"/>
              </a:ext>
            </a:extLst>
          </p:cNvPr>
          <p:cNvPicPr>
            <a:picLocks noChangeAspect="1"/>
          </p:cNvPicPr>
          <p:nvPr/>
        </p:nvPicPr>
        <p:blipFill rotWithShape="1">
          <a:blip r:embed="rId3"/>
          <a:srcRect l="32319" t="17790" r="36594" b="1"/>
          <a:stretch/>
        </p:blipFill>
        <p:spPr>
          <a:xfrm>
            <a:off x="2735600" y="1983738"/>
            <a:ext cx="3189786" cy="4525212"/>
          </a:xfrm>
          <a:prstGeom prst="rect">
            <a:avLst/>
          </a:prstGeom>
        </p:spPr>
      </p:pic>
      <p:sp>
        <p:nvSpPr>
          <p:cNvPr id="8" name="TextBox 7">
            <a:extLst>
              <a:ext uri="{FF2B5EF4-FFF2-40B4-BE49-F238E27FC236}">
                <a16:creationId xmlns:a16="http://schemas.microsoft.com/office/drawing/2014/main" id="{569360A9-6401-D9BF-E3BE-3440D84AF959}"/>
              </a:ext>
            </a:extLst>
          </p:cNvPr>
          <p:cNvSpPr txBox="1"/>
          <p:nvPr/>
        </p:nvSpPr>
        <p:spPr>
          <a:xfrm>
            <a:off x="3532617" y="668824"/>
            <a:ext cx="5384901" cy="1106937"/>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3279" b="1" dirty="0">
                <a:solidFill>
                  <a:srgbClr val="0070C0"/>
                </a:solidFill>
              </a:rPr>
              <a:t>Role of the private sector                  in the Early Warnings for All</a:t>
            </a:r>
          </a:p>
        </p:txBody>
      </p:sp>
      <p:sp>
        <p:nvSpPr>
          <p:cNvPr id="10" name="TextBox 9">
            <a:extLst>
              <a:ext uri="{FF2B5EF4-FFF2-40B4-BE49-F238E27FC236}">
                <a16:creationId xmlns:a16="http://schemas.microsoft.com/office/drawing/2014/main" id="{83C97C8F-AAA4-4429-2221-A2C5D9B554F9}"/>
              </a:ext>
            </a:extLst>
          </p:cNvPr>
          <p:cNvSpPr txBox="1"/>
          <p:nvPr/>
        </p:nvSpPr>
        <p:spPr>
          <a:xfrm>
            <a:off x="6260592" y="1977325"/>
            <a:ext cx="3095401" cy="4785877"/>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904" dirty="0">
                <a:effectLst/>
                <a:latin typeface="Calibri" panose="020F0502020204030204" pitchFamily="34" charset="0"/>
                <a:ea typeface="Yu Mincho" panose="02020400000000000000" pitchFamily="18" charset="-128"/>
                <a:cs typeface="Arial" panose="020B0604020202020204" pitchFamily="34" charset="0"/>
              </a:rPr>
              <a:t>“The complexity and urgency of climate challenges require coordinated efforts and an agile approach, which businesses – large and small, from many sectors – can have an important role in. The rationale for strong engagement with the private sector is clear, and so </a:t>
            </a:r>
            <a:r>
              <a:rPr lang="en-US" sz="1904" b="1" dirty="0">
                <a:effectLst/>
                <a:latin typeface="Calibri" panose="020F0502020204030204" pitchFamily="34" charset="0"/>
                <a:ea typeface="Yu Mincho" panose="02020400000000000000" pitchFamily="18" charset="-128"/>
                <a:cs typeface="Arial" panose="020B0604020202020204" pitchFamily="34" charset="0"/>
              </a:rPr>
              <a:t>private-public-engagement will continue to be prioritized through the upcoming implementation stage</a:t>
            </a:r>
            <a:r>
              <a:rPr lang="en-US" sz="1904" dirty="0">
                <a:effectLst/>
                <a:latin typeface="Calibri" panose="020F0502020204030204" pitchFamily="34" charset="0"/>
                <a:ea typeface="Yu Mincho" panose="02020400000000000000" pitchFamily="18" charset="-128"/>
                <a:cs typeface="Arial" panose="020B0604020202020204" pitchFamily="34" charset="0"/>
              </a:rPr>
              <a:t>.”</a:t>
            </a:r>
          </a:p>
          <a:p>
            <a:endParaRPr lang="en-US" sz="2014" dirty="0"/>
          </a:p>
        </p:txBody>
      </p:sp>
    </p:spTree>
    <p:extLst>
      <p:ext uri="{BB962C8B-B14F-4D97-AF65-F5344CB8AC3E}">
        <p14:creationId xmlns:p14="http://schemas.microsoft.com/office/powerpoint/2010/main" val="392721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B0E67F-5266-1784-9F43-06DF5DD9D798}"/>
              </a:ext>
            </a:extLst>
          </p:cNvPr>
          <p:cNvPicPr>
            <a:picLocks noChangeAspect="1"/>
          </p:cNvPicPr>
          <p:nvPr/>
        </p:nvPicPr>
        <p:blipFill>
          <a:blip r:embed="rId2"/>
          <a:stretch>
            <a:fillRect/>
          </a:stretch>
        </p:blipFill>
        <p:spPr>
          <a:xfrm>
            <a:off x="316645" y="467708"/>
            <a:ext cx="2581401" cy="4033439"/>
          </a:xfrm>
          <a:prstGeom prst="rect">
            <a:avLst/>
          </a:prstGeom>
        </p:spPr>
      </p:pic>
      <p:sp>
        <p:nvSpPr>
          <p:cNvPr id="8" name="TextBox 7">
            <a:extLst>
              <a:ext uri="{FF2B5EF4-FFF2-40B4-BE49-F238E27FC236}">
                <a16:creationId xmlns:a16="http://schemas.microsoft.com/office/drawing/2014/main" id="{569360A9-6401-D9BF-E3BE-3440D84AF959}"/>
              </a:ext>
            </a:extLst>
          </p:cNvPr>
          <p:cNvSpPr txBox="1"/>
          <p:nvPr/>
        </p:nvSpPr>
        <p:spPr>
          <a:xfrm>
            <a:off x="3245238" y="668824"/>
            <a:ext cx="5924607" cy="1106937"/>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3279" b="1" dirty="0">
                <a:solidFill>
                  <a:srgbClr val="0070C0"/>
                </a:solidFill>
              </a:rPr>
              <a:t>Science, research and innovation in the Early Warnings for All</a:t>
            </a:r>
          </a:p>
        </p:txBody>
      </p:sp>
      <p:sp>
        <p:nvSpPr>
          <p:cNvPr id="10" name="TextBox 9">
            <a:extLst>
              <a:ext uri="{FF2B5EF4-FFF2-40B4-BE49-F238E27FC236}">
                <a16:creationId xmlns:a16="http://schemas.microsoft.com/office/drawing/2014/main" id="{83C97C8F-AAA4-4429-2221-A2C5D9B554F9}"/>
              </a:ext>
            </a:extLst>
          </p:cNvPr>
          <p:cNvSpPr txBox="1"/>
          <p:nvPr/>
        </p:nvSpPr>
        <p:spPr>
          <a:xfrm>
            <a:off x="6260592" y="2033401"/>
            <a:ext cx="3095401" cy="5361596"/>
          </a:xfrm>
          <a:prstGeom prst="rect">
            <a:avLst/>
          </a:prstGeom>
          <a:noFill/>
        </p:spPr>
        <p:txBody>
          <a:bodyPr wrap="square" rtlCol="0">
            <a:sp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r>
              <a:rPr lang="en-US" sz="1904" dirty="0">
                <a:effectLst/>
                <a:latin typeface="Calibri" panose="020F0502020204030204" pitchFamily="34" charset="0"/>
                <a:ea typeface="Yu Mincho" panose="02020400000000000000" pitchFamily="18" charset="-128"/>
                <a:cs typeface="Arial" panose="020B0604020202020204" pitchFamily="34" charset="0"/>
              </a:rPr>
              <a:t>“</a:t>
            </a:r>
            <a:r>
              <a:rPr lang="en-US" sz="2014" dirty="0"/>
              <a:t>There is already work taking place to address these scientific challenges, such as improving forecasting abilities in lower-income countries using new technologies…. </a:t>
            </a:r>
            <a:r>
              <a:rPr lang="en-US" sz="2014" b="1" dirty="0"/>
              <a:t>The science and research communities</a:t>
            </a:r>
            <a:r>
              <a:rPr lang="en-US" sz="2014" dirty="0"/>
              <a:t>, including both the physical and social sciences, </a:t>
            </a:r>
            <a:r>
              <a:rPr lang="en-US" sz="2014" b="1" dirty="0"/>
              <a:t>will be key partners for addressing these challenges</a:t>
            </a:r>
            <a:r>
              <a:rPr lang="en-US" sz="2014" dirty="0"/>
              <a:t> through scientific and technological innovations, enabling this action plan and providing early warnings for all.</a:t>
            </a:r>
            <a:r>
              <a:rPr lang="en-US" sz="1904" dirty="0">
                <a:effectLst/>
                <a:latin typeface="Calibri" panose="020F0502020204030204" pitchFamily="34" charset="0"/>
                <a:ea typeface="Yu Mincho" panose="02020400000000000000" pitchFamily="18" charset="-128"/>
                <a:cs typeface="Arial" panose="020B0604020202020204" pitchFamily="34" charset="0"/>
              </a:rPr>
              <a:t>”</a:t>
            </a:r>
            <a:endParaRPr lang="en-US" sz="2014" dirty="0"/>
          </a:p>
        </p:txBody>
      </p:sp>
      <p:pic>
        <p:nvPicPr>
          <p:cNvPr id="2" name="Picture 1">
            <a:extLst>
              <a:ext uri="{FF2B5EF4-FFF2-40B4-BE49-F238E27FC236}">
                <a16:creationId xmlns:a16="http://schemas.microsoft.com/office/drawing/2014/main" id="{66238362-B519-0DD8-C2E9-BDB2F5FD3566}"/>
              </a:ext>
            </a:extLst>
          </p:cNvPr>
          <p:cNvPicPr>
            <a:picLocks noChangeAspect="1"/>
          </p:cNvPicPr>
          <p:nvPr/>
        </p:nvPicPr>
        <p:blipFill rotWithShape="1">
          <a:blip r:embed="rId3"/>
          <a:srcRect l="32754" t="13235" r="36000" b="5594"/>
          <a:stretch/>
        </p:blipFill>
        <p:spPr>
          <a:xfrm>
            <a:off x="2721581" y="2039814"/>
            <a:ext cx="3208218" cy="4525212"/>
          </a:xfrm>
          <a:prstGeom prst="rect">
            <a:avLst/>
          </a:prstGeom>
        </p:spPr>
      </p:pic>
    </p:spTree>
    <p:extLst>
      <p:ext uri="{BB962C8B-B14F-4D97-AF65-F5344CB8AC3E}">
        <p14:creationId xmlns:p14="http://schemas.microsoft.com/office/powerpoint/2010/main" val="196035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1266-E8FC-D5FD-0455-57C56E7A915F}"/>
              </a:ext>
            </a:extLst>
          </p:cNvPr>
          <p:cNvSpPr>
            <a:spLocks noGrp="1"/>
          </p:cNvSpPr>
          <p:nvPr>
            <p:ph type="title"/>
          </p:nvPr>
        </p:nvSpPr>
        <p:spPr/>
        <p:txBody>
          <a:bodyP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algn="ctr"/>
            <a:r>
              <a:rPr lang="en-US" sz="3385" b="1" dirty="0">
                <a:solidFill>
                  <a:srgbClr val="0070C0"/>
                </a:solidFill>
              </a:rPr>
              <a:t>Ongoing activities to further promote                   public-private engagement</a:t>
            </a:r>
          </a:p>
        </p:txBody>
      </p:sp>
      <p:sp>
        <p:nvSpPr>
          <p:cNvPr id="3" name="Content Placeholder 2">
            <a:extLst>
              <a:ext uri="{FF2B5EF4-FFF2-40B4-BE49-F238E27FC236}">
                <a16:creationId xmlns:a16="http://schemas.microsoft.com/office/drawing/2014/main" id="{C657278C-96B8-92D3-2305-4CFCE7699CAE}"/>
              </a:ext>
            </a:extLst>
          </p:cNvPr>
          <p:cNvSpPr>
            <a:spLocks noGrp="1"/>
          </p:cNvSpPr>
          <p:nvPr>
            <p:ph idx="1"/>
          </p:nvPr>
        </p:nvSpPr>
        <p:spPr>
          <a:xfrm>
            <a:off x="703227" y="1875093"/>
            <a:ext cx="6617696" cy="4787620"/>
          </a:xfrm>
        </p:spPr>
        <p:txBody>
          <a:bodyPr>
            <a:normAutofit/>
          </a:bodyPr>
          <a:lstStyle>
            <a:defPPr>
              <a:defRPr lang="en-US"/>
            </a:defPPr>
            <a:lvl1pPr marL="0" algn="l" defTabSz="483626" rtl="0" eaLnBrk="1" latinLnBrk="0" hangingPunct="1">
              <a:defRPr sz="1904" kern="1200">
                <a:solidFill>
                  <a:schemeClr val="tx1"/>
                </a:solidFill>
                <a:latin typeface="+mn-lt"/>
                <a:ea typeface="+mn-ea"/>
                <a:cs typeface="+mn-cs"/>
              </a:defRPr>
            </a:lvl1pPr>
            <a:lvl2pPr marL="483626" algn="l" defTabSz="483626" rtl="0" eaLnBrk="1" latinLnBrk="0" hangingPunct="1">
              <a:defRPr sz="1904" kern="1200">
                <a:solidFill>
                  <a:schemeClr val="tx1"/>
                </a:solidFill>
                <a:latin typeface="+mn-lt"/>
                <a:ea typeface="+mn-ea"/>
                <a:cs typeface="+mn-cs"/>
              </a:defRPr>
            </a:lvl2pPr>
            <a:lvl3pPr marL="967252" algn="l" defTabSz="483626" rtl="0" eaLnBrk="1" latinLnBrk="0" hangingPunct="1">
              <a:defRPr sz="1904" kern="1200">
                <a:solidFill>
                  <a:schemeClr val="tx1"/>
                </a:solidFill>
                <a:latin typeface="+mn-lt"/>
                <a:ea typeface="+mn-ea"/>
                <a:cs typeface="+mn-cs"/>
              </a:defRPr>
            </a:lvl3pPr>
            <a:lvl4pPr marL="1450878" algn="l" defTabSz="483626" rtl="0" eaLnBrk="1" latinLnBrk="0" hangingPunct="1">
              <a:defRPr sz="1904" kern="1200">
                <a:solidFill>
                  <a:schemeClr val="tx1"/>
                </a:solidFill>
                <a:latin typeface="+mn-lt"/>
                <a:ea typeface="+mn-ea"/>
                <a:cs typeface="+mn-cs"/>
              </a:defRPr>
            </a:lvl4pPr>
            <a:lvl5pPr marL="1934505" algn="l" defTabSz="483626" rtl="0" eaLnBrk="1" latinLnBrk="0" hangingPunct="1">
              <a:defRPr sz="1904" kern="1200">
                <a:solidFill>
                  <a:schemeClr val="tx1"/>
                </a:solidFill>
                <a:latin typeface="+mn-lt"/>
                <a:ea typeface="+mn-ea"/>
                <a:cs typeface="+mn-cs"/>
              </a:defRPr>
            </a:lvl5pPr>
            <a:lvl6pPr marL="2418131" algn="l" defTabSz="483626" rtl="0" eaLnBrk="1" latinLnBrk="0" hangingPunct="1">
              <a:defRPr sz="1904" kern="1200">
                <a:solidFill>
                  <a:schemeClr val="tx1"/>
                </a:solidFill>
                <a:latin typeface="+mn-lt"/>
                <a:ea typeface="+mn-ea"/>
                <a:cs typeface="+mn-cs"/>
              </a:defRPr>
            </a:lvl6pPr>
            <a:lvl7pPr marL="2901757" algn="l" defTabSz="483626" rtl="0" eaLnBrk="1" latinLnBrk="0" hangingPunct="1">
              <a:defRPr sz="1904" kern="1200">
                <a:solidFill>
                  <a:schemeClr val="tx1"/>
                </a:solidFill>
                <a:latin typeface="+mn-lt"/>
                <a:ea typeface="+mn-ea"/>
                <a:cs typeface="+mn-cs"/>
              </a:defRPr>
            </a:lvl7pPr>
            <a:lvl8pPr marL="3385383" algn="l" defTabSz="483626" rtl="0" eaLnBrk="1" latinLnBrk="0" hangingPunct="1">
              <a:defRPr sz="1904" kern="1200">
                <a:solidFill>
                  <a:schemeClr val="tx1"/>
                </a:solidFill>
                <a:latin typeface="+mn-lt"/>
                <a:ea typeface="+mn-ea"/>
                <a:cs typeface="+mn-cs"/>
              </a:defRPr>
            </a:lvl8pPr>
            <a:lvl9pPr marL="3869009" algn="l" defTabSz="483626" rtl="0" eaLnBrk="1" latinLnBrk="0" hangingPunct="1">
              <a:defRPr sz="1904" kern="1200">
                <a:solidFill>
                  <a:schemeClr val="tx1"/>
                </a:solidFill>
                <a:latin typeface="+mn-lt"/>
                <a:ea typeface="+mn-ea"/>
                <a:cs typeface="+mn-cs"/>
              </a:defRPr>
            </a:lvl9pPr>
          </a:lstStyle>
          <a:p>
            <a:pPr marL="347663"/>
            <a:r>
              <a:rPr lang="en-US" sz="2539" b="1" dirty="0"/>
              <a:t>Training Modules on PPE </a:t>
            </a:r>
            <a:r>
              <a:rPr lang="en-US" sz="2539" dirty="0"/>
              <a:t>(Released in February; translation to French and Spanish will be completed in Summer, 2023)</a:t>
            </a:r>
          </a:p>
          <a:p>
            <a:pPr marL="347663"/>
            <a:endParaRPr lang="en-US" sz="2539" dirty="0"/>
          </a:p>
          <a:p>
            <a:pPr marL="347663"/>
            <a:r>
              <a:rPr lang="en-US" sz="2539" b="1" dirty="0"/>
              <a:t>Code of Ethics </a:t>
            </a:r>
            <a:r>
              <a:rPr lang="en-US" sz="2539" dirty="0"/>
              <a:t>(with HMEI)</a:t>
            </a:r>
          </a:p>
          <a:p>
            <a:pPr marL="347663"/>
            <a:endParaRPr lang="en-US" sz="2539" dirty="0"/>
          </a:p>
          <a:p>
            <a:pPr marL="347663"/>
            <a:r>
              <a:rPr lang="en-US" sz="2539" b="1" dirty="0"/>
              <a:t>Analysis on institutional frameworks</a:t>
            </a:r>
            <a:r>
              <a:rPr lang="en-US" sz="2539" dirty="0"/>
              <a:t> to define better the mandate &amp; functions of National Meteorological and Hydrological Services and to unlock the potential of all sectors.</a:t>
            </a:r>
          </a:p>
        </p:txBody>
      </p:sp>
      <p:pic>
        <p:nvPicPr>
          <p:cNvPr id="14" name="Picture 13" descr="A picture containing text, indoor, picture frame, computer&#10;&#10;Description automatically generated">
            <a:extLst>
              <a:ext uri="{FF2B5EF4-FFF2-40B4-BE49-F238E27FC236}">
                <a16:creationId xmlns:a16="http://schemas.microsoft.com/office/drawing/2014/main" id="{2DC9687D-8B70-2C8E-7C86-E689C6599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4675" y="1812173"/>
            <a:ext cx="2042001" cy="1552017"/>
          </a:xfrm>
          <a:prstGeom prst="rect">
            <a:avLst/>
          </a:prstGeom>
        </p:spPr>
      </p:pic>
      <p:graphicFrame>
        <p:nvGraphicFramePr>
          <p:cNvPr id="15" name="Object 2">
            <a:extLst>
              <a:ext uri="{FF2B5EF4-FFF2-40B4-BE49-F238E27FC236}">
                <a16:creationId xmlns:a16="http://schemas.microsoft.com/office/drawing/2014/main" id="{C2731C04-94B9-CF46-7890-AC5DE6A8E70A}"/>
              </a:ext>
            </a:extLst>
          </p:cNvPr>
          <p:cNvGraphicFramePr>
            <a:graphicFrameLocks noChangeAspect="1"/>
          </p:cNvGraphicFramePr>
          <p:nvPr>
            <p:extLst>
              <p:ext uri="{D42A27DB-BD31-4B8C-83A1-F6EECF244321}">
                <p14:modId xmlns:p14="http://schemas.microsoft.com/office/powerpoint/2010/main" val="1206187550"/>
              </p:ext>
            </p:extLst>
          </p:nvPr>
        </p:nvGraphicFramePr>
        <p:xfrm>
          <a:off x="7511470" y="1975556"/>
          <a:ext cx="1354169" cy="964808"/>
        </p:xfrm>
        <a:graphic>
          <a:graphicData uri="http://schemas.openxmlformats.org/presentationml/2006/ole">
            <mc:AlternateContent xmlns:mc="http://schemas.openxmlformats.org/markup-compatibility/2006">
              <mc:Choice xmlns:v="urn:schemas-microsoft-com:vml" Requires="v">
                <p:oleObj name="ｸﾘｯﾌﾟ" r:id="rId4" imgW="2990880" imgH="2133720" progId="MS_ClipArt_Gallery.2">
                  <p:embed/>
                </p:oleObj>
              </mc:Choice>
              <mc:Fallback>
                <p:oleObj name="ｸﾘｯﾌﾟ" r:id="rId4" imgW="2990880" imgH="2133720" progId="MS_ClipArt_Gallery.2">
                  <p:embed/>
                  <p:pic>
                    <p:nvPicPr>
                      <p:cNvPr id="15" name="Object 2">
                        <a:extLst>
                          <a:ext uri="{FF2B5EF4-FFF2-40B4-BE49-F238E27FC236}">
                            <a16:creationId xmlns:a16="http://schemas.microsoft.com/office/drawing/2014/main" id="{C2731C04-94B9-CF46-7890-AC5DE6A8E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1470" y="1975556"/>
                        <a:ext cx="1354169" cy="964808"/>
                      </a:xfrm>
                      <a:prstGeom prst="rect">
                        <a:avLst/>
                      </a:prstGeom>
                      <a:noFill/>
                      <a:ln>
                        <a:noFill/>
                      </a:ln>
                      <a:effectLst/>
                    </p:spPr>
                  </p:pic>
                </p:oleObj>
              </mc:Fallback>
            </mc:AlternateContent>
          </a:graphicData>
        </a:graphic>
      </p:graphicFrame>
      <p:pic>
        <p:nvPicPr>
          <p:cNvPr id="16" name="Picture 2">
            <a:extLst>
              <a:ext uri="{FF2B5EF4-FFF2-40B4-BE49-F238E27FC236}">
                <a16:creationId xmlns:a16="http://schemas.microsoft.com/office/drawing/2014/main" id="{26F03131-030F-D160-80DF-5531EA64E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768571">
            <a:off x="7376966" y="3746048"/>
            <a:ext cx="1571099" cy="157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64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4628" y="1049857"/>
            <a:ext cx="8874885" cy="6148222"/>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ysClr val="windowText" lastClr="000000"/>
                </a:solidFill>
                <a:latin typeface="Tw Cen MT" panose="020B0602020104020603" pitchFamily="34" charset="0"/>
              </a:rPr>
              <a:t>Agenda 2030 / </a:t>
            </a:r>
            <a:r>
              <a:rPr lang="en-US" sz="2327" b="1" u="sng" dirty="0">
                <a:solidFill>
                  <a:sysClr val="windowText" lastClr="000000"/>
                </a:solidFill>
                <a:latin typeface="Tw Cen MT" panose="020B0602020104020603" pitchFamily="34" charset="0"/>
              </a:rPr>
              <a:t>Sustainable Development</a:t>
            </a:r>
            <a:r>
              <a:rPr lang="en-US" sz="2327" b="1" dirty="0">
                <a:solidFill>
                  <a:sysClr val="windowText" lastClr="000000"/>
                </a:solidFill>
                <a:latin typeface="Tw Cen MT" panose="020B0602020104020603" pitchFamily="34" charset="0"/>
              </a:rPr>
              <a:t> </a:t>
            </a:r>
            <a:br>
              <a:rPr lang="en-US" sz="2327" b="1" dirty="0">
                <a:solidFill>
                  <a:sysClr val="windowText" lastClr="000000"/>
                </a:solidFill>
                <a:latin typeface="Tw Cen MT" panose="020B0602020104020603" pitchFamily="34" charset="0"/>
              </a:rPr>
            </a:br>
            <a:r>
              <a:rPr lang="en-US" sz="2327" b="1" dirty="0">
                <a:solidFill>
                  <a:sysClr val="windowText" lastClr="000000"/>
                </a:solidFill>
                <a:latin typeface="Tw Cen MT" panose="020B0602020104020603" pitchFamily="34" charset="0"/>
              </a:rPr>
              <a:t>Goals (SDG)</a:t>
            </a:r>
          </a:p>
          <a:p>
            <a:pPr marL="53741" lvl="1"/>
            <a:r>
              <a:rPr lang="en-US" sz="2116" dirty="0">
                <a:solidFill>
                  <a:sysClr val="windowText" lastClr="000000"/>
                </a:solidFill>
                <a:latin typeface="Tw Cen MT" panose="020B0602020104020603" pitchFamily="34" charset="0"/>
              </a:rPr>
              <a:t>Calling for engagement of non-state actors</a:t>
            </a:r>
          </a:p>
          <a:p>
            <a:endParaRPr lang="en-US" sz="2116" dirty="0">
              <a:solidFill>
                <a:sysClr val="windowText" lastClr="000000"/>
              </a:solidFill>
              <a:latin typeface="Tw Cen MT" panose="020B0602020104020603" pitchFamily="34" charset="0"/>
            </a:endParaRPr>
          </a:p>
          <a:p>
            <a:r>
              <a:rPr lang="en-US" altLang="ko-KR" sz="2327" b="1" dirty="0">
                <a:solidFill>
                  <a:sysClr val="windowText" lastClr="000000"/>
                </a:solidFill>
                <a:latin typeface="Tw Cen MT" panose="020B0602020104020603" pitchFamily="34" charset="0"/>
              </a:rPr>
              <a:t>Sendai Framework for </a:t>
            </a:r>
            <a:r>
              <a:rPr lang="en-US" altLang="ko-KR" sz="2327" b="1" u="sng" dirty="0">
                <a:solidFill>
                  <a:sysClr val="windowText" lastClr="000000"/>
                </a:solidFill>
                <a:latin typeface="Tw Cen MT" panose="020B0602020104020603" pitchFamily="34" charset="0"/>
              </a:rPr>
              <a:t>Disaster Risk </a:t>
            </a:r>
            <a:br>
              <a:rPr lang="en-US" altLang="ko-KR" sz="2327" b="1" u="sng" dirty="0">
                <a:solidFill>
                  <a:sysClr val="windowText" lastClr="000000"/>
                </a:solidFill>
                <a:latin typeface="Tw Cen MT" panose="020B0602020104020603" pitchFamily="34" charset="0"/>
              </a:rPr>
            </a:br>
            <a:r>
              <a:rPr lang="en-US" altLang="ko-KR" sz="2327" b="1" u="sng" dirty="0">
                <a:solidFill>
                  <a:sysClr val="windowText" lastClr="000000"/>
                </a:solidFill>
                <a:latin typeface="Tw Cen MT" panose="020B0602020104020603" pitchFamily="34" charset="0"/>
              </a:rPr>
              <a:t>Reduction</a:t>
            </a:r>
            <a:r>
              <a:rPr lang="en-US" altLang="ko-KR" sz="2327" b="1" dirty="0">
                <a:solidFill>
                  <a:sysClr val="windowText" lastClr="000000"/>
                </a:solidFill>
                <a:latin typeface="Tw Cen MT" panose="020B0602020104020603" pitchFamily="34" charset="0"/>
              </a:rPr>
              <a:t> 2015-2030</a:t>
            </a:r>
          </a:p>
          <a:p>
            <a:pPr marL="473595" lvl="1"/>
            <a:r>
              <a:rPr lang="en-US" sz="2116" i="1" dirty="0">
                <a:solidFill>
                  <a:sysClr val="windowText" lastClr="000000"/>
                </a:solidFill>
                <a:latin typeface="Tw Cen MT" panose="020B0602020104020603" pitchFamily="34" charset="0"/>
              </a:rPr>
              <a:t>“…There is a need for the public and private sectors and civil society</a:t>
            </a:r>
          </a:p>
          <a:p>
            <a:pPr marL="3432727" lvl="1"/>
            <a:r>
              <a:rPr lang="en-US" sz="2116" i="1" dirty="0">
                <a:solidFill>
                  <a:sysClr val="windowText" lastClr="000000"/>
                </a:solidFill>
                <a:latin typeface="Tw Cen MT" panose="020B0602020104020603" pitchFamily="34" charset="0"/>
              </a:rPr>
              <a:t>organizations, as well as academia and scientific and research institutions, </a:t>
            </a:r>
            <a:r>
              <a:rPr lang="en-US" sz="2116" i="1" u="sng" dirty="0">
                <a:solidFill>
                  <a:sysClr val="windowText" lastClr="000000"/>
                </a:solidFill>
                <a:latin typeface="Tw Cen MT" panose="020B0602020104020603" pitchFamily="34" charset="0"/>
              </a:rPr>
              <a:t>to work more closely together and to create opportunities for collaboration </a:t>
            </a:r>
            <a:r>
              <a:rPr lang="en-US" sz="2116" i="1" dirty="0">
                <a:solidFill>
                  <a:sysClr val="windowText" lastClr="000000"/>
                </a:solidFill>
                <a:latin typeface="Tw Cen MT" panose="020B0602020104020603" pitchFamily="34" charset="0"/>
              </a:rPr>
              <a:t>…”</a:t>
            </a:r>
          </a:p>
          <a:p>
            <a:pPr marL="3432727" lvl="1"/>
            <a:endParaRPr lang="en-US" sz="2116" dirty="0">
              <a:solidFill>
                <a:sysClr val="windowText" lastClr="000000"/>
              </a:solidFill>
              <a:latin typeface="Tw Cen MT" panose="020B0602020104020603" pitchFamily="34" charset="0"/>
            </a:endParaRPr>
          </a:p>
          <a:p>
            <a:pPr marL="3432727" lvl="1"/>
            <a:r>
              <a:rPr lang="en-US" sz="2327" b="1" dirty="0">
                <a:solidFill>
                  <a:sysClr val="windowText" lastClr="000000"/>
                </a:solidFill>
                <a:latin typeface="Tw Cen MT" panose="020B0602020104020603" pitchFamily="34" charset="0"/>
              </a:rPr>
              <a:t>Paris Agreement </a:t>
            </a:r>
          </a:p>
          <a:p>
            <a:pPr marL="3432727" lvl="1"/>
            <a:r>
              <a:rPr lang="en-US" sz="2327" b="1" dirty="0">
                <a:solidFill>
                  <a:sysClr val="windowText" lastClr="000000"/>
                </a:solidFill>
                <a:latin typeface="Tw Cen MT" panose="020B0602020104020603" pitchFamily="34" charset="0"/>
              </a:rPr>
              <a:t>(int’l treaty on </a:t>
            </a:r>
            <a:r>
              <a:rPr lang="en-US" sz="2327" b="1" u="sng" dirty="0">
                <a:solidFill>
                  <a:sysClr val="windowText" lastClr="000000"/>
                </a:solidFill>
                <a:latin typeface="Tw Cen MT" panose="020B0602020104020603" pitchFamily="34" charset="0"/>
              </a:rPr>
              <a:t>climate change</a:t>
            </a:r>
            <a:r>
              <a:rPr lang="en-US" sz="2327" b="1" dirty="0">
                <a:solidFill>
                  <a:sysClr val="windowText" lastClr="000000"/>
                </a:solidFill>
                <a:latin typeface="Tw Cen MT" panose="020B0602020104020603" pitchFamily="34" charset="0"/>
              </a:rPr>
              <a:t>)</a:t>
            </a:r>
            <a:endParaRPr lang="en-US" sz="2327" b="1" i="1" dirty="0">
              <a:solidFill>
                <a:schemeClr val="tx2"/>
              </a:solidFill>
              <a:latin typeface="Tw Cen MT" panose="020B0602020104020603" pitchFamily="34" charset="0"/>
            </a:endParaRPr>
          </a:p>
          <a:p>
            <a:pPr marL="3434407" lvl="2"/>
            <a:r>
              <a:rPr lang="en-US" sz="2116" dirty="0">
                <a:solidFill>
                  <a:sysClr val="windowText" lastClr="000000"/>
                </a:solidFill>
                <a:latin typeface="Tw Cen MT" panose="020B0602020104020603" pitchFamily="34" charset="0"/>
              </a:rPr>
              <a:t>Public-Private sector participation is recognized as a key for integrated, holistic and balanced non-market approaches to assist in the implementation.</a:t>
            </a:r>
          </a:p>
        </p:txBody>
      </p:sp>
      <p:pic>
        <p:nvPicPr>
          <p:cNvPr id="4" name="Picture 3" descr="http://4.bp.blogspot.com/-YRz-EfvzzxA/VgQzVqcDcOI/AAAAAAAAA4M/5ZnP4BGQvpI/s1600/SDGs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9092" b="3094"/>
          <a:stretch/>
        </p:blipFill>
        <p:spPr bwMode="auto">
          <a:xfrm>
            <a:off x="5593635" y="1179563"/>
            <a:ext cx="3655878" cy="1739198"/>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a:extLst>
              <a:ext uri="{FF2B5EF4-FFF2-40B4-BE49-F238E27FC236}">
                <a16:creationId xmlns:a16="http://schemas.microsoft.com/office/drawing/2014/main" id="{445CFA99-28DF-1149-8B51-E52A383665E3}"/>
              </a:ext>
            </a:extLst>
          </p:cNvPr>
          <p:cNvSpPr/>
          <p:nvPr/>
        </p:nvSpPr>
        <p:spPr>
          <a:xfrm>
            <a:off x="249913" y="6130885"/>
            <a:ext cx="2055548" cy="106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GB" sz="1904"/>
          </a:p>
        </p:txBody>
      </p:sp>
      <p:pic>
        <p:nvPicPr>
          <p:cNvPr id="9" name="Picture 8">
            <a:extLst>
              <a:ext uri="{FF2B5EF4-FFF2-40B4-BE49-F238E27FC236}">
                <a16:creationId xmlns:a16="http://schemas.microsoft.com/office/drawing/2014/main" id="{C679C4C6-FBCD-4FD9-ADA3-CBCC9851F938}"/>
              </a:ext>
            </a:extLst>
          </p:cNvPr>
          <p:cNvPicPr>
            <a:picLocks noChangeAspect="1"/>
          </p:cNvPicPr>
          <p:nvPr/>
        </p:nvPicPr>
        <p:blipFill>
          <a:blip r:embed="rId4"/>
          <a:stretch>
            <a:fillRect/>
          </a:stretch>
        </p:blipFill>
        <p:spPr>
          <a:xfrm>
            <a:off x="491745" y="3755502"/>
            <a:ext cx="3087643" cy="2996142"/>
          </a:xfrm>
          <a:prstGeom prst="rect">
            <a:avLst/>
          </a:prstGeom>
        </p:spPr>
      </p:pic>
      <p:sp>
        <p:nvSpPr>
          <p:cNvPr id="7" name="Title 1">
            <a:extLst>
              <a:ext uri="{FF2B5EF4-FFF2-40B4-BE49-F238E27FC236}">
                <a16:creationId xmlns:a16="http://schemas.microsoft.com/office/drawing/2014/main" id="{D4C5E47E-9769-4EF0-A71A-98D3A79AEF24}"/>
              </a:ext>
            </a:extLst>
          </p:cNvPr>
          <p:cNvSpPr txBox="1">
            <a:spLocks/>
          </p:cNvSpPr>
          <p:nvPr/>
        </p:nvSpPr>
        <p:spPr>
          <a:xfrm>
            <a:off x="8085" y="8398"/>
            <a:ext cx="9673167" cy="1148689"/>
          </a:xfrm>
          <a:prstGeom prst="rect">
            <a:avLst/>
          </a:prstGeom>
        </p:spPr>
        <p:txBody>
          <a:bodyPr vert="horz" lIns="96732" tIns="48366" rIns="96732" bIns="48366" rtlCol="0" anchor="ctr">
            <a:normAutofit fontScale="850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808" dirty="0">
                <a:solidFill>
                  <a:srgbClr val="0070C0"/>
                </a:solidFill>
                <a:latin typeface="Tw Cen MT" panose="020B0602020104020603" pitchFamily="34" charset="0"/>
              </a:rPr>
              <a:t>Drivers for Public-Private-Academic Engagement (1/2)</a:t>
            </a:r>
          </a:p>
          <a:p>
            <a:pPr algn="ctr"/>
            <a:r>
              <a:rPr lang="en-US" sz="3808" dirty="0">
                <a:solidFill>
                  <a:srgbClr val="0070C0"/>
                </a:solidFill>
                <a:latin typeface="Tw Cen MT" panose="020B0602020104020603" pitchFamily="34" charset="0"/>
              </a:rPr>
              <a:t>Growing needs</a:t>
            </a:r>
          </a:p>
        </p:txBody>
      </p:sp>
    </p:spTree>
    <p:extLst>
      <p:ext uri="{BB962C8B-B14F-4D97-AF65-F5344CB8AC3E}">
        <p14:creationId xmlns:p14="http://schemas.microsoft.com/office/powerpoint/2010/main" val="864990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a:extLst>
              <a:ext uri="{FF2B5EF4-FFF2-40B4-BE49-F238E27FC236}">
                <a16:creationId xmlns:a16="http://schemas.microsoft.com/office/drawing/2014/main" id="{D02363FB-6724-5749-A206-403C517F1E93}"/>
              </a:ext>
            </a:extLst>
          </p:cNvPr>
          <p:cNvGrpSpPr/>
          <p:nvPr/>
        </p:nvGrpSpPr>
        <p:grpSpPr>
          <a:xfrm>
            <a:off x="399374" y="935420"/>
            <a:ext cx="8877260" cy="6368113"/>
            <a:chOff x="457200" y="701260"/>
            <a:chExt cx="8391633" cy="6019748"/>
          </a:xfrm>
        </p:grpSpPr>
        <p:pic>
          <p:nvPicPr>
            <p:cNvPr id="3" name="그림 2">
              <a:extLst>
                <a:ext uri="{FF2B5EF4-FFF2-40B4-BE49-F238E27FC236}">
                  <a16:creationId xmlns:a16="http://schemas.microsoft.com/office/drawing/2014/main" id="{9D80DF85-6E69-1048-A848-8F80ED5810D0}"/>
                </a:ext>
              </a:extLst>
            </p:cNvPr>
            <p:cNvPicPr>
              <a:picLocks noChangeAspect="1"/>
            </p:cNvPicPr>
            <p:nvPr/>
          </p:nvPicPr>
          <p:blipFill rotWithShape="1">
            <a:blip r:embed="rId3">
              <a:extLst>
                <a:ext uri="{28A0092B-C50C-407E-A947-70E740481C1C}">
                  <a14:useLocalDpi xmlns:a14="http://schemas.microsoft.com/office/drawing/2010/main" val="0"/>
                </a:ext>
              </a:extLst>
            </a:blip>
            <a:srcRect t="8853" b="16840"/>
            <a:stretch/>
          </p:blipFill>
          <p:spPr>
            <a:xfrm>
              <a:off x="457200" y="701260"/>
              <a:ext cx="8101173" cy="6019748"/>
            </a:xfrm>
            <a:prstGeom prst="rect">
              <a:avLst/>
            </a:prstGeom>
            <a:effectLst>
              <a:outerShdw blurRad="50800" dist="38100" algn="l" rotWithShape="0">
                <a:prstClr val="black">
                  <a:alpha val="40000"/>
                </a:prstClr>
              </a:outerShdw>
            </a:effectLst>
          </p:spPr>
        </p:pic>
        <p:sp>
          <p:nvSpPr>
            <p:cNvPr id="5" name="Rectangle 4"/>
            <p:cNvSpPr/>
            <p:nvPr/>
          </p:nvSpPr>
          <p:spPr>
            <a:xfrm rot="20505026">
              <a:off x="6978903" y="1951812"/>
              <a:ext cx="1869930" cy="1107996"/>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dirty="0">
                  <a:solidFill>
                    <a:srgbClr val="C00000"/>
                  </a:solidFill>
                  <a:latin typeface="Tw Cen MT" panose="020B0602020104020603" pitchFamily="34" charset="0"/>
                </a:rPr>
                <a:t>Rapidly </a:t>
              </a:r>
              <a:r>
                <a:rPr lang="en-US" sz="2327" b="1" dirty="0">
                  <a:solidFill>
                    <a:srgbClr val="C00000"/>
                  </a:solidFill>
                  <a:latin typeface="Tw Cen MT" panose="020B0602020104020603" pitchFamily="34" charset="0"/>
                </a:rPr>
                <a:t>changing</a:t>
              </a:r>
              <a:r>
                <a:rPr lang="en-US" sz="2327" dirty="0">
                  <a:solidFill>
                    <a:srgbClr val="C00000"/>
                  </a:solidFill>
                  <a:latin typeface="Tw Cen MT" panose="020B0602020104020603" pitchFamily="34" charset="0"/>
                </a:rPr>
                <a:t> </a:t>
              </a:r>
              <a:r>
                <a:rPr lang="en-US" sz="2327" b="1" dirty="0">
                  <a:solidFill>
                    <a:srgbClr val="C00000"/>
                  </a:solidFill>
                  <a:latin typeface="Tw Cen MT" panose="020B0602020104020603" pitchFamily="34" charset="0"/>
                </a:rPr>
                <a:t>technologies</a:t>
              </a:r>
              <a:endParaRPr lang="en-US" sz="2116" dirty="0">
                <a:solidFill>
                  <a:srgbClr val="C00000"/>
                </a:solidFill>
                <a:latin typeface="Tw Cen MT" panose="020B0602020104020603" pitchFamily="34" charset="0"/>
              </a:endParaRPr>
            </a:p>
          </p:txBody>
        </p:sp>
        <p:sp>
          <p:nvSpPr>
            <p:cNvPr id="10" name="Rectangle 4">
              <a:extLst>
                <a:ext uri="{FF2B5EF4-FFF2-40B4-BE49-F238E27FC236}">
                  <a16:creationId xmlns:a16="http://schemas.microsoft.com/office/drawing/2014/main" id="{32BD960D-86E0-B546-804A-46AFB3398E5B}"/>
                </a:ext>
              </a:extLst>
            </p:cNvPr>
            <p:cNvSpPr/>
            <p:nvPr/>
          </p:nvSpPr>
          <p:spPr>
            <a:xfrm rot="20310398">
              <a:off x="532257" y="978932"/>
              <a:ext cx="3804268" cy="769441"/>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dirty="0">
                  <a:solidFill>
                    <a:srgbClr val="C00000"/>
                  </a:solidFill>
                  <a:latin typeface="Tw Cen MT" panose="020B0602020104020603" pitchFamily="34" charset="0"/>
                </a:rPr>
                <a:t>Changing environment, increasing risks</a:t>
              </a:r>
              <a:endParaRPr lang="en-US" sz="2116" dirty="0">
                <a:solidFill>
                  <a:srgbClr val="C00000"/>
                </a:solidFill>
                <a:latin typeface="Tw Cen MT" panose="020B0602020104020603" pitchFamily="34" charset="0"/>
              </a:endParaRPr>
            </a:p>
          </p:txBody>
        </p:sp>
        <p:sp>
          <p:nvSpPr>
            <p:cNvPr id="12" name="Rectangle 4">
              <a:extLst>
                <a:ext uri="{FF2B5EF4-FFF2-40B4-BE49-F238E27FC236}">
                  <a16:creationId xmlns:a16="http://schemas.microsoft.com/office/drawing/2014/main" id="{0B063D26-5190-8E49-9027-0A32976F082F}"/>
                </a:ext>
              </a:extLst>
            </p:cNvPr>
            <p:cNvSpPr/>
            <p:nvPr/>
          </p:nvSpPr>
          <p:spPr>
            <a:xfrm>
              <a:off x="2659592" y="2168565"/>
              <a:ext cx="1748022" cy="1441364"/>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ysClr val="windowText" lastClr="000000"/>
                  </a:solidFill>
                  <a:latin typeface="Tw Cen MT" panose="020B0602020104020603" pitchFamily="34" charset="0"/>
                </a:rPr>
                <a:t>New    </a:t>
              </a:r>
              <a:r>
                <a:rPr lang="en-US" sz="2327" dirty="0">
                  <a:solidFill>
                    <a:sysClr val="windowText" lastClr="000000"/>
                  </a:solidFill>
                  <a:latin typeface="Tw Cen MT" panose="020B0602020104020603" pitchFamily="34" charset="0"/>
                </a:rPr>
                <a:t>business models &amp;</a:t>
              </a:r>
              <a:r>
                <a:rPr lang="en-US" sz="2327" b="1" dirty="0">
                  <a:solidFill>
                    <a:sysClr val="windowText" lastClr="000000"/>
                  </a:solidFill>
                  <a:latin typeface="Tw Cen MT" panose="020B0602020104020603" pitchFamily="34" charset="0"/>
                </a:rPr>
                <a:t> opportunities</a:t>
              </a:r>
              <a:endParaRPr lang="en-US" sz="2116" dirty="0">
                <a:solidFill>
                  <a:sysClr val="windowText" lastClr="000000"/>
                </a:solidFill>
                <a:latin typeface="Tw Cen MT" panose="020B0602020104020603" pitchFamily="34" charset="0"/>
              </a:endParaRPr>
            </a:p>
          </p:txBody>
        </p:sp>
        <p:sp>
          <p:nvSpPr>
            <p:cNvPr id="13" name="Rectangle 4">
              <a:extLst>
                <a:ext uri="{FF2B5EF4-FFF2-40B4-BE49-F238E27FC236}">
                  <a16:creationId xmlns:a16="http://schemas.microsoft.com/office/drawing/2014/main" id="{ABC8DB81-D2C8-0043-9998-57D5540C70B9}"/>
                </a:ext>
              </a:extLst>
            </p:cNvPr>
            <p:cNvSpPr/>
            <p:nvPr/>
          </p:nvSpPr>
          <p:spPr>
            <a:xfrm rot="1756475">
              <a:off x="5240085" y="4499989"/>
              <a:ext cx="1531004" cy="1107996"/>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dirty="0">
                  <a:solidFill>
                    <a:sysClr val="windowText" lastClr="000000"/>
                  </a:solidFill>
                  <a:latin typeface="Tw Cen MT" panose="020B0602020104020603" pitchFamily="34" charset="0"/>
                </a:rPr>
                <a:t>Public </a:t>
              </a:r>
              <a:br>
                <a:rPr lang="en-US" sz="2327" b="1" dirty="0">
                  <a:solidFill>
                    <a:sysClr val="windowText" lastClr="000000"/>
                  </a:solidFill>
                  <a:latin typeface="Tw Cen MT" panose="020B0602020104020603" pitchFamily="34" charset="0"/>
                </a:rPr>
              </a:br>
              <a:r>
                <a:rPr lang="en-US" sz="2327" b="1" dirty="0">
                  <a:solidFill>
                    <a:sysClr val="windowText" lastClr="000000"/>
                  </a:solidFill>
                  <a:latin typeface="Tw Cen MT" panose="020B0602020104020603" pitchFamily="34" charset="0"/>
                </a:rPr>
                <a:t>budget constraints</a:t>
              </a:r>
              <a:endParaRPr lang="en-US" sz="2116" dirty="0">
                <a:solidFill>
                  <a:sysClr val="windowText" lastClr="000000"/>
                </a:solidFill>
                <a:latin typeface="Tw Cen MT" panose="020B0602020104020603" pitchFamily="34" charset="0"/>
              </a:endParaRPr>
            </a:p>
          </p:txBody>
        </p:sp>
        <p:sp>
          <p:nvSpPr>
            <p:cNvPr id="14" name="Rectangle 4">
              <a:extLst>
                <a:ext uri="{FF2B5EF4-FFF2-40B4-BE49-F238E27FC236}">
                  <a16:creationId xmlns:a16="http://schemas.microsoft.com/office/drawing/2014/main" id="{7AE6DD42-336A-DA49-9E8B-0E512BB9CB19}"/>
                </a:ext>
              </a:extLst>
            </p:cNvPr>
            <p:cNvSpPr/>
            <p:nvPr/>
          </p:nvSpPr>
          <p:spPr>
            <a:xfrm>
              <a:off x="2369608" y="4671049"/>
              <a:ext cx="1985875" cy="1446550"/>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chemeClr val="bg1"/>
                  </a:solidFill>
                  <a:latin typeface="Tw Cen MT" panose="020B0602020104020603" pitchFamily="34" charset="0"/>
                </a:rPr>
                <a:t>Growing demands </a:t>
              </a:r>
              <a:r>
                <a:rPr lang="en-US" sz="2327" dirty="0">
                  <a:solidFill>
                    <a:schemeClr val="bg1"/>
                  </a:solidFill>
                  <a:latin typeface="Tw Cen MT" panose="020B0602020104020603" pitchFamily="34" charset="0"/>
                </a:rPr>
                <a:t>for information and services</a:t>
              </a:r>
              <a:endParaRPr lang="en-US" sz="2116" dirty="0">
                <a:solidFill>
                  <a:schemeClr val="bg1"/>
                </a:solidFill>
                <a:latin typeface="Tw Cen MT" panose="020B0602020104020603" pitchFamily="34" charset="0"/>
              </a:endParaRPr>
            </a:p>
          </p:txBody>
        </p:sp>
        <p:sp>
          <p:nvSpPr>
            <p:cNvPr id="15" name="Rectangle 4">
              <a:extLst>
                <a:ext uri="{FF2B5EF4-FFF2-40B4-BE49-F238E27FC236}">
                  <a16:creationId xmlns:a16="http://schemas.microsoft.com/office/drawing/2014/main" id="{F5FF462B-194A-2248-B29C-6180E52A4444}"/>
                </a:ext>
              </a:extLst>
            </p:cNvPr>
            <p:cNvSpPr/>
            <p:nvPr/>
          </p:nvSpPr>
          <p:spPr>
            <a:xfrm>
              <a:off x="5254288" y="2800920"/>
              <a:ext cx="1502598" cy="769441"/>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chemeClr val="bg1"/>
                  </a:solidFill>
                  <a:latin typeface="Tw Cen MT" panose="020B0602020104020603" pitchFamily="34" charset="0"/>
                </a:rPr>
                <a:t>Progress </a:t>
              </a:r>
              <a:br>
                <a:rPr lang="en-US" sz="2327" b="1" dirty="0">
                  <a:solidFill>
                    <a:schemeClr val="bg1"/>
                  </a:solidFill>
                  <a:latin typeface="Tw Cen MT" panose="020B0602020104020603" pitchFamily="34" charset="0"/>
                </a:rPr>
              </a:br>
              <a:r>
                <a:rPr lang="en-US" sz="2327" b="1" dirty="0">
                  <a:solidFill>
                    <a:schemeClr val="bg1"/>
                  </a:solidFill>
                  <a:latin typeface="Tw Cen MT" panose="020B0602020104020603" pitchFamily="34" charset="0"/>
                </a:rPr>
                <a:t>in Science</a:t>
              </a:r>
              <a:endParaRPr lang="en-US" sz="2116" dirty="0">
                <a:solidFill>
                  <a:schemeClr val="bg1"/>
                </a:solidFill>
                <a:latin typeface="Tw Cen MT" panose="020B0602020104020603" pitchFamily="34" charset="0"/>
              </a:endParaRPr>
            </a:p>
          </p:txBody>
        </p:sp>
      </p:grpSp>
      <p:sp>
        <p:nvSpPr>
          <p:cNvPr id="11" name="Title 1">
            <a:extLst>
              <a:ext uri="{FF2B5EF4-FFF2-40B4-BE49-F238E27FC236}">
                <a16:creationId xmlns:a16="http://schemas.microsoft.com/office/drawing/2014/main" id="{D4C5E47E-9769-4EF0-A71A-98D3A79AEF24}"/>
              </a:ext>
            </a:extLst>
          </p:cNvPr>
          <p:cNvSpPr txBox="1">
            <a:spLocks/>
          </p:cNvSpPr>
          <p:nvPr/>
        </p:nvSpPr>
        <p:spPr>
          <a:xfrm>
            <a:off x="1421" y="8398"/>
            <a:ext cx="9673167" cy="1148689"/>
          </a:xfrm>
          <a:prstGeom prst="rect">
            <a:avLst/>
          </a:prstGeom>
        </p:spPr>
        <p:txBody>
          <a:bodyPr vert="horz" lIns="96732" tIns="48366" rIns="96732" bIns="48366" rtlCol="0" anchor="ctr">
            <a:normAutofit fontScale="850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808" dirty="0">
                <a:solidFill>
                  <a:srgbClr val="0070C0"/>
                </a:solidFill>
                <a:latin typeface="Tw Cen MT" panose="020B0602020104020603" pitchFamily="34" charset="0"/>
              </a:rPr>
              <a:t>Drivers for Public-Private-Academic Engagement (2/2)</a:t>
            </a:r>
          </a:p>
          <a:p>
            <a:pPr algn="ctr"/>
            <a:r>
              <a:rPr lang="en-US" sz="3808" dirty="0">
                <a:solidFill>
                  <a:srgbClr val="0070C0"/>
                </a:solidFill>
                <a:latin typeface="Tw Cen MT" panose="020B0602020104020603" pitchFamily="34" charset="0"/>
              </a:rPr>
              <a:t>Changing environments and technologies</a:t>
            </a:r>
          </a:p>
        </p:txBody>
      </p:sp>
    </p:spTree>
    <p:extLst>
      <p:ext uri="{BB962C8B-B14F-4D97-AF65-F5344CB8AC3E}">
        <p14:creationId xmlns:p14="http://schemas.microsoft.com/office/powerpoint/2010/main" val="2414939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418CDDE-C384-4006-A096-1316FF70A9EF}"/>
              </a:ext>
            </a:extLst>
          </p:cNvPr>
          <p:cNvSpPr txBox="1">
            <a:spLocks/>
          </p:cNvSpPr>
          <p:nvPr/>
        </p:nvSpPr>
        <p:spPr>
          <a:xfrm>
            <a:off x="313267" y="1432423"/>
            <a:ext cx="9050866" cy="5050896"/>
          </a:xfrm>
          <a:prstGeom prst="rect">
            <a:avLst/>
          </a:prstGeom>
        </p:spPr>
        <p:txBody>
          <a:bodyPr vert="horz" lIns="91440" tIns="45720" rIns="91440" bIns="45720" rtlCol="0">
            <a:noAutofit/>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pPr marL="346075" indent="0">
              <a:buNone/>
            </a:pPr>
            <a:r>
              <a:rPr lang="en-US" sz="3600" dirty="0">
                <a:latin typeface="Tw Cen MT" panose="020B0602020104020603" pitchFamily="34" charset="0"/>
              </a:rPr>
              <a:t>In short, this is because PPE will/can be beneficial to every stakeholder,                                               collaboratively providing solutions to materialize further better services to all users, meeting various needs more </a:t>
            </a:r>
            <a:r>
              <a:rPr lang="en-US" sz="3600" b="1" dirty="0">
                <a:latin typeface="Tw Cen MT" panose="020B0602020104020603" pitchFamily="34" charset="0"/>
              </a:rPr>
              <a:t>efficiently/effectively</a:t>
            </a:r>
            <a:r>
              <a:rPr lang="en-US" sz="3600" dirty="0">
                <a:latin typeface="Tw Cen MT" panose="020B0602020104020603" pitchFamily="34" charset="0"/>
              </a:rPr>
              <a:t>, </a:t>
            </a:r>
            <a:r>
              <a:rPr lang="en-US" sz="3600" b="1" dirty="0">
                <a:latin typeface="Tw Cen MT" panose="020B0602020104020603" pitchFamily="34" charset="0"/>
              </a:rPr>
              <a:t>sustainably</a:t>
            </a:r>
            <a:r>
              <a:rPr lang="en-US" sz="3600" dirty="0">
                <a:latin typeface="Tw Cen MT" panose="020B0602020104020603" pitchFamily="34" charset="0"/>
              </a:rPr>
              <a:t>, </a:t>
            </a:r>
            <a:r>
              <a:rPr lang="en-US" sz="3600" b="1" dirty="0">
                <a:latin typeface="Tw Cen MT" panose="020B0602020104020603" pitchFamily="34" charset="0"/>
              </a:rPr>
              <a:t>resiliently</a:t>
            </a:r>
            <a:r>
              <a:rPr lang="en-US" sz="3600" dirty="0">
                <a:latin typeface="Tw Cen MT" panose="020B0602020104020603" pitchFamily="34" charset="0"/>
              </a:rPr>
              <a:t>, and with </a:t>
            </a:r>
            <a:r>
              <a:rPr lang="en-US" sz="3600" b="1" dirty="0">
                <a:latin typeface="Tw Cen MT" panose="020B0602020104020603" pitchFamily="34" charset="0"/>
              </a:rPr>
              <a:t>even higher quality</a:t>
            </a:r>
            <a:r>
              <a:rPr lang="en-US" sz="3600" dirty="0">
                <a:latin typeface="Tw Cen MT" panose="020B0602020104020603" pitchFamily="34" charset="0"/>
              </a:rPr>
              <a:t> utilizing </a:t>
            </a:r>
            <a:r>
              <a:rPr lang="en-US" sz="3600" b="1" dirty="0">
                <a:latin typeface="Tw Cen MT" panose="020B0602020104020603" pitchFamily="34" charset="0"/>
              </a:rPr>
              <a:t>cutting-edge technology</a:t>
            </a:r>
            <a:r>
              <a:rPr lang="en-US" sz="3600" dirty="0">
                <a:latin typeface="Tw Cen MT" panose="020B0602020104020603" pitchFamily="34" charset="0"/>
              </a:rPr>
              <a:t> while </a:t>
            </a:r>
            <a:r>
              <a:rPr lang="en-US" sz="3600" b="1" dirty="0">
                <a:latin typeface="Tw Cen MT" panose="020B0602020104020603" pitchFamily="34" charset="0"/>
              </a:rPr>
              <a:t>keeping relevant missions, skills and expertise</a:t>
            </a:r>
            <a:r>
              <a:rPr lang="en-US" sz="3600" dirty="0">
                <a:latin typeface="Tw Cen MT" panose="020B0602020104020603" pitchFamily="34" charset="0"/>
              </a:rPr>
              <a:t>.</a:t>
            </a:r>
            <a:endParaRPr lang="en-BB" sz="3600" dirty="0">
              <a:latin typeface="Tw Cen MT" panose="020B0602020104020603" pitchFamily="34" charset="0"/>
            </a:endParaRPr>
          </a:p>
          <a:p>
            <a:endParaRPr lang="en-US" sz="3600" dirty="0">
              <a:latin typeface="Tw Cen MT" panose="020B0602020104020603" pitchFamily="34" charset="0"/>
            </a:endParaRPr>
          </a:p>
          <a:p>
            <a:pPr lvl="1"/>
            <a:endParaRPr lang="en-US" sz="3600" dirty="0">
              <a:latin typeface="Tw Cen MT" panose="020B0602020104020603" pitchFamily="34" charset="0"/>
            </a:endParaRPr>
          </a:p>
        </p:txBody>
      </p:sp>
      <p:sp>
        <p:nvSpPr>
          <p:cNvPr id="11" name="Title 1">
            <a:extLst>
              <a:ext uri="{FF2B5EF4-FFF2-40B4-BE49-F238E27FC236}">
                <a16:creationId xmlns:a16="http://schemas.microsoft.com/office/drawing/2014/main" id="{C65DD9C5-716E-4451-B5D4-1AA627F97E3E}"/>
              </a:ext>
            </a:extLst>
          </p:cNvPr>
          <p:cNvSpPr txBox="1">
            <a:spLocks/>
          </p:cNvSpPr>
          <p:nvPr/>
        </p:nvSpPr>
        <p:spPr>
          <a:xfrm>
            <a:off x="0" y="0"/>
            <a:ext cx="9672638" cy="1143000"/>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BB" sz="4400" b="1" dirty="0">
                <a:solidFill>
                  <a:srgbClr val="0070C0"/>
                </a:solidFill>
                <a:latin typeface="Tw Cen MT" panose="020B0602020104020603" pitchFamily="34" charset="0"/>
              </a:rPr>
              <a:t>W</a:t>
            </a:r>
            <a:r>
              <a:rPr lang="en-US" sz="4400" b="1" dirty="0">
                <a:solidFill>
                  <a:srgbClr val="0070C0"/>
                </a:solidFill>
                <a:latin typeface="Tw Cen MT" panose="020B0602020104020603" pitchFamily="34" charset="0"/>
              </a:rPr>
              <a:t>h</a:t>
            </a:r>
            <a:r>
              <a:rPr lang="en-BB" sz="4400" b="1" dirty="0">
                <a:solidFill>
                  <a:srgbClr val="0070C0"/>
                </a:solidFill>
                <a:latin typeface="Tw Cen MT" panose="020B0602020104020603" pitchFamily="34" charset="0"/>
              </a:rPr>
              <a:t>y </a:t>
            </a:r>
            <a:r>
              <a:rPr lang="en-US" sz="4400" b="1" dirty="0">
                <a:solidFill>
                  <a:srgbClr val="0070C0"/>
                </a:solidFill>
                <a:latin typeface="Tw Cen MT" panose="020B0602020104020603" pitchFamily="34" charset="0"/>
              </a:rPr>
              <a:t>P</a:t>
            </a:r>
            <a:r>
              <a:rPr lang="en-BB" sz="4400" b="1" dirty="0">
                <a:solidFill>
                  <a:srgbClr val="0070C0"/>
                </a:solidFill>
                <a:latin typeface="Tw Cen MT" panose="020B0602020104020603" pitchFamily="34" charset="0"/>
              </a:rPr>
              <a:t>u</a:t>
            </a:r>
            <a:r>
              <a:rPr lang="en-US" sz="4400" b="1" dirty="0">
                <a:solidFill>
                  <a:srgbClr val="0070C0"/>
                </a:solidFill>
                <a:latin typeface="Tw Cen MT" panose="020B0602020104020603" pitchFamily="34" charset="0"/>
              </a:rPr>
              <a:t>b</a:t>
            </a:r>
            <a:r>
              <a:rPr lang="en-BB" sz="4400" b="1" dirty="0">
                <a:solidFill>
                  <a:srgbClr val="0070C0"/>
                </a:solidFill>
                <a:latin typeface="Tw Cen MT" panose="020B0602020104020603" pitchFamily="34" charset="0"/>
              </a:rPr>
              <a:t>l</a:t>
            </a:r>
            <a:r>
              <a:rPr lang="en-US" sz="4400" b="1" dirty="0">
                <a:solidFill>
                  <a:srgbClr val="0070C0"/>
                </a:solidFill>
                <a:latin typeface="Tw Cen MT" panose="020B0602020104020603" pitchFamily="34" charset="0"/>
              </a:rPr>
              <a:t>i</a:t>
            </a:r>
            <a:r>
              <a:rPr lang="en-BB" sz="4400" b="1" dirty="0">
                <a:solidFill>
                  <a:srgbClr val="0070C0"/>
                </a:solidFill>
                <a:latin typeface="Tw Cen MT" panose="020B0602020104020603" pitchFamily="34" charset="0"/>
              </a:rPr>
              <a:t>c-</a:t>
            </a:r>
            <a:r>
              <a:rPr lang="en-US" sz="4400" b="1" dirty="0">
                <a:solidFill>
                  <a:srgbClr val="0070C0"/>
                </a:solidFill>
                <a:latin typeface="Tw Cen MT" panose="020B0602020104020603" pitchFamily="34" charset="0"/>
              </a:rPr>
              <a:t>P</a:t>
            </a:r>
            <a:r>
              <a:rPr lang="en-BB" sz="4400" b="1" dirty="0">
                <a:solidFill>
                  <a:srgbClr val="0070C0"/>
                </a:solidFill>
                <a:latin typeface="Tw Cen MT" panose="020B0602020104020603" pitchFamily="34" charset="0"/>
              </a:rPr>
              <a:t>r</a:t>
            </a:r>
            <a:r>
              <a:rPr lang="en-US" sz="4400" b="1" dirty="0">
                <a:solidFill>
                  <a:srgbClr val="0070C0"/>
                </a:solidFill>
                <a:latin typeface="Tw Cen MT" panose="020B0602020104020603" pitchFamily="34" charset="0"/>
              </a:rPr>
              <a:t>i</a:t>
            </a:r>
            <a:r>
              <a:rPr lang="en-BB" sz="4400" b="1" dirty="0">
                <a:solidFill>
                  <a:srgbClr val="0070C0"/>
                </a:solidFill>
                <a:latin typeface="Tw Cen MT" panose="020B0602020104020603" pitchFamily="34" charset="0"/>
              </a:rPr>
              <a:t>v</a:t>
            </a:r>
            <a:r>
              <a:rPr lang="en-US" sz="4400" b="1" dirty="0">
                <a:solidFill>
                  <a:srgbClr val="0070C0"/>
                </a:solidFill>
                <a:latin typeface="Tw Cen MT" panose="020B0602020104020603" pitchFamily="34" charset="0"/>
              </a:rPr>
              <a:t>a</a:t>
            </a:r>
            <a:r>
              <a:rPr lang="en-BB" sz="4400" b="1" dirty="0">
                <a:solidFill>
                  <a:srgbClr val="0070C0"/>
                </a:solidFill>
                <a:latin typeface="Tw Cen MT" panose="020B0602020104020603" pitchFamily="34" charset="0"/>
              </a:rPr>
              <a:t>t</a:t>
            </a:r>
            <a:r>
              <a:rPr lang="en-US" sz="4400" b="1" dirty="0">
                <a:solidFill>
                  <a:srgbClr val="0070C0"/>
                </a:solidFill>
                <a:latin typeface="Tw Cen MT" panose="020B0602020104020603" pitchFamily="34" charset="0"/>
              </a:rPr>
              <a:t>e</a:t>
            </a:r>
            <a:r>
              <a:rPr lang="en-BB" sz="4400" b="1" dirty="0">
                <a:solidFill>
                  <a:srgbClr val="0070C0"/>
                </a:solidFill>
                <a:latin typeface="Tw Cen MT" panose="020B0602020104020603" pitchFamily="34" charset="0"/>
              </a:rPr>
              <a:t> </a:t>
            </a:r>
            <a:r>
              <a:rPr lang="en-US" sz="4400" b="1" dirty="0">
                <a:solidFill>
                  <a:srgbClr val="0070C0"/>
                </a:solidFill>
                <a:latin typeface="Tw Cen MT" panose="020B0602020104020603" pitchFamily="34" charset="0"/>
              </a:rPr>
              <a:t>E</a:t>
            </a:r>
            <a:r>
              <a:rPr lang="en-BB" sz="4400" b="1" dirty="0">
                <a:solidFill>
                  <a:srgbClr val="0070C0"/>
                </a:solidFill>
                <a:latin typeface="Tw Cen MT" panose="020B0602020104020603" pitchFamily="34" charset="0"/>
              </a:rPr>
              <a:t>n</a:t>
            </a:r>
            <a:r>
              <a:rPr lang="en-US" sz="4400" b="1" dirty="0">
                <a:solidFill>
                  <a:srgbClr val="0070C0"/>
                </a:solidFill>
                <a:latin typeface="Tw Cen MT" panose="020B0602020104020603" pitchFamily="34" charset="0"/>
              </a:rPr>
              <a:t>g</a:t>
            </a:r>
            <a:r>
              <a:rPr lang="en-BB" sz="4400" b="1" dirty="0">
                <a:solidFill>
                  <a:srgbClr val="0070C0"/>
                </a:solidFill>
                <a:latin typeface="Tw Cen MT" panose="020B0602020104020603" pitchFamily="34" charset="0"/>
              </a:rPr>
              <a:t>a</a:t>
            </a:r>
            <a:r>
              <a:rPr lang="en-US" sz="4400" b="1" dirty="0">
                <a:solidFill>
                  <a:srgbClr val="0070C0"/>
                </a:solidFill>
                <a:latin typeface="Tw Cen MT" panose="020B0602020104020603" pitchFamily="34" charset="0"/>
              </a:rPr>
              <a:t>g</a:t>
            </a:r>
            <a:r>
              <a:rPr lang="en-BB" sz="4400" b="1" dirty="0">
                <a:solidFill>
                  <a:srgbClr val="0070C0"/>
                </a:solidFill>
                <a:latin typeface="Tw Cen MT" panose="020B0602020104020603" pitchFamily="34" charset="0"/>
              </a:rPr>
              <a:t>e</a:t>
            </a:r>
            <a:r>
              <a:rPr lang="en-US" sz="4400" b="1" dirty="0">
                <a:solidFill>
                  <a:srgbClr val="0070C0"/>
                </a:solidFill>
                <a:latin typeface="Tw Cen MT" panose="020B0602020104020603" pitchFamily="34" charset="0"/>
              </a:rPr>
              <a:t>m</a:t>
            </a:r>
            <a:r>
              <a:rPr lang="en-BB" sz="4400" b="1" dirty="0">
                <a:solidFill>
                  <a:srgbClr val="0070C0"/>
                </a:solidFill>
                <a:latin typeface="Tw Cen MT" panose="020B0602020104020603" pitchFamily="34" charset="0"/>
              </a:rPr>
              <a:t>e</a:t>
            </a:r>
            <a:r>
              <a:rPr lang="en-US" sz="4400" b="1" dirty="0">
                <a:solidFill>
                  <a:srgbClr val="0070C0"/>
                </a:solidFill>
                <a:latin typeface="Tw Cen MT" panose="020B0602020104020603" pitchFamily="34" charset="0"/>
              </a:rPr>
              <a:t>n</a:t>
            </a:r>
            <a:r>
              <a:rPr lang="en-BB" sz="4400" b="1" dirty="0">
                <a:solidFill>
                  <a:srgbClr val="0070C0"/>
                </a:solidFill>
                <a:latin typeface="Tw Cen MT" panose="020B0602020104020603" pitchFamily="34" charset="0"/>
              </a:rPr>
              <a:t>t (</a:t>
            </a:r>
            <a:r>
              <a:rPr lang="en-US" sz="4400" b="1" dirty="0">
                <a:solidFill>
                  <a:srgbClr val="0070C0"/>
                </a:solidFill>
                <a:latin typeface="Tw Cen MT" panose="020B0602020104020603" pitchFamily="34" charset="0"/>
              </a:rPr>
              <a:t>P</a:t>
            </a:r>
            <a:r>
              <a:rPr lang="en-BB" sz="4400" b="1" dirty="0">
                <a:solidFill>
                  <a:srgbClr val="0070C0"/>
                </a:solidFill>
                <a:latin typeface="Tw Cen MT" panose="020B0602020104020603" pitchFamily="34" charset="0"/>
              </a:rPr>
              <a:t>P</a:t>
            </a:r>
            <a:r>
              <a:rPr lang="en-US" sz="4400" b="1" dirty="0">
                <a:solidFill>
                  <a:srgbClr val="0070C0"/>
                </a:solidFill>
                <a:latin typeface="Tw Cen MT" panose="020B0602020104020603" pitchFamily="34" charset="0"/>
              </a:rPr>
              <a:t>E</a:t>
            </a:r>
            <a:r>
              <a:rPr lang="en-BB" sz="4400" b="1" dirty="0">
                <a:solidFill>
                  <a:srgbClr val="0070C0"/>
                </a:solidFill>
                <a:latin typeface="Tw Cen MT" panose="020B0602020104020603" pitchFamily="34" charset="0"/>
              </a:rPr>
              <a:t>)?</a:t>
            </a:r>
            <a:endParaRPr lang="en-US" sz="4400" b="1" dirty="0">
              <a:solidFill>
                <a:srgbClr val="0070C0"/>
              </a:solidFill>
              <a:latin typeface="Tw Cen MT" panose="020B0602020104020603" pitchFamily="34" charset="0"/>
            </a:endParaRPr>
          </a:p>
        </p:txBody>
      </p:sp>
    </p:spTree>
    <p:extLst>
      <p:ext uri="{BB962C8B-B14F-4D97-AF65-F5344CB8AC3E}">
        <p14:creationId xmlns:p14="http://schemas.microsoft.com/office/powerpoint/2010/main" val="76207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94" y="-1"/>
            <a:ext cx="8705850" cy="1209146"/>
          </a:xfr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defTabSz="483672"/>
            <a:r>
              <a:rPr lang="en-BB" sz="3385" dirty="0">
                <a:solidFill>
                  <a:srgbClr val="0070C0"/>
                </a:solidFill>
                <a:latin typeface="Tw Cen MT" panose="020B0602020104020603" pitchFamily="34" charset="0"/>
              </a:rPr>
              <a:t>A Variety of Modalities </a:t>
            </a:r>
            <a:r>
              <a:rPr lang="en-US" sz="3385" dirty="0">
                <a:solidFill>
                  <a:srgbClr val="0070C0"/>
                </a:solidFill>
                <a:latin typeface="Tw Cen MT" panose="020B0602020104020603" pitchFamily="34" charset="0"/>
              </a:rPr>
              <a:t>f</a:t>
            </a:r>
            <a:r>
              <a:rPr lang="en-BB" sz="3385" dirty="0">
                <a:solidFill>
                  <a:srgbClr val="0070C0"/>
                </a:solidFill>
                <a:latin typeface="Tw Cen MT" panose="020B0602020104020603" pitchFamily="34" charset="0"/>
              </a:rPr>
              <a:t>o</a:t>
            </a:r>
            <a:r>
              <a:rPr lang="en-US" sz="3385" dirty="0">
                <a:solidFill>
                  <a:srgbClr val="0070C0"/>
                </a:solidFill>
                <a:latin typeface="Tw Cen MT" panose="020B0602020104020603" pitchFamily="34" charset="0"/>
              </a:rPr>
              <a:t>r</a:t>
            </a:r>
            <a:r>
              <a:rPr lang="en-BB" sz="3385" dirty="0">
                <a:solidFill>
                  <a:srgbClr val="0070C0"/>
                </a:solidFill>
                <a:latin typeface="Tw Cen MT" panose="020B0602020104020603" pitchFamily="34" charset="0"/>
              </a:rPr>
              <a:t> </a:t>
            </a:r>
            <a:r>
              <a:rPr lang="en-US" sz="3385" dirty="0">
                <a:solidFill>
                  <a:srgbClr val="0070C0"/>
                </a:solidFill>
                <a:latin typeface="Tw Cen MT" panose="020B0602020104020603" pitchFamily="34" charset="0"/>
              </a:rPr>
              <a:t>P</a:t>
            </a:r>
            <a:r>
              <a:rPr lang="en-BB" sz="3385" dirty="0">
                <a:solidFill>
                  <a:srgbClr val="0070C0"/>
                </a:solidFill>
                <a:latin typeface="Tw Cen MT" panose="020B0602020104020603" pitchFamily="34" charset="0"/>
              </a:rPr>
              <a:t>P</a:t>
            </a:r>
            <a:r>
              <a:rPr lang="en-US" sz="3385" dirty="0">
                <a:solidFill>
                  <a:srgbClr val="0070C0"/>
                </a:solidFill>
                <a:latin typeface="Tw Cen MT" panose="020B0602020104020603" pitchFamily="34" charset="0"/>
              </a:rPr>
              <a:t>E</a:t>
            </a:r>
          </a:p>
        </p:txBody>
      </p:sp>
      <p:sp>
        <p:nvSpPr>
          <p:cNvPr id="3" name="Content Placeholder 2"/>
          <p:cNvSpPr>
            <a:spLocks noGrp="1"/>
          </p:cNvSpPr>
          <p:nvPr>
            <p:ph idx="1"/>
          </p:nvPr>
        </p:nvSpPr>
        <p:spPr>
          <a:xfrm>
            <a:off x="483398" y="1370366"/>
            <a:ext cx="5030951" cy="4341625"/>
          </a:xfrm>
          <a:noFill/>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indent="0">
              <a:buNone/>
            </a:pPr>
            <a:r>
              <a:rPr lang="en-US" sz="2539" dirty="0">
                <a:solidFill>
                  <a:schemeClr val="bg1"/>
                </a:solidFill>
                <a:latin typeface="+mj-lt"/>
              </a:rPr>
              <a:t>worth individuals.</a:t>
            </a:r>
          </a:p>
        </p:txBody>
      </p:sp>
      <p:sp>
        <p:nvSpPr>
          <p:cNvPr id="4" name="Rectangle 3">
            <a:extLst>
              <a:ext uri="{FF2B5EF4-FFF2-40B4-BE49-F238E27FC236}">
                <a16:creationId xmlns:a16="http://schemas.microsoft.com/office/drawing/2014/main" id="{FA1D92D6-79F0-405B-B632-22DA7BA46A10}"/>
              </a:ext>
            </a:extLst>
          </p:cNvPr>
          <p:cNvSpPr/>
          <p:nvPr/>
        </p:nvSpPr>
        <p:spPr>
          <a:xfrm>
            <a:off x="2167170" y="1882765"/>
            <a:ext cx="2260790" cy="425143"/>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2116" b="1" dirty="0">
                <a:latin typeface="Arial" panose="020B0604020202020204" pitchFamily="34" charset="0"/>
                <a:cs typeface="Arial" panose="020B0604020202020204" pitchFamily="34" charset="0"/>
              </a:rPr>
              <a:t>A Value Chain</a:t>
            </a:r>
            <a:endParaRPr lang="LID4096" sz="2116" b="1" dirty="0">
              <a:latin typeface="Arial" panose="020B0604020202020204" pitchFamily="34" charset="0"/>
              <a:cs typeface="Arial" panose="020B0604020202020204" pitchFamily="34" charset="0"/>
            </a:endParaRPr>
          </a:p>
        </p:txBody>
      </p:sp>
      <p:pic>
        <p:nvPicPr>
          <p:cNvPr id="6" name="Picture 5" descr="Graphical user interface&#10;&#10;Description automatically generated">
            <a:extLst>
              <a:ext uri="{FF2B5EF4-FFF2-40B4-BE49-F238E27FC236}">
                <a16:creationId xmlns:a16="http://schemas.microsoft.com/office/drawing/2014/main" id="{98A184BC-429B-450B-98D0-8CDB25AA2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725" y="2705398"/>
            <a:ext cx="7926429" cy="3632840"/>
          </a:xfrm>
          <a:prstGeom prst="rect">
            <a:avLst/>
          </a:prstGeom>
        </p:spPr>
      </p:pic>
      <p:sp>
        <p:nvSpPr>
          <p:cNvPr id="7" name="TextBox 6">
            <a:extLst>
              <a:ext uri="{FF2B5EF4-FFF2-40B4-BE49-F238E27FC236}">
                <a16:creationId xmlns:a16="http://schemas.microsoft.com/office/drawing/2014/main" id="{30CFBECB-0F2F-4666-8CE4-D369B6EB535B}"/>
              </a:ext>
            </a:extLst>
          </p:cNvPr>
          <p:cNvSpPr txBox="1"/>
          <p:nvPr/>
        </p:nvSpPr>
        <p:spPr>
          <a:xfrm>
            <a:off x="137553" y="5001373"/>
            <a:ext cx="4059234" cy="1394934"/>
          </a:xfrm>
          <a:prstGeom prst="rect">
            <a:avLst/>
          </a:prstGeom>
          <a:noFill/>
          <a:ln w="28575">
            <a:solidFill>
              <a:srgbClr val="00B0F0"/>
            </a:solidFill>
            <a:prstDash val="dash"/>
          </a:ln>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693" u="sng" dirty="0">
                <a:latin typeface="Verdana" panose="020B0604030504040204" pitchFamily="34" charset="0"/>
                <a:ea typeface="Verdana" panose="020B0604030504040204" pitchFamily="34" charset="0"/>
              </a:rPr>
              <a:t>Modalities for PPE:</a:t>
            </a:r>
            <a:br>
              <a:rPr lang="en-US" sz="1693" u="sng" dirty="0">
                <a:latin typeface="Verdana" panose="020B0604030504040204" pitchFamily="34" charset="0"/>
                <a:ea typeface="Verdana" panose="020B0604030504040204" pitchFamily="34" charset="0"/>
              </a:rPr>
            </a:br>
            <a:r>
              <a:rPr lang="en-US" sz="1693" b="1" dirty="0">
                <a:solidFill>
                  <a:srgbClr val="C00000"/>
                </a:solidFill>
                <a:latin typeface="Verdana" panose="020B0604030504040204" pitchFamily="34" charset="0"/>
                <a:ea typeface="Verdana" panose="020B0604030504040204" pitchFamily="34" charset="0"/>
              </a:rPr>
              <a:t>IaaS</a:t>
            </a:r>
            <a:r>
              <a:rPr lang="en-US" sz="1693" dirty="0">
                <a:latin typeface="Verdana" panose="020B0604030504040204" pitchFamily="34" charset="0"/>
                <a:ea typeface="Verdana" panose="020B0604030504040204" pitchFamily="34" charset="0"/>
              </a:rPr>
              <a:t>  Infrastructure as a Service</a:t>
            </a:r>
          </a:p>
          <a:p>
            <a:r>
              <a:rPr lang="en-US" sz="1693" b="1" dirty="0" err="1">
                <a:solidFill>
                  <a:srgbClr val="C00000"/>
                </a:solidFill>
                <a:latin typeface="Verdana" panose="020B0604030504040204" pitchFamily="34" charset="0"/>
                <a:ea typeface="Verdana" panose="020B0604030504040204" pitchFamily="34" charset="0"/>
              </a:rPr>
              <a:t>DaaS</a:t>
            </a:r>
            <a:r>
              <a:rPr lang="en-US" sz="1693" dirty="0">
                <a:latin typeface="Verdana" panose="020B0604030504040204" pitchFamily="34" charset="0"/>
                <a:ea typeface="Verdana" panose="020B0604030504040204" pitchFamily="34" charset="0"/>
              </a:rPr>
              <a:t>  Data as a Service</a:t>
            </a:r>
          </a:p>
          <a:p>
            <a:r>
              <a:rPr lang="en-US" sz="1693" b="1" dirty="0" err="1">
                <a:solidFill>
                  <a:srgbClr val="C00000"/>
                </a:solidFill>
                <a:latin typeface="Verdana" panose="020B0604030504040204" pitchFamily="34" charset="0"/>
                <a:ea typeface="Verdana" panose="020B0604030504040204" pitchFamily="34" charset="0"/>
              </a:rPr>
              <a:t>OaaS</a:t>
            </a:r>
            <a:r>
              <a:rPr lang="en-US" sz="1693" dirty="0">
                <a:latin typeface="Verdana" panose="020B0604030504040204" pitchFamily="34" charset="0"/>
                <a:ea typeface="Verdana" panose="020B0604030504040204" pitchFamily="34" charset="0"/>
              </a:rPr>
              <a:t>  Operation as a Service</a:t>
            </a:r>
          </a:p>
          <a:p>
            <a:r>
              <a:rPr lang="en-US" sz="1693" b="1" dirty="0">
                <a:solidFill>
                  <a:srgbClr val="C00000"/>
                </a:solidFill>
                <a:latin typeface="Verdana" panose="020B0604030504040204" pitchFamily="34" charset="0"/>
                <a:ea typeface="Verdana" panose="020B0604030504040204" pitchFamily="34" charset="0"/>
              </a:rPr>
              <a:t>Crowdsourcing</a:t>
            </a:r>
            <a:endParaRPr lang="LID4096" sz="1693" b="1" dirty="0">
              <a:solidFill>
                <a:srgbClr val="C00000"/>
              </a:solidFill>
              <a:latin typeface="Verdana" panose="020B0604030504040204" pitchFamily="34" charset="0"/>
              <a:ea typeface="Verdana" panose="020B0604030504040204" pitchFamily="34" charset="0"/>
            </a:endParaRPr>
          </a:p>
        </p:txBody>
      </p:sp>
      <p:sp>
        <p:nvSpPr>
          <p:cNvPr id="5" name="Rectangle: Rounded Corners 4">
            <a:extLst>
              <a:ext uri="{FF2B5EF4-FFF2-40B4-BE49-F238E27FC236}">
                <a16:creationId xmlns:a16="http://schemas.microsoft.com/office/drawing/2014/main" id="{029635D2-4C2E-4500-A10F-8C7F53E57234}"/>
              </a:ext>
            </a:extLst>
          </p:cNvPr>
          <p:cNvSpPr/>
          <p:nvPr/>
        </p:nvSpPr>
        <p:spPr>
          <a:xfrm>
            <a:off x="1249156" y="3786948"/>
            <a:ext cx="2721013" cy="918951"/>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LID4096" sz="1904"/>
          </a:p>
        </p:txBody>
      </p:sp>
      <p:sp>
        <p:nvSpPr>
          <p:cNvPr id="8" name="Rectangle: Rounded Corners 7">
            <a:extLst>
              <a:ext uri="{FF2B5EF4-FFF2-40B4-BE49-F238E27FC236}">
                <a16:creationId xmlns:a16="http://schemas.microsoft.com/office/drawing/2014/main" id="{DFBA26CE-3444-494E-B2F3-48D7EC3FA575}"/>
              </a:ext>
            </a:extLst>
          </p:cNvPr>
          <p:cNvSpPr/>
          <p:nvPr/>
        </p:nvSpPr>
        <p:spPr>
          <a:xfrm>
            <a:off x="6662319" y="3786948"/>
            <a:ext cx="2721013" cy="91895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LID4096" sz="1904"/>
          </a:p>
        </p:txBody>
      </p:sp>
      <p:sp>
        <p:nvSpPr>
          <p:cNvPr id="9" name="TextBox 8">
            <a:extLst>
              <a:ext uri="{FF2B5EF4-FFF2-40B4-BE49-F238E27FC236}">
                <a16:creationId xmlns:a16="http://schemas.microsoft.com/office/drawing/2014/main" id="{D692249A-5F60-4615-8386-007273321A73}"/>
              </a:ext>
            </a:extLst>
          </p:cNvPr>
          <p:cNvSpPr txBox="1"/>
          <p:nvPr/>
        </p:nvSpPr>
        <p:spPr>
          <a:xfrm>
            <a:off x="6978201" y="1413223"/>
            <a:ext cx="2405131" cy="879087"/>
          </a:xfrm>
          <a:prstGeom prst="rect">
            <a:avLst/>
          </a:prstGeom>
          <a:noFill/>
          <a:ln w="28575">
            <a:solidFill>
              <a:srgbClr val="00B050"/>
            </a:solidFill>
            <a:prstDash val="dash"/>
          </a:ln>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693" u="sng" dirty="0">
                <a:latin typeface="Verdana" panose="020B0604030504040204" pitchFamily="34" charset="0"/>
                <a:ea typeface="Verdana" panose="020B0604030504040204" pitchFamily="34" charset="0"/>
              </a:rPr>
              <a:t>Modalities for PPE:</a:t>
            </a:r>
            <a:br>
              <a:rPr lang="en-US" sz="1693" u="sng" dirty="0">
                <a:latin typeface="Verdana" panose="020B0604030504040204" pitchFamily="34" charset="0"/>
                <a:ea typeface="Verdana" panose="020B0604030504040204" pitchFamily="34" charset="0"/>
              </a:rPr>
            </a:br>
            <a:r>
              <a:rPr lang="en-US" sz="1693" b="1" dirty="0">
                <a:solidFill>
                  <a:srgbClr val="C00000"/>
                </a:solidFill>
                <a:latin typeface="Verdana" panose="020B0604030504040204" pitchFamily="34" charset="0"/>
                <a:ea typeface="Verdana" panose="020B0604030504040204" pitchFamily="34" charset="0"/>
              </a:rPr>
              <a:t>Tailored Services</a:t>
            </a:r>
          </a:p>
          <a:p>
            <a:r>
              <a:rPr lang="en-US" sz="1693" b="1" dirty="0">
                <a:solidFill>
                  <a:srgbClr val="C00000"/>
                </a:solidFill>
                <a:latin typeface="Verdana" panose="020B0604030504040204" pitchFamily="34" charset="0"/>
                <a:ea typeface="Verdana" panose="020B0604030504040204" pitchFamily="34" charset="0"/>
              </a:rPr>
              <a:t>Public Service</a:t>
            </a:r>
            <a:endParaRPr lang="LID4096" sz="1693" b="1" dirty="0">
              <a:solidFill>
                <a:srgbClr val="C00000"/>
              </a:solidFill>
              <a:latin typeface="Verdana" panose="020B0604030504040204" pitchFamily="34" charset="0"/>
              <a:ea typeface="Verdana" panose="020B0604030504040204" pitchFamily="34" charset="0"/>
            </a:endParaRPr>
          </a:p>
        </p:txBody>
      </p:sp>
      <p:sp>
        <p:nvSpPr>
          <p:cNvPr id="10" name="Rectangle: Rounded Corners 9">
            <a:extLst>
              <a:ext uri="{FF2B5EF4-FFF2-40B4-BE49-F238E27FC236}">
                <a16:creationId xmlns:a16="http://schemas.microsoft.com/office/drawing/2014/main" id="{80232C41-E116-4180-97B3-81E98F35B00D}"/>
              </a:ext>
            </a:extLst>
          </p:cNvPr>
          <p:cNvSpPr/>
          <p:nvPr/>
        </p:nvSpPr>
        <p:spPr>
          <a:xfrm>
            <a:off x="1333497" y="3849113"/>
            <a:ext cx="7970689" cy="793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LID4096" sz="1904"/>
          </a:p>
        </p:txBody>
      </p:sp>
      <p:sp>
        <p:nvSpPr>
          <p:cNvPr id="11" name="TextBox 10">
            <a:extLst>
              <a:ext uri="{FF2B5EF4-FFF2-40B4-BE49-F238E27FC236}">
                <a16:creationId xmlns:a16="http://schemas.microsoft.com/office/drawing/2014/main" id="{50F6BB6D-BAB5-4D96-A530-94FDE032414D}"/>
              </a:ext>
            </a:extLst>
          </p:cNvPr>
          <p:cNvSpPr txBox="1"/>
          <p:nvPr/>
        </p:nvSpPr>
        <p:spPr>
          <a:xfrm>
            <a:off x="4875952" y="2336003"/>
            <a:ext cx="3152367" cy="879087"/>
          </a:xfrm>
          <a:prstGeom prst="rect">
            <a:avLst/>
          </a:prstGeom>
          <a:noFill/>
          <a:ln w="28575">
            <a:solidFill>
              <a:srgbClr val="FF0000"/>
            </a:solidFill>
            <a:prstDash val="dash"/>
          </a:ln>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693" u="sng" dirty="0">
                <a:latin typeface="Verdana" panose="020B0604030504040204" pitchFamily="34" charset="0"/>
                <a:ea typeface="Verdana" panose="020B0604030504040204" pitchFamily="34" charset="0"/>
              </a:rPr>
              <a:t>Modalities for PPE:</a:t>
            </a:r>
            <a:br>
              <a:rPr lang="en-US" sz="1693" u="sng" dirty="0">
                <a:latin typeface="Verdana" panose="020B0604030504040204" pitchFamily="34" charset="0"/>
                <a:ea typeface="Verdana" panose="020B0604030504040204" pitchFamily="34" charset="0"/>
              </a:rPr>
            </a:br>
            <a:r>
              <a:rPr lang="en-US" sz="1693" dirty="0">
                <a:latin typeface="Verdana" panose="020B0604030504040204" pitchFamily="34" charset="0"/>
                <a:ea typeface="Verdana" panose="020B0604030504040204" pitchFamily="34" charset="0"/>
              </a:rPr>
              <a:t>End-to-End </a:t>
            </a:r>
          </a:p>
          <a:p>
            <a:r>
              <a:rPr lang="en-US" sz="1693" b="1" dirty="0">
                <a:solidFill>
                  <a:srgbClr val="C00000"/>
                </a:solidFill>
                <a:latin typeface="Verdana" panose="020B0604030504040204" pitchFamily="34" charset="0"/>
                <a:ea typeface="Verdana" panose="020B0604030504040204" pitchFamily="34" charset="0"/>
              </a:rPr>
              <a:t>DBO</a:t>
            </a:r>
            <a:r>
              <a:rPr lang="en-US" sz="1693" dirty="0">
                <a:latin typeface="Verdana" panose="020B0604030504040204" pitchFamily="34" charset="0"/>
                <a:ea typeface="Verdana" panose="020B0604030504040204" pitchFamily="34" charset="0"/>
              </a:rPr>
              <a:t> Design-Build-Operate</a:t>
            </a:r>
            <a:endParaRPr lang="LID4096" sz="1693"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31A78374-A5B3-41E7-915B-85FF8D890A0B}"/>
              </a:ext>
            </a:extLst>
          </p:cNvPr>
          <p:cNvSpPr txBox="1"/>
          <p:nvPr/>
        </p:nvSpPr>
        <p:spPr>
          <a:xfrm>
            <a:off x="2353437" y="6464940"/>
            <a:ext cx="7029895" cy="677108"/>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800" dirty="0">
                <a:solidFill>
                  <a:srgbClr val="0070C0"/>
                </a:solidFill>
                <a:latin typeface="Calibri" panose="020F0502020204030204" pitchFamily="34" charset="0"/>
                <a:cs typeface="Calibri" panose="020F0502020204030204" pitchFamily="34" charset="0"/>
              </a:rPr>
              <a:t>Diversity of </a:t>
            </a:r>
            <a:r>
              <a:rPr lang="en-BB" sz="1800" dirty="0">
                <a:solidFill>
                  <a:srgbClr val="0070C0"/>
                </a:solidFill>
                <a:latin typeface="Calibri" panose="020F0502020204030204" pitchFamily="34" charset="0"/>
                <a:cs typeface="Calibri" panose="020F0502020204030204" pitchFamily="34" charset="0"/>
              </a:rPr>
              <a:t>modalities</a:t>
            </a:r>
            <a:r>
              <a:rPr lang="en-US" sz="1800" dirty="0">
                <a:solidFill>
                  <a:srgbClr val="0070C0"/>
                </a:solidFill>
                <a:latin typeface="Calibri" panose="020F0502020204030204" pitchFamily="34" charset="0"/>
                <a:cs typeface="Calibri" panose="020F0502020204030204" pitchFamily="34" charset="0"/>
              </a:rPr>
              <a:t> and clear interdependence between stakeholders</a:t>
            </a:r>
          </a:p>
          <a:p>
            <a:pPr algn="r"/>
            <a:r>
              <a:rPr lang="en-US" sz="2000" dirty="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000" b="1" dirty="0">
                <a:solidFill>
                  <a:srgbClr val="0070C0"/>
                </a:solidFill>
                <a:latin typeface="Calibri" panose="020F0502020204030204" pitchFamily="34" charset="0"/>
                <a:cs typeface="Calibri" panose="020F0502020204030204" pitchFamily="34" charset="0"/>
                <a:sym typeface="Wingdings" panose="05000000000000000000" pitchFamily="2" charset="2"/>
              </a:rPr>
              <a:t>Advocacy on public roles by stakeholders is important!</a:t>
            </a:r>
            <a:endParaRPr lang="LID4096" sz="2000" b="1" dirty="0">
              <a:solidFill>
                <a:srgbClr val="0070C0"/>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B33A3F74-2E3B-4F28-B174-D588D3566533}"/>
              </a:ext>
            </a:extLst>
          </p:cNvPr>
          <p:cNvCxnSpPr>
            <a:cxnSpLocks/>
            <a:stCxn id="11" idx="2"/>
            <a:endCxn id="10" idx="0"/>
          </p:cNvCxnSpPr>
          <p:nvPr/>
        </p:nvCxnSpPr>
        <p:spPr>
          <a:xfrm flipH="1">
            <a:off x="5318842" y="3215090"/>
            <a:ext cx="1133294" cy="63402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5AD2C1-FD9C-4371-90F9-E4BB4C146061}"/>
              </a:ext>
            </a:extLst>
          </p:cNvPr>
          <p:cNvCxnSpPr>
            <a:cxnSpLocks/>
            <a:stCxn id="5" idx="1"/>
            <a:endCxn id="7" idx="3"/>
          </p:cNvCxnSpPr>
          <p:nvPr/>
        </p:nvCxnSpPr>
        <p:spPr>
          <a:xfrm>
            <a:off x="1249156" y="4246424"/>
            <a:ext cx="2947631" cy="1452416"/>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6DBE6-E363-4EE2-B3A6-08D9F6E54AA6}"/>
              </a:ext>
            </a:extLst>
          </p:cNvPr>
          <p:cNvCxnSpPr>
            <a:cxnSpLocks/>
            <a:stCxn id="8" idx="3"/>
            <a:endCxn id="9" idx="2"/>
          </p:cNvCxnSpPr>
          <p:nvPr/>
        </p:nvCxnSpPr>
        <p:spPr>
          <a:xfrm flipH="1" flipV="1">
            <a:off x="8180767" y="2292310"/>
            <a:ext cx="1202565" cy="1954114"/>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6EF8E9F-FD32-4401-BADF-244D8BA9B42F}"/>
              </a:ext>
            </a:extLst>
          </p:cNvPr>
          <p:cNvSpPr/>
          <p:nvPr/>
        </p:nvSpPr>
        <p:spPr>
          <a:xfrm>
            <a:off x="68884" y="1024218"/>
            <a:ext cx="9534873" cy="748852"/>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defTabSz="483672">
              <a:spcBef>
                <a:spcPct val="20000"/>
              </a:spcBef>
              <a:buFont typeface="Arial"/>
              <a:buChar char="•"/>
            </a:pPr>
            <a:r>
              <a:rPr lang="en-BB" sz="2116" dirty="0">
                <a:solidFill>
                  <a:prstClr val="black"/>
                </a:solidFill>
                <a:latin typeface="Tw Cen MT" panose="020B0602020104020603" pitchFamily="34" charset="0"/>
              </a:rPr>
              <a:t>There are </a:t>
            </a:r>
            <a:r>
              <a:rPr lang="en-US" sz="2116" u="sng" dirty="0">
                <a:solidFill>
                  <a:prstClr val="black"/>
                </a:solidFill>
                <a:latin typeface="Tw Cen MT" panose="020B0602020104020603" pitchFamily="34" charset="0"/>
              </a:rPr>
              <a:t>a</a:t>
            </a:r>
            <a:r>
              <a:rPr lang="en-BB" sz="2116" u="sng"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n</a:t>
            </a:r>
            <a:r>
              <a:rPr lang="en-BB" sz="2116" u="sng" dirty="0">
                <a:solidFill>
                  <a:prstClr val="black"/>
                </a:solidFill>
                <a:latin typeface="Tw Cen MT" panose="020B0602020104020603" pitchFamily="34" charset="0"/>
              </a:rPr>
              <a:t>u</a:t>
            </a:r>
            <a:r>
              <a:rPr lang="en-US" sz="2116" u="sng" dirty="0">
                <a:solidFill>
                  <a:prstClr val="black"/>
                </a:solidFill>
                <a:latin typeface="Tw Cen MT" panose="020B0602020104020603" pitchFamily="34" charset="0"/>
              </a:rPr>
              <a:t>m</a:t>
            </a:r>
            <a:r>
              <a:rPr lang="en-BB" sz="2116" u="sng" dirty="0">
                <a:solidFill>
                  <a:prstClr val="black"/>
                </a:solidFill>
                <a:latin typeface="Tw Cen MT" panose="020B0602020104020603" pitchFamily="34" charset="0"/>
              </a:rPr>
              <a:t>b</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r </a:t>
            </a:r>
            <a:r>
              <a:rPr lang="en-US" sz="2116" u="sng" dirty="0">
                <a:solidFill>
                  <a:prstClr val="black"/>
                </a:solidFill>
                <a:latin typeface="Tw Cen MT" panose="020B0602020104020603" pitchFamily="34" charset="0"/>
              </a:rPr>
              <a:t>o</a:t>
            </a:r>
            <a:r>
              <a:rPr lang="en-BB" sz="2116" u="sng" dirty="0">
                <a:solidFill>
                  <a:prstClr val="black"/>
                </a:solidFill>
                <a:latin typeface="Tw Cen MT" panose="020B0602020104020603" pitchFamily="34" charset="0"/>
              </a:rPr>
              <a:t>f ongoing practi</a:t>
            </a:r>
            <a:r>
              <a:rPr lang="en-US" sz="2116" u="sng" dirty="0">
                <a:solidFill>
                  <a:prstClr val="black"/>
                </a:solidFill>
                <a:latin typeface="Tw Cen MT" panose="020B0602020104020603" pitchFamily="34" charset="0"/>
              </a:rPr>
              <a:t>c</a:t>
            </a:r>
            <a:r>
              <a:rPr lang="en-BB" sz="2116" u="sng" dirty="0">
                <a:solidFill>
                  <a:prstClr val="black"/>
                </a:solidFill>
                <a:latin typeface="Tw Cen MT" panose="020B0602020104020603" pitchFamily="34" charset="0"/>
              </a:rPr>
              <a:t>e</a:t>
            </a:r>
            <a:r>
              <a:rPr lang="en-US" sz="2116" u="sng" dirty="0">
                <a:solidFill>
                  <a:prstClr val="black"/>
                </a:solidFill>
                <a:latin typeface="Tw Cen MT" panose="020B0602020104020603" pitchFamily="34" charset="0"/>
              </a:rPr>
              <a:t>s</a:t>
            </a:r>
            <a:r>
              <a:rPr lang="en-BB" sz="2116" dirty="0">
                <a:solidFill>
                  <a:prstClr val="black"/>
                </a:solidFill>
                <a:latin typeface="Tw Cen MT" panose="020B0602020104020603" pitchFamily="34" charset="0"/>
              </a:rPr>
              <a:t> </a:t>
            </a:r>
            <a:r>
              <a:rPr lang="en-US" sz="2116" dirty="0">
                <a:solidFill>
                  <a:prstClr val="black"/>
                </a:solidFill>
                <a:latin typeface="Tw Cen MT" panose="020B0602020104020603" pitchFamily="34" charset="0"/>
              </a:rPr>
              <a:t>i</a:t>
            </a:r>
            <a:r>
              <a:rPr lang="en-BB" sz="2116" dirty="0">
                <a:solidFill>
                  <a:prstClr val="black"/>
                </a:solidFill>
                <a:latin typeface="Tw Cen MT" panose="020B0602020104020603" pitchFamily="34" charset="0"/>
              </a:rPr>
              <a:t>n </a:t>
            </a:r>
            <a:r>
              <a:rPr lang="en-US" sz="2116" dirty="0">
                <a:solidFill>
                  <a:prstClr val="black"/>
                </a:solidFill>
                <a:latin typeface="Tw Cen MT" panose="020B0602020104020603" pitchFamily="34" charset="0"/>
              </a:rPr>
              <a:t>m</a:t>
            </a:r>
            <a:r>
              <a:rPr lang="en-BB" sz="2116" dirty="0">
                <a:solidFill>
                  <a:prstClr val="black"/>
                </a:solidFill>
                <a:latin typeface="Tw Cen MT" panose="020B0602020104020603" pitchFamily="34" charset="0"/>
              </a:rPr>
              <a:t>a</a:t>
            </a:r>
            <a:r>
              <a:rPr lang="en-US" sz="2116" dirty="0">
                <a:solidFill>
                  <a:prstClr val="black"/>
                </a:solidFill>
                <a:latin typeface="Tw Cen MT" panose="020B0602020104020603" pitchFamily="34" charset="0"/>
              </a:rPr>
              <a:t>n</a:t>
            </a:r>
            <a:r>
              <a:rPr lang="en-BB" sz="2116" dirty="0">
                <a:solidFill>
                  <a:prstClr val="black"/>
                </a:solidFill>
                <a:latin typeface="Tw Cen MT" panose="020B0602020104020603" pitchFamily="34" charset="0"/>
              </a:rPr>
              <a:t>y </a:t>
            </a:r>
            <a:r>
              <a:rPr lang="en-US" sz="2116" dirty="0">
                <a:solidFill>
                  <a:prstClr val="black"/>
                </a:solidFill>
                <a:latin typeface="Tw Cen MT" panose="020B0602020104020603" pitchFamily="34" charset="0"/>
              </a:rPr>
              <a:t>c</a:t>
            </a:r>
            <a:r>
              <a:rPr lang="en-BB" sz="2116" dirty="0">
                <a:solidFill>
                  <a:prstClr val="black"/>
                </a:solidFill>
                <a:latin typeface="Tw Cen MT" panose="020B0602020104020603" pitchFamily="34" charset="0"/>
              </a:rPr>
              <a:t>o</a:t>
            </a:r>
            <a:r>
              <a:rPr lang="en-US" sz="2116" dirty="0">
                <a:solidFill>
                  <a:prstClr val="black"/>
                </a:solidFill>
                <a:latin typeface="Tw Cen MT" panose="020B0602020104020603" pitchFamily="34" charset="0"/>
              </a:rPr>
              <a:t>u</a:t>
            </a:r>
            <a:r>
              <a:rPr lang="en-BB" sz="2116" dirty="0">
                <a:solidFill>
                  <a:prstClr val="black"/>
                </a:solidFill>
                <a:latin typeface="Tw Cen MT" panose="020B0602020104020603" pitchFamily="34" charset="0"/>
              </a:rPr>
              <a:t>n</a:t>
            </a:r>
            <a:r>
              <a:rPr lang="en-US" sz="2116" dirty="0">
                <a:solidFill>
                  <a:prstClr val="black"/>
                </a:solidFill>
                <a:latin typeface="Tw Cen MT" panose="020B0602020104020603" pitchFamily="34" charset="0"/>
              </a:rPr>
              <a:t>t</a:t>
            </a:r>
            <a:r>
              <a:rPr lang="en-BB" sz="2116" dirty="0">
                <a:solidFill>
                  <a:prstClr val="black"/>
                </a:solidFill>
                <a:latin typeface="Tw Cen MT" panose="020B0602020104020603" pitchFamily="34" charset="0"/>
              </a:rPr>
              <a:t>r</a:t>
            </a:r>
            <a:r>
              <a:rPr lang="en-US" sz="2116" dirty="0">
                <a:solidFill>
                  <a:prstClr val="black"/>
                </a:solidFill>
                <a:latin typeface="Tw Cen MT" panose="020B0602020104020603" pitchFamily="34" charset="0"/>
              </a:rPr>
              <a:t>i</a:t>
            </a:r>
            <a:r>
              <a:rPr lang="en-BB" sz="2116" dirty="0">
                <a:solidFill>
                  <a:prstClr val="black"/>
                </a:solidFill>
                <a:latin typeface="Tw Cen MT" panose="020B0602020104020603" pitchFamily="34" charset="0"/>
              </a:rPr>
              <a:t>e</a:t>
            </a:r>
            <a:r>
              <a:rPr lang="en-US" sz="2116" dirty="0">
                <a:solidFill>
                  <a:prstClr val="black"/>
                </a:solidFill>
                <a:latin typeface="Tw Cen MT" panose="020B0602020104020603" pitchFamily="34" charset="0"/>
              </a:rPr>
              <a:t>s</a:t>
            </a:r>
            <a:r>
              <a:rPr lang="en-BB" sz="2116"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i</a:t>
            </a:r>
            <a:r>
              <a:rPr lang="en-BB" sz="2116" u="sng" dirty="0">
                <a:solidFill>
                  <a:prstClr val="black"/>
                </a:solidFill>
                <a:latin typeface="Tw Cen MT" panose="020B0602020104020603" pitchFamily="34" charset="0"/>
              </a:rPr>
              <a:t>n </a:t>
            </a:r>
            <a:r>
              <a:rPr lang="en-US" sz="2116" u="sng" dirty="0">
                <a:solidFill>
                  <a:prstClr val="black"/>
                </a:solidFill>
                <a:latin typeface="Tw Cen MT" panose="020B0602020104020603" pitchFamily="34" charset="0"/>
              </a:rPr>
              <a:t>a</a:t>
            </a:r>
            <a:r>
              <a:rPr lang="en-BB" sz="2116" u="sng"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v</a:t>
            </a:r>
            <a:r>
              <a:rPr lang="en-BB" sz="2116" u="sng" dirty="0">
                <a:solidFill>
                  <a:prstClr val="black"/>
                </a:solidFill>
                <a:latin typeface="Tw Cen MT" panose="020B0602020104020603" pitchFamily="34" charset="0"/>
              </a:rPr>
              <a:t>a</a:t>
            </a:r>
            <a:r>
              <a:rPr lang="en-US" sz="2116" u="sng" dirty="0">
                <a:solidFill>
                  <a:prstClr val="black"/>
                </a:solidFill>
                <a:latin typeface="Tw Cen MT" panose="020B0602020104020603" pitchFamily="34" charset="0"/>
              </a:rPr>
              <a:t>r</a:t>
            </a:r>
            <a:r>
              <a:rPr lang="en-BB" sz="2116" u="sng" dirty="0">
                <a:solidFill>
                  <a:prstClr val="black"/>
                </a:solidFill>
                <a:latin typeface="Tw Cen MT" panose="020B0602020104020603" pitchFamily="34" charset="0"/>
              </a:rPr>
              <a:t>i</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t</a:t>
            </a:r>
            <a:r>
              <a:rPr lang="en-US" sz="2116" u="sng" dirty="0">
                <a:solidFill>
                  <a:prstClr val="black"/>
                </a:solidFill>
                <a:latin typeface="Tw Cen MT" panose="020B0602020104020603" pitchFamily="34" charset="0"/>
              </a:rPr>
              <a:t>y</a:t>
            </a:r>
            <a:r>
              <a:rPr lang="en-BB" sz="2116" u="sng"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o</a:t>
            </a:r>
            <a:r>
              <a:rPr lang="en-BB" sz="2116" u="sng" dirty="0">
                <a:solidFill>
                  <a:prstClr val="black"/>
                </a:solidFill>
                <a:latin typeface="Tw Cen MT" panose="020B0602020104020603" pitchFamily="34" charset="0"/>
              </a:rPr>
              <a:t>f </a:t>
            </a:r>
            <a:r>
              <a:rPr lang="en-US" sz="2116" u="sng" dirty="0">
                <a:solidFill>
                  <a:prstClr val="black"/>
                </a:solidFill>
                <a:latin typeface="Tw Cen MT" panose="020B0602020104020603" pitchFamily="34" charset="0"/>
              </a:rPr>
              <a:t>m</a:t>
            </a:r>
            <a:r>
              <a:rPr lang="en-BB" sz="2116" u="sng" dirty="0">
                <a:solidFill>
                  <a:prstClr val="black"/>
                </a:solidFill>
                <a:latin typeface="Tw Cen MT" panose="020B0602020104020603" pitchFamily="34" charset="0"/>
              </a:rPr>
              <a:t>o</a:t>
            </a:r>
            <a:r>
              <a:rPr lang="en-US" sz="2116" u="sng" dirty="0">
                <a:solidFill>
                  <a:prstClr val="black"/>
                </a:solidFill>
                <a:latin typeface="Tw Cen MT" panose="020B0602020104020603" pitchFamily="34" charset="0"/>
              </a:rPr>
              <a:t>d</a:t>
            </a:r>
            <a:r>
              <a:rPr lang="en-BB" sz="2116" u="sng" dirty="0">
                <a:solidFill>
                  <a:prstClr val="black"/>
                </a:solidFill>
                <a:latin typeface="Tw Cen MT" panose="020B0602020104020603" pitchFamily="34" charset="0"/>
              </a:rPr>
              <a:t>a</a:t>
            </a:r>
            <a:r>
              <a:rPr lang="en-US" sz="2116" u="sng" dirty="0">
                <a:solidFill>
                  <a:prstClr val="black"/>
                </a:solidFill>
                <a:latin typeface="Tw Cen MT" panose="020B0602020104020603" pitchFamily="34" charset="0"/>
              </a:rPr>
              <a:t>l</a:t>
            </a:r>
            <a:r>
              <a:rPr lang="en-BB" sz="2116" u="sng" dirty="0">
                <a:solidFill>
                  <a:prstClr val="black"/>
                </a:solidFill>
                <a:latin typeface="Tw Cen MT" panose="020B0602020104020603" pitchFamily="34" charset="0"/>
              </a:rPr>
              <a:t>i</a:t>
            </a:r>
            <a:r>
              <a:rPr lang="en-US" sz="2116" u="sng" dirty="0">
                <a:solidFill>
                  <a:prstClr val="black"/>
                </a:solidFill>
                <a:latin typeface="Tw Cen MT" panose="020B0602020104020603" pitchFamily="34" charset="0"/>
              </a:rPr>
              <a:t>t</a:t>
            </a:r>
            <a:r>
              <a:rPr lang="en-BB" sz="2116" u="sng" dirty="0">
                <a:solidFill>
                  <a:prstClr val="black"/>
                </a:solidFill>
                <a:latin typeface="Tw Cen MT" panose="020B0602020104020603" pitchFamily="34" charset="0"/>
              </a:rPr>
              <a:t>i</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s</a:t>
            </a:r>
            <a:r>
              <a:rPr lang="en-BB" sz="2116" dirty="0">
                <a:solidFill>
                  <a:prstClr val="black"/>
                </a:solidFill>
                <a:latin typeface="Tw Cen MT" panose="020B0602020104020603" pitchFamily="34" charset="0"/>
              </a:rPr>
              <a:t> </a:t>
            </a:r>
            <a:r>
              <a:rPr lang="en-US" sz="2116" dirty="0">
                <a:solidFill>
                  <a:prstClr val="black"/>
                </a:solidFill>
                <a:latin typeface="Tw Cen MT" panose="020B0602020104020603" pitchFamily="34" charset="0"/>
              </a:rPr>
              <a:t>t</a:t>
            </a:r>
            <a:r>
              <a:rPr lang="en-BB" sz="2116" dirty="0">
                <a:solidFill>
                  <a:prstClr val="black"/>
                </a:solidFill>
                <a:latin typeface="Tw Cen MT" panose="020B0602020104020603" pitchFamily="34" charset="0"/>
              </a:rPr>
              <a:t>h</a:t>
            </a:r>
            <a:r>
              <a:rPr lang="en-US" sz="2116" dirty="0">
                <a:solidFill>
                  <a:prstClr val="black"/>
                </a:solidFill>
                <a:latin typeface="Tw Cen MT" panose="020B0602020104020603" pitchFamily="34" charset="0"/>
              </a:rPr>
              <a:t>a</a:t>
            </a:r>
            <a:r>
              <a:rPr lang="en-BB" sz="2116" dirty="0">
                <a:solidFill>
                  <a:prstClr val="black"/>
                </a:solidFill>
                <a:latin typeface="Tw Cen MT" panose="020B0602020104020603" pitchFamily="34" charset="0"/>
              </a:rPr>
              <a:t>t </a:t>
            </a:r>
            <a:r>
              <a:rPr lang="en-US" sz="2116" dirty="0">
                <a:solidFill>
                  <a:prstClr val="black"/>
                </a:solidFill>
                <a:latin typeface="Tw Cen MT" panose="020B0602020104020603" pitchFamily="34" charset="0"/>
              </a:rPr>
              <a:t>f</a:t>
            </a:r>
            <a:r>
              <a:rPr lang="en-BB" sz="2116" dirty="0">
                <a:solidFill>
                  <a:prstClr val="black"/>
                </a:solidFill>
                <a:latin typeface="Tw Cen MT" panose="020B0602020104020603" pitchFamily="34" charset="0"/>
              </a:rPr>
              <a:t>i</a:t>
            </a:r>
            <a:r>
              <a:rPr lang="en-US" sz="2116" dirty="0">
                <a:solidFill>
                  <a:prstClr val="black"/>
                </a:solidFill>
                <a:latin typeface="Tw Cen MT" panose="020B0602020104020603" pitchFamily="34" charset="0"/>
              </a:rPr>
              <a:t>t</a:t>
            </a:r>
            <a:r>
              <a:rPr lang="en-BB" sz="2116" dirty="0">
                <a:solidFill>
                  <a:prstClr val="black"/>
                </a:solidFill>
                <a:latin typeface="Tw Cen MT" panose="020B0602020104020603" pitchFamily="34" charset="0"/>
              </a:rPr>
              <a:t>s </a:t>
            </a:r>
            <a:r>
              <a:rPr lang="en-US" sz="2116" u="sng" dirty="0">
                <a:solidFill>
                  <a:prstClr val="black"/>
                </a:solidFill>
                <a:latin typeface="Tw Cen MT" panose="020B0602020104020603" pitchFamily="34" charset="0"/>
              </a:rPr>
              <a:t>i</a:t>
            </a:r>
            <a:r>
              <a:rPr lang="en-BB" sz="2116" u="sng" dirty="0">
                <a:solidFill>
                  <a:prstClr val="black"/>
                </a:solidFill>
                <a:latin typeface="Tw Cen MT" panose="020B0602020104020603" pitchFamily="34" charset="0"/>
              </a:rPr>
              <a:t>n </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a</a:t>
            </a:r>
            <a:r>
              <a:rPr lang="en-US" sz="2116" u="sng" dirty="0">
                <a:solidFill>
                  <a:prstClr val="black"/>
                </a:solidFill>
                <a:latin typeface="Tw Cen MT" panose="020B0602020104020603" pitchFamily="34" charset="0"/>
              </a:rPr>
              <a:t>c</a:t>
            </a:r>
            <a:r>
              <a:rPr lang="en-BB" sz="2116" u="sng" dirty="0">
                <a:solidFill>
                  <a:prstClr val="black"/>
                </a:solidFill>
                <a:latin typeface="Tw Cen MT" panose="020B0602020104020603" pitchFamily="34" charset="0"/>
              </a:rPr>
              <a:t>h </a:t>
            </a:r>
            <a:r>
              <a:rPr lang="en-US" sz="2116" u="sng" dirty="0">
                <a:solidFill>
                  <a:prstClr val="black"/>
                </a:solidFill>
                <a:latin typeface="Tw Cen MT" panose="020B0602020104020603" pitchFamily="34" charset="0"/>
              </a:rPr>
              <a:t>N</a:t>
            </a:r>
            <a:r>
              <a:rPr lang="en-BB" sz="2116" u="sng" dirty="0">
                <a:solidFill>
                  <a:prstClr val="black"/>
                </a:solidFill>
                <a:latin typeface="Tw Cen MT" panose="020B0602020104020603" pitchFamily="34" charset="0"/>
              </a:rPr>
              <a:t>M</a:t>
            </a:r>
            <a:r>
              <a:rPr lang="en-US" sz="2116" u="sng" dirty="0">
                <a:solidFill>
                  <a:prstClr val="black"/>
                </a:solidFill>
                <a:latin typeface="Tw Cen MT" panose="020B0602020104020603" pitchFamily="34" charset="0"/>
              </a:rPr>
              <a:t>H</a:t>
            </a:r>
            <a:r>
              <a:rPr lang="en-BB" sz="2116" u="sng" dirty="0">
                <a:solidFill>
                  <a:prstClr val="black"/>
                </a:solidFill>
                <a:latin typeface="Tw Cen MT" panose="020B0602020104020603" pitchFamily="34" charset="0"/>
              </a:rPr>
              <a:t>S’</a:t>
            </a:r>
            <a:r>
              <a:rPr lang="en-US" sz="2116" u="sng" dirty="0">
                <a:solidFill>
                  <a:prstClr val="black"/>
                </a:solidFill>
                <a:latin typeface="Tw Cen MT" panose="020B0602020104020603" pitchFamily="34" charset="0"/>
              </a:rPr>
              <a:t>s</a:t>
            </a:r>
            <a:r>
              <a:rPr lang="en-BB" sz="2116" u="sng" dirty="0">
                <a:solidFill>
                  <a:prstClr val="black"/>
                </a:solidFill>
                <a:latin typeface="Tw Cen MT" panose="020B0602020104020603" pitchFamily="34" charset="0"/>
              </a:rPr>
              <a:t>/</a:t>
            </a:r>
            <a:r>
              <a:rPr lang="en-US" sz="2116" u="sng" dirty="0">
                <a:solidFill>
                  <a:prstClr val="black"/>
                </a:solidFill>
                <a:latin typeface="Tw Cen MT" panose="020B0602020104020603" pitchFamily="34" charset="0"/>
              </a:rPr>
              <a:t>c</a:t>
            </a:r>
            <a:r>
              <a:rPr lang="en-BB" sz="2116" u="sng" dirty="0">
                <a:solidFill>
                  <a:prstClr val="black"/>
                </a:solidFill>
                <a:latin typeface="Tw Cen MT" panose="020B0602020104020603" pitchFamily="34" charset="0"/>
              </a:rPr>
              <a:t>o</a:t>
            </a:r>
            <a:r>
              <a:rPr lang="en-US" sz="2116" u="sng" dirty="0">
                <a:solidFill>
                  <a:prstClr val="black"/>
                </a:solidFill>
                <a:latin typeface="Tw Cen MT" panose="020B0602020104020603" pitchFamily="34" charset="0"/>
              </a:rPr>
              <a:t>u</a:t>
            </a:r>
            <a:r>
              <a:rPr lang="en-BB" sz="2116" u="sng" dirty="0">
                <a:solidFill>
                  <a:prstClr val="black"/>
                </a:solidFill>
                <a:latin typeface="Tw Cen MT" panose="020B0602020104020603" pitchFamily="34" charset="0"/>
              </a:rPr>
              <a:t>n</a:t>
            </a:r>
            <a:r>
              <a:rPr lang="en-US" sz="2116" u="sng" dirty="0">
                <a:solidFill>
                  <a:prstClr val="black"/>
                </a:solidFill>
                <a:latin typeface="Tw Cen MT" panose="020B0602020104020603" pitchFamily="34" charset="0"/>
              </a:rPr>
              <a:t>t</a:t>
            </a:r>
            <a:r>
              <a:rPr lang="en-BB" sz="2116" u="sng" dirty="0">
                <a:solidFill>
                  <a:prstClr val="black"/>
                </a:solidFill>
                <a:latin typeface="Tw Cen MT" panose="020B0602020104020603" pitchFamily="34" charset="0"/>
              </a:rPr>
              <a:t>r</a:t>
            </a:r>
            <a:r>
              <a:rPr lang="en-US" sz="2116" u="sng" dirty="0">
                <a:solidFill>
                  <a:prstClr val="black"/>
                </a:solidFill>
                <a:latin typeface="Tw Cen MT" panose="020B0602020104020603" pitchFamily="34" charset="0"/>
              </a:rPr>
              <a:t>y</a:t>
            </a:r>
            <a:r>
              <a:rPr lang="en-BB" sz="2116" u="sng" dirty="0">
                <a:solidFill>
                  <a:prstClr val="black"/>
                </a:solidFill>
                <a:latin typeface="Tw Cen MT" panose="020B0602020104020603" pitchFamily="34" charset="0"/>
              </a:rPr>
              <a:t>’s context</a:t>
            </a:r>
            <a:r>
              <a:rPr lang="en-BB" sz="2116" dirty="0">
                <a:solidFill>
                  <a:prstClr val="black"/>
                </a:solidFill>
                <a:latin typeface="Tw Cen MT" panose="020B0602020104020603" pitchFamily="34" charset="0"/>
              </a:rPr>
              <a:t>.</a:t>
            </a:r>
          </a:p>
        </p:txBody>
      </p:sp>
    </p:spTree>
    <p:extLst>
      <p:ext uri="{BB962C8B-B14F-4D97-AF65-F5344CB8AC3E}">
        <p14:creationId xmlns:p14="http://schemas.microsoft.com/office/powerpoint/2010/main" val="126530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32" y="535577"/>
            <a:ext cx="8705850" cy="1209146"/>
          </a:xfr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defTabSz="483672"/>
            <a:r>
              <a:rPr lang="en-BB" sz="3385" dirty="0">
                <a:solidFill>
                  <a:srgbClr val="0070C0"/>
                </a:solidFill>
                <a:latin typeface="Tw Cen MT" panose="020B0602020104020603" pitchFamily="34" charset="0"/>
              </a:rPr>
              <a:t>In</a:t>
            </a:r>
            <a:r>
              <a:rPr lang="en-US" sz="3385" dirty="0">
                <a:solidFill>
                  <a:srgbClr val="0070C0"/>
                </a:solidFill>
                <a:latin typeface="Tw Cen MT" panose="020B0602020104020603" pitchFamily="34" charset="0"/>
              </a:rPr>
              <a:t>no</a:t>
            </a:r>
            <a:r>
              <a:rPr lang="en-BB" sz="3385" dirty="0">
                <a:solidFill>
                  <a:srgbClr val="0070C0"/>
                </a:solidFill>
                <a:latin typeface="Tw Cen MT" panose="020B0602020104020603" pitchFamily="34" charset="0"/>
              </a:rPr>
              <a:t>v</a:t>
            </a:r>
            <a:r>
              <a:rPr lang="en-US" sz="3385" dirty="0">
                <a:solidFill>
                  <a:srgbClr val="0070C0"/>
                </a:solidFill>
                <a:latin typeface="Tw Cen MT" panose="020B0602020104020603" pitchFamily="34" charset="0"/>
              </a:rPr>
              <a:t>a</a:t>
            </a:r>
            <a:r>
              <a:rPr lang="en-BB" sz="3385" dirty="0">
                <a:solidFill>
                  <a:srgbClr val="0070C0"/>
                </a:solidFill>
                <a:latin typeface="Tw Cen MT" panose="020B0602020104020603" pitchFamily="34" charset="0"/>
              </a:rPr>
              <a:t>t</a:t>
            </a:r>
            <a:r>
              <a:rPr lang="en-US" sz="3385" dirty="0">
                <a:solidFill>
                  <a:srgbClr val="0070C0"/>
                </a:solidFill>
                <a:latin typeface="Tw Cen MT" panose="020B0602020104020603" pitchFamily="34" charset="0"/>
              </a:rPr>
              <a:t>i</a:t>
            </a:r>
            <a:r>
              <a:rPr lang="en-BB" sz="3385" dirty="0">
                <a:solidFill>
                  <a:srgbClr val="0070C0"/>
                </a:solidFill>
                <a:latin typeface="Tw Cen MT" panose="020B0602020104020603" pitchFamily="34" charset="0"/>
              </a:rPr>
              <a:t>v</a:t>
            </a:r>
            <a:r>
              <a:rPr lang="en-US" sz="3385" dirty="0">
                <a:solidFill>
                  <a:srgbClr val="0070C0"/>
                </a:solidFill>
                <a:latin typeface="Tw Cen MT" panose="020B0602020104020603" pitchFamily="34" charset="0"/>
              </a:rPr>
              <a:t>e</a:t>
            </a:r>
            <a:r>
              <a:rPr lang="en-BB" sz="3385" dirty="0">
                <a:solidFill>
                  <a:srgbClr val="0070C0"/>
                </a:solidFill>
                <a:latin typeface="Tw Cen MT" panose="020B0602020104020603" pitchFamily="34" charset="0"/>
              </a:rPr>
              <a:t> Pr</a:t>
            </a:r>
            <a:r>
              <a:rPr lang="en-US" sz="3385" dirty="0">
                <a:solidFill>
                  <a:srgbClr val="0070C0"/>
                </a:solidFill>
                <a:latin typeface="Tw Cen MT" panose="020B0602020104020603" pitchFamily="34" charset="0"/>
              </a:rPr>
              <a:t>a</a:t>
            </a:r>
            <a:r>
              <a:rPr lang="en-BB" sz="3385" dirty="0">
                <a:solidFill>
                  <a:srgbClr val="0070C0"/>
                </a:solidFill>
                <a:latin typeface="Tw Cen MT" panose="020B0602020104020603" pitchFamily="34" charset="0"/>
              </a:rPr>
              <a:t>c</a:t>
            </a:r>
            <a:r>
              <a:rPr lang="en-US" sz="3385" dirty="0">
                <a:solidFill>
                  <a:srgbClr val="0070C0"/>
                </a:solidFill>
                <a:latin typeface="Tw Cen MT" panose="020B0602020104020603" pitchFamily="34" charset="0"/>
              </a:rPr>
              <a:t>t</a:t>
            </a:r>
            <a:r>
              <a:rPr lang="en-BB" sz="3385" dirty="0">
                <a:solidFill>
                  <a:srgbClr val="0070C0"/>
                </a:solidFill>
                <a:latin typeface="Tw Cen MT" panose="020B0602020104020603" pitchFamily="34" charset="0"/>
              </a:rPr>
              <a:t>i</a:t>
            </a:r>
            <a:r>
              <a:rPr lang="en-US" sz="3385" dirty="0">
                <a:solidFill>
                  <a:srgbClr val="0070C0"/>
                </a:solidFill>
                <a:latin typeface="Tw Cen MT" panose="020B0602020104020603" pitchFamily="34" charset="0"/>
              </a:rPr>
              <a:t>c</a:t>
            </a:r>
            <a:r>
              <a:rPr lang="en-BB" sz="3385" dirty="0">
                <a:solidFill>
                  <a:srgbClr val="0070C0"/>
                </a:solidFill>
                <a:latin typeface="Tw Cen MT" panose="020B0602020104020603" pitchFamily="34" charset="0"/>
              </a:rPr>
              <a:t>e</a:t>
            </a:r>
            <a:r>
              <a:rPr lang="en-US" sz="3385" dirty="0">
                <a:solidFill>
                  <a:srgbClr val="0070C0"/>
                </a:solidFill>
                <a:latin typeface="Tw Cen MT" panose="020B0602020104020603" pitchFamily="34" charset="0"/>
              </a:rPr>
              <a:t>s</a:t>
            </a:r>
            <a:r>
              <a:rPr lang="en-BB" sz="3385" dirty="0">
                <a:solidFill>
                  <a:srgbClr val="0070C0"/>
                </a:solidFill>
                <a:latin typeface="Tw Cen MT" panose="020B0602020104020603" pitchFamily="34" charset="0"/>
              </a:rPr>
              <a:t> </a:t>
            </a:r>
            <a:r>
              <a:rPr lang="en-US" sz="3385" dirty="0">
                <a:solidFill>
                  <a:srgbClr val="0070C0"/>
                </a:solidFill>
                <a:latin typeface="Tw Cen MT" panose="020B0602020104020603" pitchFamily="34" charset="0"/>
              </a:rPr>
              <a:t>i</a:t>
            </a:r>
            <a:r>
              <a:rPr lang="en-BB" sz="3385" dirty="0">
                <a:solidFill>
                  <a:srgbClr val="0070C0"/>
                </a:solidFill>
                <a:latin typeface="Tw Cen MT" panose="020B0602020104020603" pitchFamily="34" charset="0"/>
              </a:rPr>
              <a:t>n </a:t>
            </a:r>
            <a:r>
              <a:rPr lang="en-US" sz="3385" dirty="0">
                <a:solidFill>
                  <a:srgbClr val="0070C0"/>
                </a:solidFill>
                <a:latin typeface="Tw Cen MT" panose="020B0602020104020603" pitchFamily="34" charset="0"/>
              </a:rPr>
              <a:t>D</a:t>
            </a:r>
            <a:r>
              <a:rPr lang="en-BB" sz="3385" dirty="0">
                <a:solidFill>
                  <a:srgbClr val="0070C0"/>
                </a:solidFill>
                <a:latin typeface="Tw Cen MT" panose="020B0602020104020603" pitchFamily="34" charset="0"/>
              </a:rPr>
              <a:t>i</a:t>
            </a:r>
            <a:r>
              <a:rPr lang="en-US" sz="3385" dirty="0">
                <a:solidFill>
                  <a:srgbClr val="0070C0"/>
                </a:solidFill>
                <a:latin typeface="Tw Cen MT" panose="020B0602020104020603" pitchFamily="34" charset="0"/>
              </a:rPr>
              <a:t>f</a:t>
            </a:r>
            <a:r>
              <a:rPr lang="en-BB" sz="3385" dirty="0">
                <a:solidFill>
                  <a:srgbClr val="0070C0"/>
                </a:solidFill>
                <a:latin typeface="Tw Cen MT" panose="020B0602020104020603" pitchFamily="34" charset="0"/>
              </a:rPr>
              <a:t>f</a:t>
            </a:r>
            <a:r>
              <a:rPr lang="en-US" sz="3385" dirty="0">
                <a:solidFill>
                  <a:srgbClr val="0070C0"/>
                </a:solidFill>
                <a:latin typeface="Tw Cen MT" panose="020B0602020104020603" pitchFamily="34" charset="0"/>
              </a:rPr>
              <a:t>e</a:t>
            </a:r>
            <a:r>
              <a:rPr lang="en-BB" sz="3385" dirty="0">
                <a:solidFill>
                  <a:srgbClr val="0070C0"/>
                </a:solidFill>
                <a:latin typeface="Tw Cen MT" panose="020B0602020104020603" pitchFamily="34" charset="0"/>
              </a:rPr>
              <a:t>r</a:t>
            </a:r>
            <a:r>
              <a:rPr lang="en-US" sz="3385" dirty="0">
                <a:solidFill>
                  <a:srgbClr val="0070C0"/>
                </a:solidFill>
                <a:latin typeface="Tw Cen MT" panose="020B0602020104020603" pitchFamily="34" charset="0"/>
              </a:rPr>
              <a:t>e</a:t>
            </a:r>
            <a:r>
              <a:rPr lang="en-BB" sz="3385" dirty="0">
                <a:solidFill>
                  <a:srgbClr val="0070C0"/>
                </a:solidFill>
                <a:latin typeface="Tw Cen MT" panose="020B0602020104020603" pitchFamily="34" charset="0"/>
              </a:rPr>
              <a:t>nt </a:t>
            </a:r>
            <a:r>
              <a:rPr lang="en-US" sz="3385" dirty="0">
                <a:solidFill>
                  <a:srgbClr val="0070C0"/>
                </a:solidFill>
                <a:latin typeface="Tw Cen MT" panose="020B0602020104020603" pitchFamily="34" charset="0"/>
              </a:rPr>
              <a:t>M</a:t>
            </a:r>
            <a:r>
              <a:rPr lang="en-BB" sz="3385" dirty="0">
                <a:solidFill>
                  <a:srgbClr val="0070C0"/>
                </a:solidFill>
                <a:latin typeface="Tw Cen MT" panose="020B0602020104020603" pitchFamily="34" charset="0"/>
              </a:rPr>
              <a:t>odalities</a:t>
            </a:r>
            <a:br>
              <a:rPr lang="en-US" sz="3385" dirty="0">
                <a:solidFill>
                  <a:srgbClr val="0070C0"/>
                </a:solidFill>
                <a:latin typeface="Tw Cen MT" panose="020B0602020104020603" pitchFamily="34" charset="0"/>
              </a:rPr>
            </a:br>
            <a:r>
              <a:rPr lang="en-US" sz="2800" dirty="0">
                <a:solidFill>
                  <a:srgbClr val="0070C0"/>
                </a:solidFill>
                <a:latin typeface="Tw Cen MT" panose="020B0602020104020603" pitchFamily="34" charset="0"/>
              </a:rPr>
              <a:t>Evidence is better than debate…</a:t>
            </a:r>
            <a:endParaRPr lang="en-US" sz="3385" dirty="0">
              <a:solidFill>
                <a:srgbClr val="0070C0"/>
              </a:solidFill>
              <a:latin typeface="Tw Cen MT" panose="020B0602020104020603" pitchFamily="34" charset="0"/>
            </a:endParaRPr>
          </a:p>
        </p:txBody>
      </p:sp>
      <p:sp>
        <p:nvSpPr>
          <p:cNvPr id="3" name="Content Placeholder 2"/>
          <p:cNvSpPr>
            <a:spLocks noGrp="1"/>
          </p:cNvSpPr>
          <p:nvPr>
            <p:ph idx="1"/>
          </p:nvPr>
        </p:nvSpPr>
        <p:spPr>
          <a:xfrm>
            <a:off x="506636" y="1905944"/>
            <a:ext cx="5030951" cy="4341625"/>
          </a:xfrm>
          <a:noFill/>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indent="0">
              <a:buNone/>
            </a:pPr>
            <a:r>
              <a:rPr lang="en-US" sz="2539" dirty="0">
                <a:solidFill>
                  <a:schemeClr val="bg1"/>
                </a:solidFill>
                <a:latin typeface="+mj-lt"/>
              </a:rPr>
              <a:t>worth individuals.</a:t>
            </a:r>
          </a:p>
        </p:txBody>
      </p:sp>
      <p:sp>
        <p:nvSpPr>
          <p:cNvPr id="5" name="TextBox 4">
            <a:extLst>
              <a:ext uri="{FF2B5EF4-FFF2-40B4-BE49-F238E27FC236}">
                <a16:creationId xmlns:a16="http://schemas.microsoft.com/office/drawing/2014/main" id="{41342F55-072D-4AFF-B58C-A9D9986D62A3}"/>
              </a:ext>
            </a:extLst>
          </p:cNvPr>
          <p:cNvSpPr txBox="1"/>
          <p:nvPr/>
        </p:nvSpPr>
        <p:spPr>
          <a:xfrm>
            <a:off x="-41050" y="1744723"/>
            <a:ext cx="9826607" cy="590854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spcBef>
                <a:spcPts val="635"/>
              </a:spcBef>
              <a:spcAft>
                <a:spcPts val="317"/>
              </a:spcAft>
            </a:pP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Examples related to </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P</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u</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b</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l</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i</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c</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P</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r</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i</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v</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a</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t</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 </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n</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g</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a</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g</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m</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n</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t </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Opportunities</a:t>
            </a:r>
            <a:endPar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endParaRPr lang="en-US" sz="2116" b="1" dirty="0">
              <a:solidFill>
                <a:srgbClr val="0070C0"/>
              </a:solidFill>
              <a:latin typeface="Tw Cen MT" panose="020B0602020104020603" pitchFamily="34" charset="0"/>
              <a:ea typeface="Verdana" panose="020B0604030504040204" pitchFamily="34" charset="0"/>
              <a:cs typeface="Calibri" panose="020F0502020204030204" pitchFamily="34" charset="0"/>
            </a:endParaRPr>
          </a:p>
          <a:p>
            <a:pPr marL="846426" lvl="1" indent="-362754">
              <a:spcBef>
                <a:spcPts val="635"/>
              </a:spcBef>
              <a:spcAft>
                <a:spcPts val="317"/>
              </a:spcAft>
              <a:buFont typeface="Courier New" panose="02070309020205020404" pitchFamily="49" charset="0"/>
              <a:buChar char="o"/>
            </a:pPr>
            <a:r>
              <a:rPr lang="en-US" sz="2539" b="1" dirty="0">
                <a:latin typeface="Tw Cen MT" panose="020B0602020104020603" pitchFamily="34" charset="0"/>
                <a:ea typeface="Verdana" panose="020B0604030504040204" pitchFamily="34" charset="0"/>
                <a:cs typeface="Calibri" panose="020F0502020204030204" pitchFamily="34" charset="0"/>
              </a:rPr>
              <a:t>Crowdsourcing</a:t>
            </a:r>
            <a:r>
              <a:rPr lang="en-US" sz="2539" dirty="0">
                <a:latin typeface="Tw Cen MT" panose="020B0602020104020603" pitchFamily="34" charset="0"/>
                <a:ea typeface="Verdana" panose="020B0604030504040204" pitchFamily="34" charset="0"/>
                <a:cs typeface="Calibri" panose="020F0502020204030204" pitchFamily="34" charset="0"/>
              </a:rPr>
              <a:t> (use of non-standard data)</a:t>
            </a:r>
          </a:p>
          <a:p>
            <a:pPr marL="846426" lvl="1" indent="-362754">
              <a:spcBef>
                <a:spcPts val="635"/>
              </a:spcBef>
              <a:spcAft>
                <a:spcPts val="317"/>
              </a:spcAft>
              <a:buFont typeface="Courier New" panose="02070309020205020404" pitchFamily="49" charset="0"/>
              <a:buChar char="o"/>
            </a:pPr>
            <a:r>
              <a:rPr lang="en-US" sz="2539" b="1" dirty="0">
                <a:latin typeface="Tw Cen MT" panose="020B0602020104020603" pitchFamily="34" charset="0"/>
                <a:ea typeface="Verdana" panose="020B0604030504040204" pitchFamily="34" charset="0"/>
                <a:cs typeface="Calibri" panose="020F0502020204030204" pitchFamily="34" charset="0"/>
              </a:rPr>
              <a:t>Data sharing </a:t>
            </a:r>
            <a:r>
              <a:rPr lang="en-US" sz="2539" dirty="0">
                <a:latin typeface="Tw Cen MT" panose="020B0602020104020603" pitchFamily="34" charset="0"/>
                <a:ea typeface="Verdana" panose="020B0604030504040204" pitchFamily="34" charset="0"/>
                <a:cs typeface="Calibri" panose="020F0502020204030204" pitchFamily="34" charset="0"/>
              </a:rPr>
              <a:t>(exchange of standardized data)</a:t>
            </a:r>
          </a:p>
          <a:p>
            <a:pPr marL="846426" lvl="1" indent="-362754">
              <a:spcBef>
                <a:spcPts val="635"/>
              </a:spcBef>
              <a:spcAft>
                <a:spcPts val="317"/>
              </a:spcAft>
              <a:buFont typeface="Courier New" panose="02070309020205020404" pitchFamily="49" charset="0"/>
              <a:buChar char="o"/>
            </a:pPr>
            <a:r>
              <a:rPr lang="en-US" sz="2539" b="1" dirty="0">
                <a:latin typeface="Tw Cen MT" panose="020B0602020104020603" pitchFamily="34" charset="0"/>
                <a:ea typeface="Verdana" panose="020B0604030504040204" pitchFamily="34" charset="0"/>
                <a:cs typeface="Calibri" panose="020F0502020204030204" pitchFamily="34" charset="0"/>
              </a:rPr>
              <a:t>Collaboration</a:t>
            </a:r>
            <a:r>
              <a:rPr lang="en-US" sz="2539" dirty="0">
                <a:latin typeface="Tw Cen MT" panose="020B0602020104020603" pitchFamily="34" charset="0"/>
                <a:ea typeface="Verdana" panose="020B0604030504040204" pitchFamily="34" charset="0"/>
                <a:cs typeface="Calibri" panose="020F0502020204030204" pitchFamily="34" charset="0"/>
              </a:rPr>
              <a:t> (in supercomputing incl. NWP model development)</a:t>
            </a:r>
          </a:p>
          <a:p>
            <a:pPr marL="846426" lvl="1" indent="-362754">
              <a:spcBef>
                <a:spcPts val="635"/>
              </a:spcBef>
              <a:spcAft>
                <a:spcPts val="317"/>
              </a:spcAft>
              <a:buFont typeface="Courier New" panose="02070309020205020404" pitchFamily="49" charset="0"/>
              <a:buChar char="o"/>
            </a:pPr>
            <a:r>
              <a:rPr lang="en-US" sz="2539" b="1" dirty="0">
                <a:latin typeface="Tw Cen MT" panose="020B0602020104020603" pitchFamily="34" charset="0"/>
                <a:ea typeface="Verdana" panose="020B0604030504040204" pitchFamily="34" charset="0"/>
                <a:cs typeface="Calibri" panose="020F0502020204030204" pitchFamily="34" charset="0"/>
              </a:rPr>
              <a:t>Procurement of services </a:t>
            </a:r>
            <a:r>
              <a:rPr lang="en-US" sz="2539" dirty="0">
                <a:latin typeface="Tw Cen MT" panose="020B0602020104020603" pitchFamily="34" charset="0"/>
                <a:ea typeface="Verdana" panose="020B0604030504040204" pitchFamily="34" charset="0"/>
                <a:cs typeface="Calibri" panose="020F0502020204030204" pitchFamily="34" charset="0"/>
              </a:rPr>
              <a:t>from the private sector</a:t>
            </a:r>
            <a:r>
              <a:rPr lang="en-BB" sz="2539" dirty="0">
                <a:latin typeface="Tw Cen MT" panose="020B0602020104020603" pitchFamily="34" charset="0"/>
                <a:ea typeface="Verdana" panose="020B0604030504040204" pitchFamily="34" charset="0"/>
                <a:cs typeface="Calibri" panose="020F0502020204030204" pitchFamily="34" charset="0"/>
              </a:rPr>
              <a:t> (IaaS</a:t>
            </a:r>
            <a:r>
              <a:rPr lang="en-US" sz="2539" dirty="0">
                <a:latin typeface="Tw Cen MT" panose="020B0602020104020603" pitchFamily="34" charset="0"/>
                <a:ea typeface="Verdana" panose="020B0604030504040204" pitchFamily="34" charset="0"/>
                <a:cs typeface="Calibri" panose="020F0502020204030204" pitchFamily="34" charset="0"/>
              </a:rPr>
              <a:t> and </a:t>
            </a:r>
            <a:r>
              <a:rPr lang="en-US" sz="2539" dirty="0" err="1">
                <a:latin typeface="Tw Cen MT" panose="020B0602020104020603" pitchFamily="34" charset="0"/>
                <a:ea typeface="Verdana" panose="020B0604030504040204" pitchFamily="34" charset="0"/>
                <a:cs typeface="Calibri" panose="020F0502020204030204" pitchFamily="34" charset="0"/>
              </a:rPr>
              <a:t>OaaS</a:t>
            </a:r>
            <a:r>
              <a:rPr lang="en-BB" sz="2539" dirty="0">
                <a:latin typeface="Tw Cen MT" panose="020B0602020104020603" pitchFamily="34" charset="0"/>
                <a:ea typeface="Verdana" panose="020B0604030504040204" pitchFamily="34" charset="0"/>
                <a:cs typeface="Calibri" panose="020F0502020204030204" pitchFamily="34" charset="0"/>
              </a:rPr>
              <a:t>)</a:t>
            </a:r>
            <a:endParaRPr lang="en-US" sz="2539" b="1" dirty="0">
              <a:latin typeface="Tw Cen MT" panose="020B0602020104020603" pitchFamily="34" charset="0"/>
              <a:ea typeface="Verdana" panose="020B0604030504040204" pitchFamily="34" charset="0"/>
              <a:cs typeface="Calibri" panose="020F0502020204030204" pitchFamily="34" charset="0"/>
            </a:endParaRPr>
          </a:p>
          <a:p>
            <a:pPr marL="846426" lvl="1" indent="-362754">
              <a:spcBef>
                <a:spcPts val="635"/>
              </a:spcBef>
              <a:spcAft>
                <a:spcPts val="317"/>
              </a:spcAft>
              <a:buFont typeface="Courier New" panose="02070309020205020404" pitchFamily="49" charset="0"/>
              <a:buChar char="o"/>
            </a:pPr>
            <a:r>
              <a:rPr lang="en-US" sz="2539" b="1" dirty="0">
                <a:latin typeface="Tw Cen MT" panose="020B0602020104020603" pitchFamily="34" charset="0"/>
                <a:ea typeface="Verdana" panose="020B0604030504040204" pitchFamily="34" charset="0"/>
                <a:cs typeface="Calibri" panose="020F0502020204030204" pitchFamily="34" charset="0"/>
              </a:rPr>
              <a:t>Open data </a:t>
            </a:r>
            <a:r>
              <a:rPr lang="en-US" sz="2539" dirty="0">
                <a:latin typeface="Tw Cen MT" panose="020B0602020104020603" pitchFamily="34" charset="0"/>
                <a:ea typeface="Verdana" panose="020B0604030504040204" pitchFamily="34" charset="0"/>
                <a:cs typeface="Calibri" panose="020F0502020204030204" pitchFamily="34" charset="0"/>
              </a:rPr>
              <a:t>(business model change)</a:t>
            </a:r>
          </a:p>
          <a:p>
            <a:pPr marL="846426" lvl="1" indent="-362754">
              <a:spcBef>
                <a:spcPts val="635"/>
              </a:spcBef>
              <a:spcAft>
                <a:spcPts val="317"/>
              </a:spcAft>
              <a:buFont typeface="Courier New" panose="02070309020205020404" pitchFamily="49" charset="0"/>
              <a:buChar char="o"/>
            </a:pPr>
            <a:r>
              <a:rPr lang="en-US" sz="2539" b="1" dirty="0">
                <a:latin typeface="Tw Cen MT" panose="020B0602020104020603" pitchFamily="34" charset="0"/>
                <a:ea typeface="Verdana" panose="020B0604030504040204" pitchFamily="34" charset="0"/>
                <a:cs typeface="Calibri" panose="020F0502020204030204" pitchFamily="34" charset="0"/>
              </a:rPr>
              <a:t>Revenue-sharing</a:t>
            </a:r>
            <a:r>
              <a:rPr lang="en-US" sz="2539" dirty="0">
                <a:latin typeface="Tw Cen MT" panose="020B0602020104020603" pitchFamily="34" charset="0"/>
                <a:ea typeface="Verdana" panose="020B0604030504040204" pitchFamily="34" charset="0"/>
                <a:cs typeface="Calibri" panose="020F0502020204030204" pitchFamily="34" charset="0"/>
              </a:rPr>
              <a:t> with the private sector</a:t>
            </a:r>
          </a:p>
          <a:p>
            <a:pPr marL="846426" lvl="1" indent="-362754">
              <a:spcBef>
                <a:spcPts val="635"/>
              </a:spcBef>
              <a:spcAft>
                <a:spcPts val="317"/>
              </a:spcAft>
              <a:buFont typeface="Courier New" panose="02070309020205020404" pitchFamily="49" charset="0"/>
              <a:buChar char="o"/>
            </a:pPr>
            <a:r>
              <a:rPr lang="en-US" sz="2539" b="1" dirty="0">
                <a:latin typeface="Tw Cen MT" panose="020B0602020104020603" pitchFamily="34" charset="0"/>
                <a:ea typeface="Verdana" panose="020B0604030504040204" pitchFamily="34" charset="0"/>
                <a:cs typeface="Calibri" panose="020F0502020204030204" pitchFamily="34" charset="0"/>
              </a:rPr>
              <a:t>Licensing</a:t>
            </a:r>
            <a:r>
              <a:rPr lang="en-US" sz="2539" dirty="0">
                <a:latin typeface="Tw Cen MT" panose="020B0602020104020603" pitchFamily="34" charset="0"/>
                <a:ea typeface="Verdana" panose="020B0604030504040204" pitchFamily="34" charset="0"/>
                <a:cs typeface="Calibri" panose="020F0502020204030204" pitchFamily="34" charset="0"/>
              </a:rPr>
              <a:t> the private sector</a:t>
            </a:r>
          </a:p>
          <a:p>
            <a:pPr marL="846426" lvl="1" indent="-362754">
              <a:spcBef>
                <a:spcPts val="635"/>
              </a:spcBef>
              <a:spcAft>
                <a:spcPts val="317"/>
              </a:spcAft>
              <a:buFont typeface="Courier New" panose="02070309020205020404" pitchFamily="49" charset="0"/>
              <a:buChar char="o"/>
            </a:pPr>
            <a:endParaRPr lang="en-US" sz="2116" dirty="0">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r>
              <a:rPr lang="en-BB" sz="2884" b="1" dirty="0">
                <a:latin typeface="Tw Cen MT" panose="020B0602020104020603" pitchFamily="34" charset="0"/>
                <a:ea typeface="Verdana" panose="020B0604030504040204" pitchFamily="34" charset="0"/>
                <a:cs typeface="Calibri" panose="020F0502020204030204" pitchFamily="34" charset="0"/>
              </a:rPr>
              <a:t>    </a:t>
            </a:r>
            <a:endParaRPr lang="en-US" sz="2116" b="1" dirty="0">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endParaRPr lang="en-US" sz="2116" b="1" dirty="0">
              <a:latin typeface="Tw Cen MT" panose="020B0602020104020603" pitchFamily="34" charset="0"/>
              <a:ea typeface="Verdana" panose="020B060403050404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56B420D9-E39D-4A47-BA84-C65BEF516B76}"/>
              </a:ext>
            </a:extLst>
          </p:cNvPr>
          <p:cNvSpPr txBox="1">
            <a:spLocks/>
          </p:cNvSpPr>
          <p:nvPr/>
        </p:nvSpPr>
        <p:spPr>
          <a:xfrm>
            <a:off x="-4654678" y="1914651"/>
            <a:ext cx="5030951" cy="4341625"/>
          </a:xfrm>
          <a:prstGeom prst="rect">
            <a:avLst/>
          </a:prstGeom>
          <a:noFill/>
        </p:spPr>
        <p:txBody>
          <a:bodyPr vert="horz" lIns="91440" tIns="45720" rIns="91440" bIns="45720" rtlCol="0">
            <a:normAutofit/>
          </a:bodyPr>
          <a:lstStyle>
            <a:defPPr>
              <a:defRPr lang="en-US"/>
            </a:defPPr>
            <a:lvl1pPr marL="0" indent="-228600" algn="l" defTabSz="692475" rtl="0" eaLnBrk="1" latinLnBrk="0" hangingPunct="1">
              <a:lnSpc>
                <a:spcPct val="90000"/>
              </a:lnSpc>
              <a:spcBef>
                <a:spcPts val="1000"/>
              </a:spcBef>
              <a:buFont typeface="Arial" panose="020B0604020202020204" pitchFamily="34" charset="0"/>
              <a:buChar char="•"/>
              <a:defRPr sz="2726" kern="1200">
                <a:solidFill>
                  <a:schemeClr val="tx1"/>
                </a:solidFill>
                <a:latin typeface="+mn-lt"/>
                <a:ea typeface="+mn-ea"/>
                <a:cs typeface="+mn-cs"/>
              </a:defRPr>
            </a:lvl1pPr>
            <a:lvl2pPr marL="69247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2pPr>
            <a:lvl3pPr marL="138495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3pPr>
            <a:lvl4pPr marL="207742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4pPr>
            <a:lvl5pPr marL="276990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5pPr>
            <a:lvl6pPr marL="346237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6pPr>
            <a:lvl7pPr marL="415485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7pPr>
            <a:lvl8pPr marL="484732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8pPr>
            <a:lvl9pPr marL="553980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9pPr>
          </a:lstStyle>
          <a:p>
            <a:pPr indent="0">
              <a:buNone/>
            </a:pPr>
            <a:r>
              <a:rPr lang="en-US" sz="2539">
                <a:solidFill>
                  <a:schemeClr val="bg1"/>
                </a:solidFill>
                <a:latin typeface="+mj-lt"/>
              </a:rPr>
              <a:t>worth individuals.</a:t>
            </a:r>
            <a:endParaRPr lang="en-US" sz="2539" dirty="0">
              <a:solidFill>
                <a:schemeClr val="bg1"/>
              </a:solidFill>
              <a:latin typeface="+mj-lt"/>
            </a:endParaRPr>
          </a:p>
        </p:txBody>
      </p:sp>
    </p:spTree>
    <p:extLst>
      <p:ext uri="{BB962C8B-B14F-4D97-AF65-F5344CB8AC3E}">
        <p14:creationId xmlns:p14="http://schemas.microsoft.com/office/powerpoint/2010/main" val="256637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777688" y="8397"/>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altLang="ko-KR" sz="3808" dirty="0">
                <a:solidFill>
                  <a:srgbClr val="0070C0"/>
                </a:solidFill>
                <a:latin typeface="Tw Cen MT" panose="020B0602020104020603" pitchFamily="34" charset="0"/>
              </a:rPr>
              <a:t>Examples of precedents and practices</a:t>
            </a:r>
          </a:p>
          <a:p>
            <a:r>
              <a:rPr lang="en-US" altLang="ko-KR" sz="3808" dirty="0">
                <a:solidFill>
                  <a:srgbClr val="0070C0"/>
                </a:solidFill>
                <a:latin typeface="Tw Cen MT" panose="020B0602020104020603" pitchFamily="34" charset="0"/>
              </a:rPr>
              <a:t>Crowdsourcing (use of non-standard data)</a:t>
            </a:r>
          </a:p>
        </p:txBody>
      </p:sp>
      <p:pic>
        <p:nvPicPr>
          <p:cNvPr id="5" name="image2.png">
            <a:extLst>
              <a:ext uri="{FF2B5EF4-FFF2-40B4-BE49-F238E27FC236}">
                <a16:creationId xmlns:a16="http://schemas.microsoft.com/office/drawing/2014/main" id="{A61C2E35-6CF2-43C2-B075-B481F2BD5DDC}"/>
              </a:ext>
            </a:extLst>
          </p:cNvPr>
          <p:cNvPicPr>
            <a:picLocks noChangeAspect="1"/>
          </p:cNvPicPr>
          <p:nvPr/>
        </p:nvPicPr>
        <p:blipFill>
          <a:blip r:embed="rId3"/>
          <a:srcRect/>
          <a:stretch>
            <a:fillRect/>
          </a:stretch>
        </p:blipFill>
        <p:spPr>
          <a:xfrm>
            <a:off x="122735" y="2499003"/>
            <a:ext cx="5391500" cy="3383867"/>
          </a:xfrm>
          <a:prstGeom prst="rect">
            <a:avLst/>
          </a:prstGeom>
          <a:ln/>
        </p:spPr>
      </p:pic>
      <p:pic>
        <p:nvPicPr>
          <p:cNvPr id="6" name="image1.png">
            <a:extLst>
              <a:ext uri="{FF2B5EF4-FFF2-40B4-BE49-F238E27FC236}">
                <a16:creationId xmlns:a16="http://schemas.microsoft.com/office/drawing/2014/main" id="{0F243EE2-5225-445E-95BD-D969831DC325}"/>
              </a:ext>
            </a:extLst>
          </p:cNvPr>
          <p:cNvPicPr>
            <a:picLocks noChangeAspect="1"/>
          </p:cNvPicPr>
          <p:nvPr/>
        </p:nvPicPr>
        <p:blipFill>
          <a:blip r:embed="rId4"/>
          <a:srcRect/>
          <a:stretch>
            <a:fillRect/>
          </a:stretch>
        </p:blipFill>
        <p:spPr>
          <a:xfrm>
            <a:off x="5914077" y="2358064"/>
            <a:ext cx="3650071" cy="3665745"/>
          </a:xfrm>
          <a:prstGeom prst="rect">
            <a:avLst/>
          </a:prstGeom>
          <a:ln/>
        </p:spPr>
      </p:pic>
      <p:sp>
        <p:nvSpPr>
          <p:cNvPr id="7" name="TextBox 6">
            <a:extLst>
              <a:ext uri="{FF2B5EF4-FFF2-40B4-BE49-F238E27FC236}">
                <a16:creationId xmlns:a16="http://schemas.microsoft.com/office/drawing/2014/main" id="{84373261-A409-4BF4-B375-2101CEDACBB3}"/>
              </a:ext>
            </a:extLst>
          </p:cNvPr>
          <p:cNvSpPr txBox="1"/>
          <p:nvPr/>
        </p:nvSpPr>
        <p:spPr>
          <a:xfrm>
            <a:off x="5081911" y="6212138"/>
            <a:ext cx="5179693" cy="98001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a:latin typeface="Tw Cen MT" panose="020B0602020104020603" pitchFamily="34" charset="0"/>
                <a:hlinkClick r:id="rId5"/>
              </a:rPr>
              <a:t>Details</a:t>
            </a:r>
            <a:r>
              <a:rPr lang="en-US" sz="2884" dirty="0">
                <a:latin typeface="Tw Cen MT" panose="020B0602020104020603" pitchFamily="34" charset="0"/>
              </a:rPr>
              <a:t> in </a:t>
            </a:r>
            <a:r>
              <a:rPr lang="en-US" sz="2884" dirty="0">
                <a:latin typeface="Tw Cen MT" panose="020B0602020104020603" pitchFamily="34" charset="0"/>
                <a:hlinkClick r:id="rId6"/>
              </a:rPr>
              <a:t>PPE Resources</a:t>
            </a:r>
            <a:r>
              <a:rPr lang="en-US" sz="2884" dirty="0">
                <a:latin typeface="Tw Cen MT" panose="020B0602020104020603" pitchFamily="34" charset="0"/>
              </a:rPr>
              <a:t> in the </a:t>
            </a:r>
            <a:r>
              <a:rPr lang="en-US" sz="2884" dirty="0">
                <a:latin typeface="Tw Cen MT" panose="020B0602020104020603" pitchFamily="34" charset="0"/>
                <a:hlinkClick r:id="rId7"/>
              </a:rPr>
              <a:t>WMO PPE website </a:t>
            </a:r>
            <a:endParaRPr lang="en-US" sz="2884" dirty="0">
              <a:latin typeface="Tw Cen MT" panose="020B0602020104020603" pitchFamily="34" charset="0"/>
            </a:endParaRPr>
          </a:p>
        </p:txBody>
      </p:sp>
      <p:sp>
        <p:nvSpPr>
          <p:cNvPr id="10" name="TextBox 9">
            <a:extLst>
              <a:ext uri="{FF2B5EF4-FFF2-40B4-BE49-F238E27FC236}">
                <a16:creationId xmlns:a16="http://schemas.microsoft.com/office/drawing/2014/main" id="{C1C31C88-F85A-4319-9198-66810E67D79B}"/>
              </a:ext>
            </a:extLst>
          </p:cNvPr>
          <p:cNvSpPr txBox="1"/>
          <p:nvPr/>
        </p:nvSpPr>
        <p:spPr>
          <a:xfrm>
            <a:off x="599675" y="1485999"/>
            <a:ext cx="8964473" cy="683734"/>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181377">
              <a:lnSpc>
                <a:spcPct val="90000"/>
              </a:lnSpc>
              <a:buFont typeface="Arial" panose="020B0604020202020204" pitchFamily="34" charset="0"/>
              <a:buChar char="•"/>
            </a:pPr>
            <a:r>
              <a:rPr lang="en-US" altLang="ko-KR" sz="2116" b="1" dirty="0">
                <a:latin typeface="Tw Cen MT" panose="020B0602020104020603" pitchFamily="34" charset="0"/>
                <a:cs typeface="Calibri" panose="020F0502020204030204" pitchFamily="34" charset="0"/>
              </a:rPr>
              <a:t>MET Norway</a:t>
            </a:r>
            <a:r>
              <a:rPr lang="en-US" altLang="ko-KR" sz="2116" dirty="0">
                <a:latin typeface="Tw Cen MT" panose="020B0602020104020603" pitchFamily="34" charset="0"/>
                <a:cs typeface="Calibri" panose="020F0502020204030204" pitchFamily="34" charset="0"/>
              </a:rPr>
              <a:t> (Norwegian NMHS) integrates private sector observations from Netatmo’s Network in operational weather forecasting (</a:t>
            </a:r>
            <a:r>
              <a:rPr lang="en-US" altLang="ko-KR" sz="2116" dirty="0">
                <a:latin typeface="Tw Cen MT" panose="020B0602020104020603" pitchFamily="34" charset="0"/>
                <a:cs typeface="Calibri" panose="020F0502020204030204" pitchFamily="34" charset="0"/>
                <a:hlinkClick r:id="rId5"/>
              </a:rPr>
              <a:t>link</a:t>
            </a:r>
            <a:r>
              <a:rPr lang="en-US" altLang="ko-KR" sz="2116" dirty="0">
                <a:latin typeface="Tw Cen MT" panose="020B0602020104020603" pitchFamily="34" charset="0"/>
                <a:cs typeface="Calibri" panose="020F0502020204030204" pitchFamily="34" charset="0"/>
              </a:rPr>
              <a:t>).</a:t>
            </a:r>
          </a:p>
        </p:txBody>
      </p:sp>
    </p:spTree>
    <p:extLst>
      <p:ext uri="{BB962C8B-B14F-4D97-AF65-F5344CB8AC3E}">
        <p14:creationId xmlns:p14="http://schemas.microsoft.com/office/powerpoint/2010/main" val="213081928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WMO_BLU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9078</TotalTime>
  <Words>4295</Words>
  <Application>Microsoft Office PowerPoint</Application>
  <PresentationFormat>Custom</PresentationFormat>
  <Paragraphs>346</Paragraphs>
  <Slides>39</Slides>
  <Notes>21</Notes>
  <HiddenSlides>0</HiddenSlides>
  <MMClips>0</MMClips>
  <ScaleCrop>false</ScaleCrop>
  <HeadingPairs>
    <vt:vector size="4" baseType="variant">
      <vt:variant>
        <vt:lpstr>Theme</vt:lpstr>
      </vt:variant>
      <vt:variant>
        <vt:i4>14</vt:i4>
      </vt:variant>
      <vt:variant>
        <vt:lpstr>Slide Titles</vt:lpstr>
      </vt:variant>
      <vt:variant>
        <vt:i4>39</vt:i4>
      </vt:variant>
    </vt:vector>
  </HeadingPairs>
  <TitlesOfParts>
    <vt:vector size="53" baseType="lpstr">
      <vt:lpstr>1_Office Theme</vt:lpstr>
      <vt:lpstr>2_Office Theme</vt:lpstr>
      <vt:lpstr>1_Office</vt:lpstr>
      <vt:lpstr>3_Office Theme</vt:lpstr>
      <vt:lpstr>Office</vt:lpstr>
      <vt:lpstr>1_Office Theme</vt:lpstr>
      <vt:lpstr>Office Theme</vt:lpstr>
      <vt:lpstr>WMO_WHITE_Powerpoint_en_fr</vt:lpstr>
      <vt:lpstr>Office Theme</vt:lpstr>
      <vt:lpstr>Office</vt:lpstr>
      <vt:lpstr>Office Theme</vt:lpstr>
      <vt:lpstr>WMO_BLUE_Powerpoint_en_fr</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A Variety of Modalities for PPE</vt:lpstr>
      <vt:lpstr>Innovative Practices in Different Modalities Evidence is better than debate…</vt:lpstr>
      <vt:lpstr>PowerPoint Presentation</vt:lpstr>
      <vt:lpstr>PowerPoint Presentation</vt:lpstr>
      <vt:lpstr>Legal status of                               National Meteorological Services </vt:lpstr>
      <vt:lpstr>Legislative act regulating meteorology (or hydrometeorology) </vt:lpstr>
      <vt:lpstr>Legislation provisions concerning private sector participation in the delivery of information </vt:lpstr>
      <vt:lpstr>Role of NMS as authoritative voice of warning services </vt:lpstr>
      <vt:lpstr>PowerPoint Presentation</vt:lpstr>
      <vt:lpstr>WMO’s Open Consultative Platform (OCP) “PARTNERSHIP AND INNOVATION FOR THE NEXT GENERATION OF WEATHER AND CLIMATE INTELLIGENCE”</vt:lpstr>
      <vt:lpstr>Update on Activities in Support of                        WMO Members and Stakeholders</vt:lpstr>
      <vt:lpstr>PowerPoint Presentation</vt:lpstr>
      <vt:lpstr>PowerPoint Presentation</vt:lpstr>
      <vt:lpstr>Other useful slides</vt:lpstr>
      <vt:lpstr>PowerPoint Presentation</vt:lpstr>
      <vt:lpstr>PowerPoint Presentation</vt:lpstr>
      <vt:lpstr>Concession supported by legislation ---  NiMet’s collaboration with mobile service providers</vt:lpstr>
      <vt:lpstr>Prompt and Clear Dissemination Risk notification via Push-type communication</vt:lpstr>
      <vt:lpstr>Dialogue among sectors – National communication platform btw the government and the private sector</vt:lpstr>
      <vt:lpstr>PowerPoint Presentation</vt:lpstr>
      <vt:lpstr>PowerPoint Presentation</vt:lpstr>
      <vt:lpstr>PowerPoint Presentation</vt:lpstr>
      <vt:lpstr>PowerPoint Presentation</vt:lpstr>
      <vt:lpstr>PowerPoint Presentation</vt:lpstr>
      <vt:lpstr>PowerPoint Presentation</vt:lpstr>
      <vt:lpstr>Guidelines and supplementary materials (2/3) Where Are PPE-related Resources Available?</vt:lpstr>
      <vt:lpstr>Guidelines and supplementary materials (3/3) WMO’s Public-Private Engagement Publication</vt:lpstr>
      <vt:lpstr>PowerPoint Presentation</vt:lpstr>
      <vt:lpstr>PowerPoint Presentation</vt:lpstr>
      <vt:lpstr>PowerPoint Presentation</vt:lpstr>
      <vt:lpstr>PowerPoint Presentation</vt:lpstr>
      <vt:lpstr>PowerPoint Presentation</vt:lpstr>
      <vt:lpstr>Ongoing activities to further promote                   public-private engagement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Versión en espanol</dc:title>
  <dc:creator>Roberto Gustavo Rodríguez Núnez</dc:creator>
  <cp:lastModifiedBy>Tatsuya Kimura</cp:lastModifiedBy>
  <cp:revision>147</cp:revision>
  <dcterms:created xsi:type="dcterms:W3CDTF">2022-07-07T15:58:07Z</dcterms:created>
  <dcterms:modified xsi:type="dcterms:W3CDTF">2023-10-06T09:19:20Z</dcterms:modified>
</cp:coreProperties>
</file>