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076137209" r:id="rId3"/>
    <p:sldId id="2147308794" r:id="rId4"/>
    <p:sldId id="2146846873" r:id="rId5"/>
    <p:sldId id="292" r:id="rId6"/>
    <p:sldId id="282" r:id="rId7"/>
    <p:sldId id="21473088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72F036-1F9C-7BCB-476D-B020518A47F8}" name="Shannon Larson (Inspur Worldwide Services Ltd)" initials="SL" userId="S::v-shla@microsoft.com::218999d6-f46e-4374-aa73-efdccd1771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2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Art (CELA)" userId="bbbe7036-5f26-4bb6-a3f5-15232c51a226" providerId="ADAL" clId="{6169D4E6-DF14-426B-9A5E-491EB0B6DD89}"/>
    <pc:docChg chg="custSel delSld modSld">
      <pc:chgData name="Jean-Yves Art (CELA)" userId="bbbe7036-5f26-4bb6-a3f5-15232c51a226" providerId="ADAL" clId="{6169D4E6-DF14-426B-9A5E-491EB0B6DD89}" dt="2023-05-26T08:02:45.759" v="8" actId="47"/>
      <pc:docMkLst>
        <pc:docMk/>
      </pc:docMkLst>
      <pc:sldChg chg="modNotes">
        <pc:chgData name="Jean-Yves Art (CELA)" userId="bbbe7036-5f26-4bb6-a3f5-15232c51a226" providerId="ADAL" clId="{6169D4E6-DF14-426B-9A5E-491EB0B6DD89}" dt="2023-05-26T08:02:13.918" v="6" actId="1036"/>
        <pc:sldMkLst>
          <pc:docMk/>
          <pc:sldMk cId="2317729480" sldId="282"/>
        </pc:sldMkLst>
      </pc:sldChg>
      <pc:sldChg chg="modNotes">
        <pc:chgData name="Jean-Yves Art (CELA)" userId="bbbe7036-5f26-4bb6-a3f5-15232c51a226" providerId="ADAL" clId="{6169D4E6-DF14-426B-9A5E-491EB0B6DD89}" dt="2023-05-26T08:02:05.098" v="3" actId="478"/>
        <pc:sldMkLst>
          <pc:docMk/>
          <pc:sldMk cId="2528394262" sldId="292"/>
        </pc:sldMkLst>
      </pc:sldChg>
      <pc:sldChg chg="modNotes">
        <pc:chgData name="Jean-Yves Art (CELA)" userId="bbbe7036-5f26-4bb6-a3f5-15232c51a226" providerId="ADAL" clId="{6169D4E6-DF14-426B-9A5E-491EB0B6DD89}" dt="2023-05-26T08:01:48.769" v="0" actId="478"/>
        <pc:sldMkLst>
          <pc:docMk/>
          <pc:sldMk cId="1437868291" sldId="2076137209"/>
        </pc:sldMkLst>
      </pc:sldChg>
      <pc:sldChg chg="modNotes">
        <pc:chgData name="Jean-Yves Art (CELA)" userId="bbbe7036-5f26-4bb6-a3f5-15232c51a226" providerId="ADAL" clId="{6169D4E6-DF14-426B-9A5E-491EB0B6DD89}" dt="2023-05-26T08:01:59.045" v="2" actId="478"/>
        <pc:sldMkLst>
          <pc:docMk/>
          <pc:sldMk cId="2059478160" sldId="2146846873"/>
        </pc:sldMkLst>
      </pc:sldChg>
      <pc:sldChg chg="modNotes">
        <pc:chgData name="Jean-Yves Art (CELA)" userId="bbbe7036-5f26-4bb6-a3f5-15232c51a226" providerId="ADAL" clId="{6169D4E6-DF14-426B-9A5E-491EB0B6DD89}" dt="2023-05-26T08:01:53.581" v="1" actId="478"/>
        <pc:sldMkLst>
          <pc:docMk/>
          <pc:sldMk cId="1581069145" sldId="2147308794"/>
        </pc:sldMkLst>
      </pc:sldChg>
      <pc:sldChg chg="del modNotes">
        <pc:chgData name="Jean-Yves Art (CELA)" userId="bbbe7036-5f26-4bb6-a3f5-15232c51a226" providerId="ADAL" clId="{6169D4E6-DF14-426B-9A5E-491EB0B6DD89}" dt="2023-05-26T08:02:45.759" v="8" actId="47"/>
        <pc:sldMkLst>
          <pc:docMk/>
          <pc:sldMk cId="528994322" sldId="21473088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F2288-A63D-467B-AC7A-3B4B16845987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040E9-0D87-42B9-BC2E-0A25F87E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203F4-D5FF-4C7D-859E-264FF4C46F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DA0C-02E7-4851-939B-E9FBFFDF1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6ED6D2E-C9B1-F8A6-EBA2-B80F8970D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757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203F4-D5FF-4C7D-859E-264FF4C46F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4647568-7BAD-43F1-9377-617DAA1C9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893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203F4-D5FF-4C7D-859E-264FF4C46F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22FE6C2-6B44-5A32-22DA-8C9F4C235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893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203F4-D5FF-4C7D-859E-264FF4C46F80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AFEAE6D-F82F-132E-4EE0-8E6D3A2F5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494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203F4-D5FF-4C7D-859E-264FF4C46F80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33BDCA7-D202-9C72-EEDE-22BC3BAC2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3600450"/>
          </a:xfrm>
        </p:spPr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862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203F4-D5FF-4C7D-859E-264FF4C46F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2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057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8671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0082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819">
          <p15:clr>
            <a:srgbClr val="FBAE40"/>
          </p15:clr>
        </p15:guide>
        <p15:guide id="3" pos="5269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6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3355">
          <p15:clr>
            <a:srgbClr val="FBAE40"/>
          </p15:clr>
        </p15:guide>
        <p15:guide id="7" pos="300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40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992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3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7" y="457205"/>
            <a:ext cx="11018519" cy="492038"/>
          </a:xfrm>
        </p:spPr>
        <p:txBody>
          <a:bodyPr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4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693">
          <p15:clr>
            <a:srgbClr val="A4A3A4"/>
          </p15:clr>
        </p15:guide>
        <p15:guide id="7" pos="856">
          <p15:clr>
            <a:srgbClr val="A4A3A4"/>
          </p15:clr>
        </p15:guide>
        <p15:guide id="8" pos="1220">
          <p15:clr>
            <a:srgbClr val="A4A3A4"/>
          </p15:clr>
        </p15:guide>
        <p15:guide id="9" pos="1383">
          <p15:clr>
            <a:srgbClr val="A4A3A4"/>
          </p15:clr>
        </p15:guide>
        <p15:guide id="10" pos="1750">
          <p15:clr>
            <a:srgbClr val="A4A3A4"/>
          </p15:clr>
        </p15:guide>
        <p15:guide id="11" pos="1912">
          <p15:clr>
            <a:srgbClr val="A4A3A4"/>
          </p15:clr>
        </p15:guide>
        <p15:guide id="12" pos="2277">
          <p15:clr>
            <a:srgbClr val="A4A3A4"/>
          </p15:clr>
        </p15:guide>
        <p15:guide id="13" pos="2439">
          <p15:clr>
            <a:srgbClr val="A4A3A4"/>
          </p15:clr>
        </p15:guide>
        <p15:guide id="14" pos="2803">
          <p15:clr>
            <a:srgbClr val="A4A3A4"/>
          </p15:clr>
        </p15:guide>
        <p15:guide id="15" pos="2967">
          <p15:clr>
            <a:srgbClr val="A4A3A4"/>
          </p15:clr>
        </p15:guide>
        <p15:guide id="16" pos="3332">
          <p15:clr>
            <a:srgbClr val="A4A3A4"/>
          </p15:clr>
        </p15:guide>
        <p15:guide id="17" pos="3494">
          <p15:clr>
            <a:srgbClr val="A4A3A4"/>
          </p15:clr>
        </p15:guide>
        <p15:guide id="18" pos="3860">
          <p15:clr>
            <a:srgbClr val="A4A3A4"/>
          </p15:clr>
        </p15:guide>
        <p15:guide id="19" pos="4022">
          <p15:clr>
            <a:srgbClr val="A4A3A4"/>
          </p15:clr>
        </p15:guide>
        <p15:guide id="20" pos="4386">
          <p15:clr>
            <a:srgbClr val="A4A3A4"/>
          </p15:clr>
        </p15:guide>
        <p15:guide id="21" pos="4550">
          <p15:clr>
            <a:srgbClr val="A4A3A4"/>
          </p15:clr>
        </p15:guide>
        <p15:guide id="22" pos="4912">
          <p15:clr>
            <a:srgbClr val="A4A3A4"/>
          </p15:clr>
        </p15:guide>
        <p15:guide id="23" pos="5078">
          <p15:clr>
            <a:srgbClr val="A4A3A4"/>
          </p15:clr>
        </p15:guide>
        <p15:guide id="24" pos="5441">
          <p15:clr>
            <a:srgbClr val="A4A3A4"/>
          </p15:clr>
        </p15:guide>
        <p15:guide id="25" pos="5606">
          <p15:clr>
            <a:srgbClr val="A4A3A4"/>
          </p15:clr>
        </p15:guide>
        <p15:guide id="26" pos="5970">
          <p15:clr>
            <a:srgbClr val="A4A3A4"/>
          </p15:clr>
        </p15:guide>
        <p15:guide id="27" pos="6133">
          <p15:clr>
            <a:srgbClr val="A4A3A4"/>
          </p15:clr>
        </p15:guide>
        <p15:guide id="28" orient="horz" pos="804">
          <p15:clr>
            <a:srgbClr val="5ACBF0"/>
          </p15:clr>
        </p15:guide>
        <p15:guide id="29" orient="horz" pos="1129">
          <p15:clr>
            <a:srgbClr val="5ACBF0"/>
          </p15:clr>
        </p15:guide>
        <p15:guide id="30" orient="horz" pos="256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2707-628D-9765-C193-5D809F29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42D0-BA2B-BCD7-D806-5970E25E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ADA7C-64F8-7F9C-524E-F99D57B4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42FA-0B9A-4ED5-A043-1367AEF034D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3AE8-1217-47A0-5E8A-C027CC64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2F268-FD60-2D89-6512-AB948020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64D8-A3BF-41A4-80DE-1269B89B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AB0657-A087-CDEC-0109-8C3C201E3D4F}"/>
              </a:ext>
            </a:extLst>
          </p:cNvPr>
          <p:cNvSpPr/>
          <p:nvPr/>
        </p:nvSpPr>
        <p:spPr>
          <a:xfrm>
            <a:off x="-30480" y="-45720"/>
            <a:ext cx="12252960" cy="6949440"/>
          </a:xfrm>
          <a:prstGeom prst="rect">
            <a:avLst/>
          </a:prstGeom>
          <a:gradFill flip="none" rotWithShape="1">
            <a:gsLst>
              <a:gs pos="0">
                <a:srgbClr val="243A5F">
                  <a:shade val="30000"/>
                  <a:satMod val="115000"/>
                </a:srgbClr>
              </a:gs>
              <a:gs pos="50000">
                <a:srgbClr val="243A5F">
                  <a:shade val="67500"/>
                  <a:satMod val="115000"/>
                </a:srgbClr>
              </a:gs>
              <a:gs pos="100000">
                <a:srgbClr val="243A5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Network Technology Background">
            <a:extLst>
              <a:ext uri="{FF2B5EF4-FFF2-40B4-BE49-F238E27FC236}">
                <a16:creationId xmlns:a16="http://schemas.microsoft.com/office/drawing/2014/main" id="{0D38AEE0-9E1A-568C-5725-2AEDA52A3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91" y="-56559"/>
            <a:ext cx="12239572" cy="6960279"/>
          </a:xfrm>
          <a:prstGeom prst="rect">
            <a:avLst/>
          </a:prstGeom>
        </p:spPr>
      </p:pic>
      <p:sp>
        <p:nvSpPr>
          <p:cNvPr id="4" name="Title 28">
            <a:extLst>
              <a:ext uri="{FF2B5EF4-FFF2-40B4-BE49-F238E27FC236}">
                <a16:creationId xmlns:a16="http://schemas.microsoft.com/office/drawing/2014/main" id="{ED6B3A12-7325-582D-9121-2E991D5009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971" y="2629712"/>
            <a:ext cx="6306258" cy="590931"/>
          </a:xfrm>
          <a:noFill/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Early Warnings for All </a:t>
            </a:r>
          </a:p>
        </p:txBody>
      </p:sp>
      <p:pic>
        <p:nvPicPr>
          <p:cNvPr id="12" name="MS logo white - EMF" descr="Microsoft logo white text version">
            <a:extLst>
              <a:ext uri="{FF2B5EF4-FFF2-40B4-BE49-F238E27FC236}">
                <a16:creationId xmlns:a16="http://schemas.microsoft.com/office/drawing/2014/main" id="{F740D7BB-3B95-67F0-54E6-99218381D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2648" y="594165"/>
            <a:ext cx="2134761" cy="457200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7B0556F-E18F-E3DF-D084-2695E0253EAB}"/>
              </a:ext>
            </a:extLst>
          </p:cNvPr>
          <p:cNvSpPr txBox="1">
            <a:spLocks/>
          </p:cNvSpPr>
          <p:nvPr/>
        </p:nvSpPr>
        <p:spPr>
          <a:xfrm>
            <a:off x="529971" y="5252400"/>
            <a:ext cx="5285353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spcBef>
                <a:spcPts val="0"/>
              </a:spcBef>
              <a:buNone/>
              <a:defRPr sz="2194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en-US"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Chris Sharrock</a:t>
            </a:r>
          </a:p>
          <a:p>
            <a:pPr algn="l">
              <a:lnSpc>
                <a:spcPts val="2600"/>
              </a:lnSpc>
            </a:pPr>
            <a:r>
              <a:rPr lang="en-US" sz="1800">
                <a:solidFill>
                  <a:srgbClr val="79D6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Vice President</a:t>
            </a:r>
            <a:br>
              <a:rPr lang="en-US" sz="1800">
                <a:solidFill>
                  <a:srgbClr val="79D6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800">
                <a:solidFill>
                  <a:srgbClr val="79D6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United Nations Affairs &amp; International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7185308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7193-973A-43FB-9AD5-FCA44A63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63" y="456824"/>
            <a:ext cx="11008895" cy="492073"/>
          </a:xfr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Companies that can do more, should do more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F7E19C-0C3B-4C15-A13A-70478A2B1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4" y="1200608"/>
            <a:ext cx="6867138" cy="5242689"/>
            <a:chOff x="0" y="1351795"/>
            <a:chExt cx="7731889" cy="5902879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4418FB9F-0BD4-42A5-B33D-91D18545879D}"/>
                </a:ext>
              </a:extLst>
            </p:cNvPr>
            <p:cNvSpPr/>
            <p:nvPr/>
          </p:nvSpPr>
          <p:spPr bwMode="auto">
            <a:xfrm>
              <a:off x="0" y="1717555"/>
              <a:ext cx="7731889" cy="5171359"/>
            </a:xfrm>
            <a:custGeom>
              <a:avLst/>
              <a:gdLst>
                <a:gd name="connsiteX0" fmla="*/ 0 w 7731889"/>
                <a:gd name="connsiteY0" fmla="*/ 0 h 5171359"/>
                <a:gd name="connsiteX1" fmla="*/ 7731889 w 7731889"/>
                <a:gd name="connsiteY1" fmla="*/ 0 h 5171359"/>
                <a:gd name="connsiteX2" fmla="*/ 7731889 w 7731889"/>
                <a:gd name="connsiteY2" fmla="*/ 5171359 h 5171359"/>
                <a:gd name="connsiteX3" fmla="*/ 0 w 7731889"/>
                <a:gd name="connsiteY3" fmla="*/ 5171359 h 5171359"/>
                <a:gd name="connsiteX4" fmla="*/ 0 w 7731889"/>
                <a:gd name="connsiteY4" fmla="*/ 0 h 5171359"/>
                <a:gd name="connsiteX0" fmla="*/ 0 w 7731889"/>
                <a:gd name="connsiteY0" fmla="*/ 0 h 5171359"/>
                <a:gd name="connsiteX1" fmla="*/ 7731889 w 7731889"/>
                <a:gd name="connsiteY1" fmla="*/ 0 h 5171359"/>
                <a:gd name="connsiteX2" fmla="*/ 7731889 w 7731889"/>
                <a:gd name="connsiteY2" fmla="*/ 5171359 h 5171359"/>
                <a:gd name="connsiteX3" fmla="*/ 0 w 7731889"/>
                <a:gd name="connsiteY3" fmla="*/ 5171359 h 5171359"/>
                <a:gd name="connsiteX4" fmla="*/ 91440 w 7731889"/>
                <a:gd name="connsiteY4" fmla="*/ 91440 h 5171359"/>
                <a:gd name="connsiteX0" fmla="*/ 0 w 7731889"/>
                <a:gd name="connsiteY0" fmla="*/ 0 h 5171359"/>
                <a:gd name="connsiteX1" fmla="*/ 7731889 w 7731889"/>
                <a:gd name="connsiteY1" fmla="*/ 0 h 5171359"/>
                <a:gd name="connsiteX2" fmla="*/ 7731889 w 7731889"/>
                <a:gd name="connsiteY2" fmla="*/ 5171359 h 5171359"/>
                <a:gd name="connsiteX3" fmla="*/ 0 w 7731889"/>
                <a:gd name="connsiteY3" fmla="*/ 5171359 h 517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1889" h="5171359">
                  <a:moveTo>
                    <a:pt x="0" y="0"/>
                  </a:moveTo>
                  <a:lnTo>
                    <a:pt x="7731889" y="0"/>
                  </a:lnTo>
                  <a:lnTo>
                    <a:pt x="7731889" y="5171359"/>
                  </a:lnTo>
                  <a:lnTo>
                    <a:pt x="0" y="5171359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426" tIns="129941" rIns="162426" bIns="1299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282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76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2DAC6B-7230-440A-B651-553A96E6B1AC}"/>
                </a:ext>
              </a:extLst>
            </p:cNvPr>
            <p:cNvGrpSpPr/>
            <p:nvPr/>
          </p:nvGrpSpPr>
          <p:grpSpPr>
            <a:xfrm>
              <a:off x="535940" y="1351795"/>
              <a:ext cx="822960" cy="731520"/>
              <a:chOff x="427176" y="1432818"/>
              <a:chExt cx="822960" cy="73152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A578B4-5FD6-48DF-87D7-163644142B7A}"/>
                  </a:ext>
                </a:extLst>
              </p:cNvPr>
              <p:cNvSpPr/>
              <p:nvPr/>
            </p:nvSpPr>
            <p:spPr bwMode="auto">
              <a:xfrm>
                <a:off x="427176" y="1432818"/>
                <a:ext cx="822960" cy="731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62426" tIns="129941" rIns="162426" bIns="12994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28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7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1E75E01-C783-43CE-A391-30D222E232BE}"/>
                  </a:ext>
                </a:extLst>
              </p:cNvPr>
              <p:cNvGrpSpPr/>
              <p:nvPr/>
            </p:nvGrpSpPr>
            <p:grpSpPr>
              <a:xfrm>
                <a:off x="571931" y="1551895"/>
                <a:ext cx="533451" cy="493366"/>
                <a:chOff x="-1561340" y="1460821"/>
                <a:chExt cx="533451" cy="493366"/>
              </a:xfrm>
              <a:solidFill>
                <a:schemeClr val="accent1"/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0149249-B6E1-4081-B90F-BCF925BCE486}"/>
                    </a:ext>
                  </a:extLst>
                </p:cNvPr>
                <p:cNvSpPr/>
                <p:nvPr/>
              </p:nvSpPr>
              <p:spPr bwMode="auto">
                <a:xfrm>
                  <a:off x="-1561340" y="1460821"/>
                  <a:ext cx="214819" cy="49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19" h="493366">
                      <a:moveTo>
                        <a:pt x="169594" y="0"/>
                      </a:moveTo>
                      <a:lnTo>
                        <a:pt x="214819" y="71949"/>
                      </a:lnTo>
                      <a:cubicBezTo>
                        <a:pt x="177132" y="87710"/>
                        <a:pt x="149380" y="111179"/>
                        <a:pt x="131564" y="142357"/>
                      </a:cubicBezTo>
                      <a:cubicBezTo>
                        <a:pt x="113748" y="173535"/>
                        <a:pt x="103812" y="218931"/>
                        <a:pt x="101757" y="278546"/>
                      </a:cubicBezTo>
                      <a:lnTo>
                        <a:pt x="198374" y="278546"/>
                      </a:lnTo>
                      <a:lnTo>
                        <a:pt x="198374" y="493366"/>
                      </a:lnTo>
                      <a:lnTo>
                        <a:pt x="0" y="493366"/>
                      </a:lnTo>
                      <a:lnTo>
                        <a:pt x="0" y="323771"/>
                      </a:lnTo>
                      <a:cubicBezTo>
                        <a:pt x="0" y="231950"/>
                        <a:pt x="10964" y="165483"/>
                        <a:pt x="32891" y="124369"/>
                      </a:cubicBezTo>
                      <a:cubicBezTo>
                        <a:pt x="61671" y="69551"/>
                        <a:pt x="107238" y="28095"/>
                        <a:pt x="169594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426" tIns="129941" rIns="162426" bIns="1299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2822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7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FEA07AC-8F6C-4E41-903B-B33EECFCA542}"/>
                    </a:ext>
                  </a:extLst>
                </p:cNvPr>
                <p:cNvSpPr/>
                <p:nvPr/>
              </p:nvSpPr>
              <p:spPr bwMode="auto">
                <a:xfrm>
                  <a:off x="-1242708" y="1460821"/>
                  <a:ext cx="214819" cy="49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19" h="493366">
                      <a:moveTo>
                        <a:pt x="169594" y="0"/>
                      </a:moveTo>
                      <a:lnTo>
                        <a:pt x="214819" y="71949"/>
                      </a:lnTo>
                      <a:cubicBezTo>
                        <a:pt x="177132" y="87710"/>
                        <a:pt x="149380" y="111179"/>
                        <a:pt x="131564" y="142357"/>
                      </a:cubicBezTo>
                      <a:cubicBezTo>
                        <a:pt x="113748" y="173535"/>
                        <a:pt x="103812" y="218931"/>
                        <a:pt x="101756" y="278546"/>
                      </a:cubicBezTo>
                      <a:lnTo>
                        <a:pt x="198374" y="278546"/>
                      </a:lnTo>
                      <a:lnTo>
                        <a:pt x="198374" y="493366"/>
                      </a:lnTo>
                      <a:lnTo>
                        <a:pt x="0" y="493366"/>
                      </a:lnTo>
                      <a:lnTo>
                        <a:pt x="0" y="323771"/>
                      </a:lnTo>
                      <a:cubicBezTo>
                        <a:pt x="0" y="231950"/>
                        <a:pt x="10963" y="165483"/>
                        <a:pt x="32891" y="124369"/>
                      </a:cubicBezTo>
                      <a:cubicBezTo>
                        <a:pt x="61670" y="69551"/>
                        <a:pt x="107238" y="28095"/>
                        <a:pt x="169594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426" tIns="129941" rIns="162426" bIns="1299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2822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7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E79E95-E2BD-48A5-8968-066A032CA7DA}"/>
                </a:ext>
              </a:extLst>
            </p:cNvPr>
            <p:cNvGrpSpPr/>
            <p:nvPr/>
          </p:nvGrpSpPr>
          <p:grpSpPr>
            <a:xfrm rot="10800000">
              <a:off x="6523568" y="6523154"/>
              <a:ext cx="822960" cy="731520"/>
              <a:chOff x="427176" y="1432818"/>
              <a:chExt cx="822960" cy="7315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3CC1C83-10C0-4A8D-B1BD-00E5FE20F2B4}"/>
                  </a:ext>
                </a:extLst>
              </p:cNvPr>
              <p:cNvSpPr/>
              <p:nvPr/>
            </p:nvSpPr>
            <p:spPr bwMode="auto">
              <a:xfrm>
                <a:off x="427176" y="1432818"/>
                <a:ext cx="822960" cy="731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62426" tIns="129941" rIns="162426" bIns="12994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28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76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6BDABF9-828A-476E-B823-0C8BF95091CB}"/>
                  </a:ext>
                </a:extLst>
              </p:cNvPr>
              <p:cNvGrpSpPr/>
              <p:nvPr/>
            </p:nvGrpSpPr>
            <p:grpSpPr>
              <a:xfrm>
                <a:off x="571931" y="1551895"/>
                <a:ext cx="533451" cy="493366"/>
                <a:chOff x="-1561340" y="1460821"/>
                <a:chExt cx="533451" cy="493366"/>
              </a:xfrm>
              <a:solidFill>
                <a:schemeClr val="accent1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459B477-6E93-40E0-94E4-2FEE550D696C}"/>
                    </a:ext>
                  </a:extLst>
                </p:cNvPr>
                <p:cNvSpPr/>
                <p:nvPr/>
              </p:nvSpPr>
              <p:spPr bwMode="auto">
                <a:xfrm>
                  <a:off x="-1561340" y="1460821"/>
                  <a:ext cx="214819" cy="49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19" h="493366">
                      <a:moveTo>
                        <a:pt x="169594" y="0"/>
                      </a:moveTo>
                      <a:lnTo>
                        <a:pt x="214819" y="71949"/>
                      </a:lnTo>
                      <a:cubicBezTo>
                        <a:pt x="177132" y="87710"/>
                        <a:pt x="149380" y="111179"/>
                        <a:pt x="131564" y="142357"/>
                      </a:cubicBezTo>
                      <a:cubicBezTo>
                        <a:pt x="113748" y="173535"/>
                        <a:pt x="103812" y="218931"/>
                        <a:pt x="101757" y="278546"/>
                      </a:cubicBezTo>
                      <a:lnTo>
                        <a:pt x="198374" y="278546"/>
                      </a:lnTo>
                      <a:lnTo>
                        <a:pt x="198374" y="493366"/>
                      </a:lnTo>
                      <a:lnTo>
                        <a:pt x="0" y="493366"/>
                      </a:lnTo>
                      <a:lnTo>
                        <a:pt x="0" y="323771"/>
                      </a:lnTo>
                      <a:cubicBezTo>
                        <a:pt x="0" y="231950"/>
                        <a:pt x="10964" y="165483"/>
                        <a:pt x="32891" y="124369"/>
                      </a:cubicBezTo>
                      <a:cubicBezTo>
                        <a:pt x="61671" y="69551"/>
                        <a:pt x="107238" y="28095"/>
                        <a:pt x="169594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426" tIns="129941" rIns="162426" bIns="1299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2822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7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46C900B-BA43-470B-9BDA-5C9BFCCD5667}"/>
                    </a:ext>
                  </a:extLst>
                </p:cNvPr>
                <p:cNvSpPr/>
                <p:nvPr/>
              </p:nvSpPr>
              <p:spPr bwMode="auto">
                <a:xfrm>
                  <a:off x="-1242708" y="1460821"/>
                  <a:ext cx="214819" cy="49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19" h="493366">
                      <a:moveTo>
                        <a:pt x="169594" y="0"/>
                      </a:moveTo>
                      <a:lnTo>
                        <a:pt x="214819" y="71949"/>
                      </a:lnTo>
                      <a:cubicBezTo>
                        <a:pt x="177132" y="87710"/>
                        <a:pt x="149380" y="111179"/>
                        <a:pt x="131564" y="142357"/>
                      </a:cubicBezTo>
                      <a:cubicBezTo>
                        <a:pt x="113748" y="173535"/>
                        <a:pt x="103812" y="218931"/>
                        <a:pt x="101756" y="278546"/>
                      </a:cubicBezTo>
                      <a:lnTo>
                        <a:pt x="198374" y="278546"/>
                      </a:lnTo>
                      <a:lnTo>
                        <a:pt x="198374" y="493366"/>
                      </a:lnTo>
                      <a:lnTo>
                        <a:pt x="0" y="493366"/>
                      </a:lnTo>
                      <a:lnTo>
                        <a:pt x="0" y="323771"/>
                      </a:lnTo>
                      <a:cubicBezTo>
                        <a:pt x="0" y="231950"/>
                        <a:pt x="10963" y="165483"/>
                        <a:pt x="32891" y="124369"/>
                      </a:cubicBezTo>
                      <a:cubicBezTo>
                        <a:pt x="61670" y="69551"/>
                        <a:pt x="107238" y="28095"/>
                        <a:pt x="169594" y="0"/>
                      </a:cubicBez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426" tIns="129941" rIns="162426" bIns="1299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2822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7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384FB3E-47D5-4EFB-B8ED-2927E7D4B1A2}"/>
              </a:ext>
            </a:extLst>
          </p:cNvPr>
          <p:cNvSpPr/>
          <p:nvPr/>
        </p:nvSpPr>
        <p:spPr>
          <a:xfrm>
            <a:off x="530490" y="5368826"/>
            <a:ext cx="4777975" cy="36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– Satya Nadella, Chairman and CEO, Microsoft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781E56-C0D8-4407-9114-08266AFA3721}"/>
              </a:ext>
            </a:extLst>
          </p:cNvPr>
          <p:cNvSpPr/>
          <p:nvPr/>
        </p:nvSpPr>
        <p:spPr>
          <a:xfrm>
            <a:off x="530490" y="2058569"/>
            <a:ext cx="6259420" cy="297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At a time when many are calling attention to the role technology plays in society, our mission remains constant.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It grounds us in the enormous opportunity and responsibility we have to ensure that the technology we create </a:t>
            </a:r>
            <a:r>
              <a:rPr kumimoji="0" lang="en-US" sz="2487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benefits everyone on the planet”</a:t>
            </a:r>
            <a:endParaRPr kumimoji="0" lang="en-US" sz="24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7" name="Picture 2" descr="Satya Nadella, Chairman and CEO of Microsoft">
            <a:extLst>
              <a:ext uri="{FF2B5EF4-FFF2-40B4-BE49-F238E27FC236}">
                <a16:creationId xmlns:a16="http://schemas.microsoft.com/office/drawing/2014/main" id="{D54871B5-84A0-4958-BBC5-90CAD50B3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-6015" r="30651" b="-2"/>
          <a:stretch/>
        </p:blipFill>
        <p:spPr bwMode="auto">
          <a:xfrm>
            <a:off x="6064708" y="0"/>
            <a:ext cx="612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5E-6 L 4.44444E-6 -0.07278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63E-6 -1.97368E-7 L -0.29908 -1.97368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29909 3.7037E-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7.40741E-7 L -3.125E-6 0.25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4815E-6 0 L 0.08634 -0.00041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7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5" grpId="0"/>
      <p:bldP spid="35" grpId="1"/>
      <p:bldP spid="36" grpId="0"/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A8DD27-C4D6-E4A7-E523-82329BA8D592}"/>
              </a:ext>
            </a:extLst>
          </p:cNvPr>
          <p:cNvSpPr/>
          <p:nvPr/>
        </p:nvSpPr>
        <p:spPr>
          <a:xfrm>
            <a:off x="-5443" y="274320"/>
            <a:ext cx="9418320" cy="914400"/>
          </a:xfrm>
          <a:prstGeom prst="rect">
            <a:avLst/>
          </a:prstGeom>
          <a:gradFill flip="none" rotWithShape="1">
            <a:gsLst>
              <a:gs pos="0">
                <a:srgbClr val="003B70"/>
              </a:gs>
              <a:gs pos="50000">
                <a:srgbClr val="0078D4">
                  <a:shade val="67500"/>
                  <a:satMod val="115000"/>
                </a:srgbClr>
              </a:gs>
              <a:gs pos="100000">
                <a:srgbClr val="0078D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9AF14-3BF4-A0C0-7697-3A68BE0F3DFE}"/>
              </a:ext>
            </a:extLst>
          </p:cNvPr>
          <p:cNvSpPr txBox="1"/>
          <p:nvPr/>
        </p:nvSpPr>
        <p:spPr>
          <a:xfrm>
            <a:off x="274321" y="439133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Early Warnings for All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7BC1B0-1A0C-70D6-6B77-29A0F82800BD}"/>
              </a:ext>
            </a:extLst>
          </p:cNvPr>
          <p:cNvGrpSpPr/>
          <p:nvPr/>
        </p:nvGrpSpPr>
        <p:grpSpPr>
          <a:xfrm>
            <a:off x="4833263" y="1593606"/>
            <a:ext cx="2308967" cy="5264393"/>
            <a:chOff x="4833263" y="1593606"/>
            <a:chExt cx="2308967" cy="52643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F8AAD1-97D9-F72B-4A71-EB86C7063D06}"/>
                </a:ext>
              </a:extLst>
            </p:cNvPr>
            <p:cNvSpPr/>
            <p:nvPr/>
          </p:nvSpPr>
          <p:spPr>
            <a:xfrm>
              <a:off x="4844747" y="2711952"/>
              <a:ext cx="2286000" cy="4146047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70000">
                  <a:schemeClr val="tx2">
                    <a:lumMod val="50000"/>
                    <a:alpha val="75000"/>
                  </a:schemeClr>
                </a:gs>
                <a:gs pos="100000">
                  <a:schemeClr val="tx2">
                    <a:lumMod val="50000"/>
                    <a:alpha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5384523-9D6D-98C7-81A1-332D86D6A40F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44747" y="1593606"/>
              <a:ext cx="2286000" cy="22860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ats 1">
              <a:extLst>
                <a:ext uri="{FF2B5EF4-FFF2-40B4-BE49-F238E27FC236}">
                  <a16:creationId xmlns:a16="http://schemas.microsoft.com/office/drawing/2014/main" id="{073F6B4A-DC39-D142-1C9D-5EF9ADF600A5}"/>
                </a:ext>
              </a:extLst>
            </p:cNvPr>
            <p:cNvSpPr/>
            <p:nvPr/>
          </p:nvSpPr>
          <p:spPr bwMode="auto">
            <a:xfrm>
              <a:off x="4833263" y="4097810"/>
              <a:ext cx="2308967" cy="2374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62426" tIns="129941" rIns="162426" bIns="1299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19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Every year </a:t>
              </a:r>
            </a:p>
            <a:p>
              <a:pPr marL="0" marR="0" lvl="0" indent="0" algn="ctr" defTabSz="9319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natural disasters endanger millions across the globe </a:t>
              </a:r>
              <a:r>
                <a:rPr lang="en-US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and</a:t>
              </a: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cause trillions in losses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C8CC8D-8813-5D31-644B-FC545F82A191}"/>
              </a:ext>
            </a:extLst>
          </p:cNvPr>
          <p:cNvGrpSpPr/>
          <p:nvPr/>
        </p:nvGrpSpPr>
        <p:grpSpPr>
          <a:xfrm>
            <a:off x="9757136" y="1593606"/>
            <a:ext cx="2286000" cy="5264394"/>
            <a:chOff x="9757136" y="1593606"/>
            <a:chExt cx="2286000" cy="526439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03EAC9-4AB4-3F6E-B5BE-F54C540B06D5}"/>
                </a:ext>
              </a:extLst>
            </p:cNvPr>
            <p:cNvSpPr/>
            <p:nvPr/>
          </p:nvSpPr>
          <p:spPr>
            <a:xfrm>
              <a:off x="9757136" y="2813731"/>
              <a:ext cx="2286000" cy="4044269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70000">
                  <a:schemeClr val="tx2">
                    <a:lumMod val="50000"/>
                    <a:alpha val="75000"/>
                  </a:schemeClr>
                </a:gs>
                <a:gs pos="100000">
                  <a:schemeClr val="tx2">
                    <a:lumMod val="50000"/>
                    <a:alpha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tats 1">
              <a:extLst>
                <a:ext uri="{FF2B5EF4-FFF2-40B4-BE49-F238E27FC236}">
                  <a16:creationId xmlns:a16="http://schemas.microsoft.com/office/drawing/2014/main" id="{0ACF212C-8031-9EB2-172F-10ACBE75277F}"/>
                </a:ext>
              </a:extLst>
            </p:cNvPr>
            <p:cNvSpPr/>
            <p:nvPr/>
          </p:nvSpPr>
          <p:spPr bwMode="auto">
            <a:xfrm>
              <a:off x="9863454" y="4150805"/>
              <a:ext cx="2073363" cy="248565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62426" tIns="129941" rIns="162426" bIns="1299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19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 global effort is needed to protect the most vulnerable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​</a:t>
              </a:r>
            </a:p>
          </p:txBody>
        </p:sp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id="{9BFE1BEE-A285-C004-C725-032150D118A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0" r="25970"/>
            <a:stretch/>
          </p:blipFill>
          <p:spPr bwMode="auto">
            <a:xfrm>
              <a:off x="9757136" y="1593606"/>
              <a:ext cx="2286000" cy="2229669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229BC0-3E41-60AB-56E6-87B313A56F15}"/>
              </a:ext>
            </a:extLst>
          </p:cNvPr>
          <p:cNvGrpSpPr/>
          <p:nvPr/>
        </p:nvGrpSpPr>
        <p:grpSpPr>
          <a:xfrm>
            <a:off x="7300398" y="1593607"/>
            <a:ext cx="2286000" cy="5264394"/>
            <a:chOff x="7288844" y="1593607"/>
            <a:chExt cx="2286000" cy="526439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3EE19C-8F76-3F20-1A21-D5F340A611E1}"/>
                </a:ext>
              </a:extLst>
            </p:cNvPr>
            <p:cNvSpPr/>
            <p:nvPr/>
          </p:nvSpPr>
          <p:spPr>
            <a:xfrm>
              <a:off x="7288844" y="2734029"/>
              <a:ext cx="2286000" cy="4123972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70000">
                  <a:schemeClr val="tx2">
                    <a:lumMod val="50000"/>
                    <a:alpha val="75000"/>
                  </a:schemeClr>
                </a:gs>
                <a:gs pos="100000">
                  <a:schemeClr val="tx2">
                    <a:lumMod val="50000"/>
                    <a:alpha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tats 1">
              <a:extLst>
                <a:ext uri="{FF2B5EF4-FFF2-40B4-BE49-F238E27FC236}">
                  <a16:creationId xmlns:a16="http://schemas.microsoft.com/office/drawing/2014/main" id="{1FD174FA-38F3-EF92-214E-BADD85093956}"/>
                </a:ext>
              </a:extLst>
            </p:cNvPr>
            <p:cNvSpPr/>
            <p:nvPr/>
          </p:nvSpPr>
          <p:spPr bwMode="auto">
            <a:xfrm>
              <a:off x="7457512" y="4150805"/>
              <a:ext cx="1948664" cy="237966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62426" tIns="129941" rIns="162426" bIns="1299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19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We must Adapt and plan for climate-induced crises</a:t>
              </a:r>
            </a:p>
          </p:txBody>
        </p:sp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7EF99650-D0D4-EC65-95DD-1EA26AFD3E1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88844" y="1593607"/>
              <a:ext cx="2286000" cy="22860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7AC101-88ED-20C1-4283-F5A60B264AD8}"/>
              </a:ext>
            </a:extLst>
          </p:cNvPr>
          <p:cNvSpPr>
            <a:spLocks noGrp="1"/>
          </p:cNvSpPr>
          <p:nvPr/>
        </p:nvSpPr>
        <p:spPr>
          <a:xfrm>
            <a:off x="374072" y="1595105"/>
            <a:ext cx="4288453" cy="511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Microsoft is committed to the success of the Early Warnings for All initiative.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ea typeface="Calibri"/>
                <a:cs typeface="Times New Roman"/>
              </a:rPr>
              <a:t>This</a:t>
            </a:r>
            <a:r>
              <a:rPr lang="en-US" sz="2400">
                <a:effectLst/>
                <a:ea typeface="Calibri"/>
                <a:cs typeface="Times New Roman"/>
              </a:rPr>
              <a:t> initiative reflects our </a:t>
            </a:r>
            <a:r>
              <a:rPr lang="en-US" sz="2400">
                <a:ea typeface="Calibri"/>
                <a:cs typeface="Times New Roman"/>
              </a:rPr>
              <a:t>experience </a:t>
            </a:r>
            <a:r>
              <a:rPr lang="en-US" sz="2400">
                <a:effectLst/>
                <a:ea typeface="Calibri"/>
                <a:cs typeface="Times New Roman"/>
              </a:rPr>
              <a:t>that access to timely, accurate information in times of crises is </a:t>
            </a:r>
            <a:r>
              <a:rPr lang="en-US" sz="2400">
                <a:ea typeface="Calibri"/>
                <a:cs typeface="Times New Roman"/>
              </a:rPr>
              <a:t>crucial to save lives</a:t>
            </a:r>
            <a:r>
              <a:rPr lang="en-US" sz="2400">
                <a:effectLst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0691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A8DD27-C4D6-E4A7-E523-82329BA8D592}"/>
              </a:ext>
            </a:extLst>
          </p:cNvPr>
          <p:cNvSpPr/>
          <p:nvPr/>
        </p:nvSpPr>
        <p:spPr>
          <a:xfrm>
            <a:off x="-1" y="216342"/>
            <a:ext cx="10847157" cy="914400"/>
          </a:xfrm>
          <a:prstGeom prst="rect">
            <a:avLst/>
          </a:prstGeom>
          <a:gradFill flip="none" rotWithShape="1">
            <a:gsLst>
              <a:gs pos="0">
                <a:srgbClr val="003B70"/>
              </a:gs>
              <a:gs pos="50000">
                <a:srgbClr val="0078D4">
                  <a:shade val="67500"/>
                  <a:satMod val="115000"/>
                </a:srgbClr>
              </a:gs>
              <a:gs pos="100000">
                <a:srgbClr val="0078D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9AF14-3BF4-A0C0-7697-3A68BE0F3DFE}"/>
              </a:ext>
            </a:extLst>
          </p:cNvPr>
          <p:cNvSpPr txBox="1"/>
          <p:nvPr/>
        </p:nvSpPr>
        <p:spPr>
          <a:xfrm>
            <a:off x="79841" y="360641"/>
            <a:ext cx="1111276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latin typeface="Segoe UI"/>
                <a:cs typeface="Segoe UI"/>
              </a:rPr>
              <a:t>Early Warnings for All Opportunities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7AC101-88ED-20C1-4283-F5A60B264AD8}"/>
              </a:ext>
            </a:extLst>
          </p:cNvPr>
          <p:cNvSpPr>
            <a:spLocks noGrp="1"/>
          </p:cNvSpPr>
          <p:nvPr/>
        </p:nvSpPr>
        <p:spPr>
          <a:xfrm>
            <a:off x="223854" y="1458408"/>
            <a:ext cx="11613663" cy="1121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The power of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+mn-lt"/>
              </a:rPr>
              <a:t>AI, satellite imagery, predictive modeling,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+mn-lt"/>
              </a:rPr>
              <a:t>and the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+mn-lt"/>
              </a:rPr>
              <a:t>Microsoft device ecosystem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+mn-lt"/>
              </a:rPr>
              <a:t> 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can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+mn-lt"/>
              </a:rPr>
              <a:t>contribute 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to assisting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+mn-lt"/>
              </a:rPr>
              <a:t>vulnerable communities before and after disasters strikes</a:t>
            </a:r>
            <a:endParaRPr lang="en-US" sz="2000">
              <a:cs typeface="Segoe U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C66779-D123-D5B4-FFD6-0E23AEDCBFD9}"/>
              </a:ext>
            </a:extLst>
          </p:cNvPr>
          <p:cNvGrpSpPr/>
          <p:nvPr/>
        </p:nvGrpSpPr>
        <p:grpSpPr>
          <a:xfrm>
            <a:off x="599382" y="2913636"/>
            <a:ext cx="2404439" cy="2530704"/>
            <a:chOff x="599382" y="2913636"/>
            <a:chExt cx="2404439" cy="2530704"/>
          </a:xfrm>
        </p:grpSpPr>
        <p:sp>
          <p:nvSpPr>
            <p:cNvPr id="16" name="Rectangle: Rounded Corners 1">
              <a:extLst>
                <a:ext uri="{FF2B5EF4-FFF2-40B4-BE49-F238E27FC236}">
                  <a16:creationId xmlns:a16="http://schemas.microsoft.com/office/drawing/2014/main" id="{8221BA3A-399A-9604-16B6-A3389E49F1F1}"/>
                </a:ext>
              </a:extLst>
            </p:cNvPr>
            <p:cNvSpPr/>
            <p:nvPr/>
          </p:nvSpPr>
          <p:spPr bwMode="auto">
            <a:xfrm>
              <a:off x="599382" y="2913636"/>
              <a:ext cx="2404439" cy="2530704"/>
            </a:xfrm>
            <a:prstGeom prst="roundRect">
              <a:avLst>
                <a:gd name="adj" fmla="val 5462"/>
              </a:avLst>
            </a:prstGeom>
            <a:solidFill>
              <a:schemeClr val="tx1">
                <a:alpha val="1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27432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sz="3800" b="1"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76B2D171-A888-B54A-3F41-D9E9EB9CC6CA}"/>
                </a:ext>
              </a:extLst>
            </p:cNvPr>
            <p:cNvSpPr txBox="1">
              <a:spLocks/>
            </p:cNvSpPr>
            <p:nvPr/>
          </p:nvSpPr>
          <p:spPr>
            <a:xfrm>
              <a:off x="888618" y="4951413"/>
              <a:ext cx="1825966" cy="379220"/>
            </a:xfrm>
          </p:spPr>
          <p:txBody>
            <a:bodyPr anchor="ctr" anchorCtr="0"/>
            <a:lstStyle>
              <a:lvl1pPr marL="36576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448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73152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320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1560" marR="0" indent="-3200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56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8741" marR="0" indent="-2895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38301" marR="0" indent="-2692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04064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50259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96453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42648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600" b="1">
                  <a:solidFill>
                    <a:schemeClr val="accent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Population Patterns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34DBCD-26D1-F67F-5008-08BEB4ED75F3}"/>
              </a:ext>
            </a:extLst>
          </p:cNvPr>
          <p:cNvGrpSpPr/>
          <p:nvPr/>
        </p:nvGrpSpPr>
        <p:grpSpPr>
          <a:xfrm>
            <a:off x="6331136" y="2913636"/>
            <a:ext cx="2404439" cy="2530704"/>
            <a:chOff x="6331136" y="2913636"/>
            <a:chExt cx="2404439" cy="2530704"/>
          </a:xfrm>
        </p:grpSpPr>
        <p:sp>
          <p:nvSpPr>
            <p:cNvPr id="19" name="Rectangle: Rounded Corners 1">
              <a:extLst>
                <a:ext uri="{FF2B5EF4-FFF2-40B4-BE49-F238E27FC236}">
                  <a16:creationId xmlns:a16="http://schemas.microsoft.com/office/drawing/2014/main" id="{6E6D8810-DB06-EB9B-A374-CABBC93E64F1}"/>
                </a:ext>
              </a:extLst>
            </p:cNvPr>
            <p:cNvSpPr/>
            <p:nvPr/>
          </p:nvSpPr>
          <p:spPr bwMode="auto">
            <a:xfrm>
              <a:off x="6331136" y="2913636"/>
              <a:ext cx="2404439" cy="2530704"/>
            </a:xfrm>
            <a:prstGeom prst="roundRect">
              <a:avLst>
                <a:gd name="adj" fmla="val 5462"/>
              </a:avLst>
            </a:prstGeom>
            <a:solidFill>
              <a:schemeClr val="tx1">
                <a:alpha val="1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27432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sz="3800" b="1"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9EF2836B-0842-DA30-6F79-776D52F4EC65}"/>
                </a:ext>
              </a:extLst>
            </p:cNvPr>
            <p:cNvSpPr txBox="1">
              <a:spLocks/>
            </p:cNvSpPr>
            <p:nvPr/>
          </p:nvSpPr>
          <p:spPr>
            <a:xfrm>
              <a:off x="6620372" y="4989121"/>
              <a:ext cx="1983270" cy="379220"/>
            </a:xfrm>
          </p:spPr>
          <p:txBody>
            <a:bodyPr anchor="ctr" anchorCtr="0"/>
            <a:lstStyle>
              <a:lvl1pPr marL="36576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448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73152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320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1560" marR="0" indent="-3200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56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8741" marR="0" indent="-2895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38301" marR="0" indent="-2692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04064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50259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96453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42648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600" b="1">
                  <a:solidFill>
                    <a:schemeClr val="accent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Notifications to Devices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D5CCEC-990C-BA57-4924-61415A3A9C40}"/>
              </a:ext>
            </a:extLst>
          </p:cNvPr>
          <p:cNvGrpSpPr/>
          <p:nvPr/>
        </p:nvGrpSpPr>
        <p:grpSpPr>
          <a:xfrm>
            <a:off x="3465257" y="2913636"/>
            <a:ext cx="2404441" cy="2530704"/>
            <a:chOff x="3465257" y="2913636"/>
            <a:chExt cx="2404441" cy="2530704"/>
          </a:xfrm>
        </p:grpSpPr>
        <p:sp>
          <p:nvSpPr>
            <p:cNvPr id="25" name="Rectangle: Rounded Corners 1">
              <a:extLst>
                <a:ext uri="{FF2B5EF4-FFF2-40B4-BE49-F238E27FC236}">
                  <a16:creationId xmlns:a16="http://schemas.microsoft.com/office/drawing/2014/main" id="{EA4DED14-6C5C-317A-C74C-9822E776EA42}"/>
                </a:ext>
              </a:extLst>
            </p:cNvPr>
            <p:cNvSpPr/>
            <p:nvPr/>
          </p:nvSpPr>
          <p:spPr bwMode="auto">
            <a:xfrm>
              <a:off x="3465259" y="2913636"/>
              <a:ext cx="2404439" cy="2530704"/>
            </a:xfrm>
            <a:prstGeom prst="roundRect">
              <a:avLst>
                <a:gd name="adj" fmla="val 5462"/>
              </a:avLst>
            </a:prstGeom>
            <a:solidFill>
              <a:schemeClr val="tx1">
                <a:alpha val="1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27432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sz="3800" b="1"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0CD54885-7541-D6B1-E107-9DC8F264FAF4}"/>
                </a:ext>
              </a:extLst>
            </p:cNvPr>
            <p:cNvSpPr txBox="1">
              <a:spLocks/>
            </p:cNvSpPr>
            <p:nvPr/>
          </p:nvSpPr>
          <p:spPr>
            <a:xfrm>
              <a:off x="3465257" y="4951413"/>
              <a:ext cx="2404438" cy="379220"/>
            </a:xfrm>
          </p:spPr>
          <p:txBody>
            <a:bodyPr anchor="ctr" anchorCtr="0"/>
            <a:lstStyle>
              <a:lvl1pPr marL="36576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448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73152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320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1560" marR="0" indent="-3200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56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8741" marR="0" indent="-2895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38301" marR="0" indent="-2692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04064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50259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96453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42648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  <a:defRPr/>
              </a:pPr>
              <a:r>
                <a:rPr lang="en-US" sz="1600" b="1">
                  <a:solidFill>
                    <a:schemeClr val="accent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Internet</a:t>
              </a:r>
              <a:r>
                <a:rPr lang="en-US" sz="1600" b="1">
                  <a:solidFill>
                    <a:schemeClr val="lt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 </a:t>
              </a:r>
              <a:r>
                <a:rPr lang="en-US" sz="1600" b="1">
                  <a:solidFill>
                    <a:schemeClr val="accent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Connectivity</a:t>
              </a:r>
              <a:r>
                <a:rPr lang="en-US" sz="1600" b="1">
                  <a:solidFill>
                    <a:schemeClr val="lt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B6D3D6-9BF5-3033-B48B-A66C5A157522}"/>
              </a:ext>
            </a:extLst>
          </p:cNvPr>
          <p:cNvGrpSpPr/>
          <p:nvPr/>
        </p:nvGrpSpPr>
        <p:grpSpPr>
          <a:xfrm>
            <a:off x="9222493" y="2920071"/>
            <a:ext cx="2439115" cy="2530704"/>
            <a:chOff x="9308193" y="3434536"/>
            <a:chExt cx="2439115" cy="2530704"/>
          </a:xfrm>
        </p:grpSpPr>
        <p:sp>
          <p:nvSpPr>
            <p:cNvPr id="28" name="Rectangle: Rounded Corners 1">
              <a:extLst>
                <a:ext uri="{FF2B5EF4-FFF2-40B4-BE49-F238E27FC236}">
                  <a16:creationId xmlns:a16="http://schemas.microsoft.com/office/drawing/2014/main" id="{5021DD8B-452C-E34C-B36B-9F4537D61AAC}"/>
                </a:ext>
              </a:extLst>
            </p:cNvPr>
            <p:cNvSpPr/>
            <p:nvPr/>
          </p:nvSpPr>
          <p:spPr bwMode="auto">
            <a:xfrm>
              <a:off x="9308193" y="3434536"/>
              <a:ext cx="2404439" cy="2530704"/>
            </a:xfrm>
            <a:prstGeom prst="roundRect">
              <a:avLst>
                <a:gd name="adj" fmla="val 5462"/>
              </a:avLst>
            </a:prstGeom>
            <a:solidFill>
              <a:schemeClr val="tx1">
                <a:alpha val="1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274320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endParaRPr lang="en-US" sz="3800" b="1"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4180EA85-96E3-B9F6-857C-22DEA7B8103C}"/>
                </a:ext>
              </a:extLst>
            </p:cNvPr>
            <p:cNvSpPr txBox="1">
              <a:spLocks/>
            </p:cNvSpPr>
            <p:nvPr/>
          </p:nvSpPr>
          <p:spPr>
            <a:xfrm>
              <a:off x="9324172" y="5381808"/>
              <a:ext cx="2423136" cy="553998"/>
            </a:xfrm>
          </p:spPr>
          <p:txBody>
            <a:bodyPr/>
            <a:lstStyle>
              <a:lvl1pPr marL="36576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448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731520" marR="0" indent="-3657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320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1560" marR="0" indent="-3200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56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8741" marR="0" indent="-28956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38301" marR="0" indent="-269240" algn="l" defTabSz="149238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lang="en-US" sz="2240" kern="1200" spc="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04064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50259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596453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42648" indent="-373098" algn="l" defTabSz="149238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600" b="1">
                  <a:solidFill>
                    <a:schemeClr val="accent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Post-Disaster Building Damage Assessment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0C083F7-0264-F6F8-6E46-688D266C9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9" y="3045639"/>
            <a:ext cx="2147446" cy="17737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2214DF4-912E-1708-E98C-CA3F9EF64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901" y="3045639"/>
            <a:ext cx="2208271" cy="179227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720652A-64E5-8464-0703-B8C400F6F155}"/>
              </a:ext>
            </a:extLst>
          </p:cNvPr>
          <p:cNvSpPr txBox="1"/>
          <p:nvPr/>
        </p:nvSpPr>
        <p:spPr>
          <a:xfrm>
            <a:off x="599382" y="5595796"/>
            <a:ext cx="2263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Segoe UI" panose="020B0502040204020203" pitchFamily="34" charset="0"/>
              </a:rPr>
              <a:t>Understand populations and migration patterns</a:t>
            </a:r>
            <a:endParaRPr lang="en-US" sz="180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5DFCA3-0D61-D671-A8AB-A91C07D74FA8}"/>
              </a:ext>
            </a:extLst>
          </p:cNvPr>
          <p:cNvSpPr txBox="1"/>
          <p:nvPr/>
        </p:nvSpPr>
        <p:spPr>
          <a:xfrm>
            <a:off x="3531801" y="5595796"/>
            <a:ext cx="2263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Segoe UI" panose="020B0502040204020203" pitchFamily="34" charset="0"/>
              </a:rPr>
              <a:t>Understand internet access, availability, and speed </a:t>
            </a:r>
            <a:endParaRPr lang="en-US" sz="180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96964C-7340-8DF6-340F-C99C82250819}"/>
              </a:ext>
            </a:extLst>
          </p:cNvPr>
          <p:cNvSpPr txBox="1"/>
          <p:nvPr/>
        </p:nvSpPr>
        <p:spPr>
          <a:xfrm>
            <a:off x="9291969" y="5558692"/>
            <a:ext cx="2263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panose="020F0502020204030204" pitchFamily="34" charset="0"/>
              </a:rPr>
              <a:t>Identify damaged buildings to prioritize resources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3EB55A-EA20-DF48-9192-CF5F4C46DEDF}"/>
              </a:ext>
            </a:extLst>
          </p:cNvPr>
          <p:cNvSpPr txBox="1"/>
          <p:nvPr/>
        </p:nvSpPr>
        <p:spPr>
          <a:xfrm>
            <a:off x="6464220" y="5609842"/>
            <a:ext cx="2263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panose="020F0502020204030204" pitchFamily="34" charset="0"/>
              </a:rPr>
              <a:t>Notifications to 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panose="020F0502020204030204" pitchFamily="34" charset="0"/>
              </a:rPr>
              <a:t>1+ Billon Microsoft devices</a:t>
            </a:r>
          </a:p>
        </p:txBody>
      </p:sp>
      <p:pic>
        <p:nvPicPr>
          <p:cNvPr id="1026" name="Picture 2" descr="Alert PNG Transparent Images | PNG All">
            <a:extLst>
              <a:ext uri="{FF2B5EF4-FFF2-40B4-BE49-F238E27FC236}">
                <a16:creationId xmlns:a16="http://schemas.microsoft.com/office/drawing/2014/main" id="{2F97B9E0-6F4C-EC3A-16D8-8B019768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91" y="3271416"/>
            <a:ext cx="1595927" cy="15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s of people collect to the cloud">
            <a:extLst>
              <a:ext uri="{FF2B5EF4-FFF2-40B4-BE49-F238E27FC236}">
                <a16:creationId xmlns:a16="http://schemas.microsoft.com/office/drawing/2014/main" id="{1E84B2A3-9EFB-40B7-3DC6-78FE6EBA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67" y="3271416"/>
            <a:ext cx="2091664" cy="16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78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25E-6 1.34259E-6 L -0.01475 0.00029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00" y="14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8125E-6 1.34259E-6 L -0.01475 0.00029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00" y="1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8125E-6 1.34259E-6 L -0.01475 0.00029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00" y="1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8125E-6 1.34259E-6 L -0.01475 0.00029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A8DD27-C4D6-E4A7-E523-82329BA8D592}"/>
              </a:ext>
            </a:extLst>
          </p:cNvPr>
          <p:cNvSpPr/>
          <p:nvPr/>
        </p:nvSpPr>
        <p:spPr>
          <a:xfrm>
            <a:off x="-5443" y="274320"/>
            <a:ext cx="6930500" cy="914400"/>
          </a:xfrm>
          <a:prstGeom prst="rect">
            <a:avLst/>
          </a:prstGeom>
          <a:gradFill flip="none" rotWithShape="1">
            <a:gsLst>
              <a:gs pos="0">
                <a:srgbClr val="003B70"/>
              </a:gs>
              <a:gs pos="50000">
                <a:srgbClr val="0078D4">
                  <a:shade val="67500"/>
                  <a:satMod val="115000"/>
                </a:srgbClr>
              </a:gs>
              <a:gs pos="100000">
                <a:srgbClr val="0078D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9AF14-3BF4-A0C0-7697-3A68BE0F3DFE}"/>
              </a:ext>
            </a:extLst>
          </p:cNvPr>
          <p:cNvSpPr txBox="1"/>
          <p:nvPr/>
        </p:nvSpPr>
        <p:spPr>
          <a:xfrm>
            <a:off x="274319" y="439133"/>
            <a:ext cx="857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 Disaster Building Damage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BD6D5-35B4-E65B-91A6-0B4E5A52E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644" y="3698424"/>
            <a:ext cx="2446099" cy="2446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D6C09B-D254-12B3-6036-B3B5EB387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978" y="3757874"/>
            <a:ext cx="2416328" cy="2416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61B4E7-CC89-9F98-0ED2-7F8EC4CF9C7D}"/>
              </a:ext>
            </a:extLst>
          </p:cNvPr>
          <p:cNvSpPr txBox="1"/>
          <p:nvPr/>
        </p:nvSpPr>
        <p:spPr>
          <a:xfrm>
            <a:off x="3495694" y="6172645"/>
            <a:ext cx="46260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destroyed apartment buildings in downtown </a:t>
            </a:r>
            <a:r>
              <a:rPr lang="en-US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Islahiye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Maxar Technologies, Feb 7th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7370-C0E2-DF56-3923-9DC80597CD58}"/>
              </a:ext>
            </a:extLst>
          </p:cNvPr>
          <p:cNvSpPr txBox="1"/>
          <p:nvPr/>
        </p:nvSpPr>
        <p:spPr>
          <a:xfrm>
            <a:off x="274319" y="1413063"/>
            <a:ext cx="1122680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Microsoft is developing tools that use </a:t>
            </a:r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AI and high-resolution satellite images to swiftly identify damaged and destroyed buildings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in the aftermath of disasters.</a:t>
            </a:r>
          </a:p>
          <a:p>
            <a:pPr>
              <a:spcAft>
                <a:spcPts val="2400"/>
              </a:spcAft>
            </a:pPr>
            <a:r>
              <a:rPr lang="en-US"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Three days after the initial earthquake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n-US"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Turkey and Syrah, our tools revealed that approximately 3,849 buildings were damaged or destroyed in four cities.</a:t>
            </a:r>
          </a:p>
          <a:p>
            <a:pPr>
              <a:spcAft>
                <a:spcPts val="2400"/>
              </a:spcAft>
            </a:pPr>
            <a:endParaRPr lang="en-US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942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twork Technology Background">
            <a:extLst>
              <a:ext uri="{FF2B5EF4-FFF2-40B4-BE49-F238E27FC236}">
                <a16:creationId xmlns:a16="http://schemas.microsoft.com/office/drawing/2014/main" id="{A89DAFA0-8BBE-63F7-6272-7B29B0635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91" y="-56559"/>
            <a:ext cx="12239572" cy="69602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082DA0E-E4DA-C905-D9DF-2D5BB2FA89C0}"/>
              </a:ext>
            </a:extLst>
          </p:cNvPr>
          <p:cNvSpPr txBox="1"/>
          <p:nvPr/>
        </p:nvSpPr>
        <p:spPr>
          <a:xfrm>
            <a:off x="1907009" y="2267516"/>
            <a:ext cx="3670831" cy="218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we </a:t>
            </a:r>
            <a:r>
              <a:rPr lang="en-U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together</a:t>
            </a:r>
            <a:r>
              <a:rPr lang="en-US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we can </a:t>
            </a:r>
            <a:r>
              <a:rPr lang="en-U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more</a:t>
            </a:r>
          </a:p>
        </p:txBody>
      </p:sp>
    </p:spTree>
    <p:extLst>
      <p:ext uri="{BB962C8B-B14F-4D97-AF65-F5344CB8AC3E}">
        <p14:creationId xmlns:p14="http://schemas.microsoft.com/office/powerpoint/2010/main" val="23177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AB0657-A087-CDEC-0109-8C3C201E3D4F}"/>
              </a:ext>
            </a:extLst>
          </p:cNvPr>
          <p:cNvSpPr/>
          <p:nvPr/>
        </p:nvSpPr>
        <p:spPr>
          <a:xfrm>
            <a:off x="-30480" y="-45720"/>
            <a:ext cx="12252960" cy="6949440"/>
          </a:xfrm>
          <a:prstGeom prst="rect">
            <a:avLst/>
          </a:prstGeom>
          <a:gradFill flip="none" rotWithShape="1">
            <a:gsLst>
              <a:gs pos="0">
                <a:srgbClr val="243A5F">
                  <a:shade val="30000"/>
                  <a:satMod val="115000"/>
                </a:srgbClr>
              </a:gs>
              <a:gs pos="50000">
                <a:srgbClr val="243A5F">
                  <a:shade val="67500"/>
                  <a:satMod val="115000"/>
                </a:srgbClr>
              </a:gs>
              <a:gs pos="100000">
                <a:srgbClr val="243A5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Network Technology Background">
            <a:extLst>
              <a:ext uri="{FF2B5EF4-FFF2-40B4-BE49-F238E27FC236}">
                <a16:creationId xmlns:a16="http://schemas.microsoft.com/office/drawing/2014/main" id="{0D38AEE0-9E1A-568C-5725-2AEDA52A3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91" y="-56559"/>
            <a:ext cx="12239572" cy="6960279"/>
          </a:xfrm>
          <a:prstGeom prst="rect">
            <a:avLst/>
          </a:prstGeom>
        </p:spPr>
      </p:pic>
      <p:sp>
        <p:nvSpPr>
          <p:cNvPr id="4" name="Title 28">
            <a:extLst>
              <a:ext uri="{FF2B5EF4-FFF2-40B4-BE49-F238E27FC236}">
                <a16:creationId xmlns:a16="http://schemas.microsoft.com/office/drawing/2014/main" id="{ED6B3A12-7325-582D-9121-2E991D5009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971" y="2629712"/>
            <a:ext cx="6306258" cy="590931"/>
          </a:xfrm>
          <a:noFill/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12" name="MS logo white - EMF" descr="Microsoft logo white text version">
            <a:extLst>
              <a:ext uri="{FF2B5EF4-FFF2-40B4-BE49-F238E27FC236}">
                <a16:creationId xmlns:a16="http://schemas.microsoft.com/office/drawing/2014/main" id="{F740D7BB-3B95-67F0-54E6-99218381D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42648" y="594165"/>
            <a:ext cx="2134761" cy="457200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7B0556F-E18F-E3DF-D084-2695E0253EAB}"/>
              </a:ext>
            </a:extLst>
          </p:cNvPr>
          <p:cNvSpPr txBox="1">
            <a:spLocks/>
          </p:cNvSpPr>
          <p:nvPr/>
        </p:nvSpPr>
        <p:spPr>
          <a:xfrm>
            <a:off x="529971" y="5252400"/>
            <a:ext cx="5285353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spcBef>
                <a:spcPts val="0"/>
              </a:spcBef>
              <a:buNone/>
              <a:defRPr sz="2194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en-US"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Chris Sharrock</a:t>
            </a:r>
          </a:p>
          <a:p>
            <a:pPr algn="l">
              <a:lnSpc>
                <a:spcPts val="2600"/>
              </a:lnSpc>
            </a:pPr>
            <a:r>
              <a:rPr lang="en-US" sz="1800">
                <a:solidFill>
                  <a:srgbClr val="79D6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Vice President</a:t>
            </a:r>
            <a:br>
              <a:rPr lang="en-US" sz="1800">
                <a:solidFill>
                  <a:srgbClr val="79D6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800">
                <a:solidFill>
                  <a:srgbClr val="79D6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United Nations Affairs &amp; International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026613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I for Good - 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AIFG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Illustration_2018_Business_015_Blue.potx" id="{CA0B5F3A-AF62-4C66-BFA6-344D4FF6C139}" vid="{49EF8971-2F8F-44F4-89CB-97AC0D86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C80724"/>
      </a:accent3>
      <a:accent4>
        <a:srgbClr val="E97132"/>
      </a:accent4>
      <a:accent5>
        <a:srgbClr val="196B24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Segoe UI</vt:lpstr>
      <vt:lpstr>Segoe UI Semibold</vt:lpstr>
      <vt:lpstr>Segoe UI Semilight</vt:lpstr>
      <vt:lpstr>Wingdings</vt:lpstr>
      <vt:lpstr>AI for Good - Body</vt:lpstr>
      <vt:lpstr>Early Warnings for All </vt:lpstr>
      <vt:lpstr>Companies that can do more, should do more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Michaels</dc:creator>
  <cp:lastModifiedBy>Jean-Yves Art (CELA)</cp:lastModifiedBy>
  <cp:revision>2</cp:revision>
  <dcterms:created xsi:type="dcterms:W3CDTF">2023-05-24T00:47:17Z</dcterms:created>
  <dcterms:modified xsi:type="dcterms:W3CDTF">2023-05-26T08:02:47Z</dcterms:modified>
</cp:coreProperties>
</file>